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8" r:id="rId4"/>
    <p:sldId id="290" r:id="rId5"/>
    <p:sldId id="283" r:id="rId6"/>
    <p:sldId id="282" r:id="rId7"/>
    <p:sldId id="284" r:id="rId8"/>
    <p:sldId id="285" r:id="rId9"/>
    <p:sldId id="289" r:id="rId10"/>
    <p:sldId id="286" r:id="rId11"/>
    <p:sldId id="287" r:id="rId12"/>
    <p:sldId id="266" r:id="rId13"/>
    <p:sldId id="277" r:id="rId14"/>
    <p:sldId id="274" r:id="rId15"/>
    <p:sldId id="275" r:id="rId16"/>
    <p:sldId id="268" r:id="rId17"/>
    <p:sldId id="269" r:id="rId18"/>
    <p:sldId id="272" r:id="rId19"/>
    <p:sldId id="270" r:id="rId20"/>
    <p:sldId id="271" r:id="rId21"/>
    <p:sldId id="273" r:id="rId22"/>
    <p:sldId id="267" r:id="rId23"/>
    <p:sldId id="276" r:id="rId24"/>
    <p:sldId id="278" r:id="rId25"/>
    <p:sldId id="256" r:id="rId26"/>
    <p:sldId id="257" r:id="rId27"/>
    <p:sldId id="258" r:id="rId28"/>
    <p:sldId id="259" r:id="rId29"/>
    <p:sldId id="260" r:id="rId30"/>
    <p:sldId id="261" r:id="rId31"/>
    <p:sldId id="262" r:id="rId32"/>
    <p:sldId id="279" r:id="rId33"/>
    <p:sldId id="263" r:id="rId34"/>
    <p:sldId id="264" r:id="rId35"/>
    <p:sldId id="265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F5E4-3805-4CF2-A600-75DC145A751F}" type="datetimeFigureOut">
              <a:rPr lang="en-US" smtClean="0"/>
              <a:t>11/10/2012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73B4-06D2-4E37-A6AC-02DF89D75DF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hurchofthelordjesus.com/wp-content/uploads/1999/01/tear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200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6200" y="1676400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“Wherefore let them that suffer according to the will of God commit the keeping of their souls to him in well doing, as unto a faithful Creator.”</a:t>
            </a:r>
            <a:r>
              <a:rPr lang="en-US" sz="4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(1 Peter 4:19)</a:t>
            </a:r>
          </a:p>
          <a:p>
            <a:pPr algn="ctr"/>
            <a:endParaRPr lang="en-US" sz="44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55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Sometimes </a:t>
            </a:r>
            <a:r>
              <a:rPr lang="en-US" dirty="0"/>
              <a:t>God allows his people to suffer because </a:t>
            </a:r>
            <a:r>
              <a:rPr lang="en-US" dirty="0" smtClean="0"/>
              <a:t>He </a:t>
            </a:r>
            <a:r>
              <a:rPr lang="en-US" dirty="0"/>
              <a:t>is working in </a:t>
            </a:r>
            <a:r>
              <a:rPr lang="en-US" dirty="0" smtClean="0"/>
              <a:t>our lives – </a:t>
            </a:r>
            <a:r>
              <a:rPr lang="en-US" i="1" dirty="0" smtClean="0"/>
              <a:t>Romans 8:28</a:t>
            </a:r>
          </a:p>
          <a:p>
            <a:r>
              <a:rPr lang="en-US" dirty="0"/>
              <a:t>God </a:t>
            </a:r>
            <a:r>
              <a:rPr lang="en-US" dirty="0" smtClean="0"/>
              <a:t>teaches us valuable lessons through suffering </a:t>
            </a:r>
            <a:r>
              <a:rPr lang="en-US" dirty="0"/>
              <a:t>that in no other way could be learned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i="1" dirty="0" smtClean="0"/>
              <a:t>(2 Corinthians 12:7-10)</a:t>
            </a: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&gt; Infirmities- sickness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&gt; Reproaches - insult, injury, bodily harm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&gt; Necessities - unavoidable trials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&gt; Persecutions - opposition and rejection (friends, family, world) 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FFFF00"/>
                </a:solidFill>
              </a:rPr>
              <a:t>&gt; Distress - calamity, anguish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xaminer.com/images/blog/EXID21697/images/gr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7162800" cy="5181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4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“Therefore I take pleasure in infirmities, in reproaches, in necessities, in persecutions, in distresses for Christ's sake: for when I am weak, then am I strong.”</a:t>
            </a:r>
            <a:endParaRPr lang="en-US" sz="4000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_AB0jscEVGh4/TMCS6Aj994I/AAAAAAAAAQc/5-NlLdXYjIs/s1600/Job+-+suffering.jpg"/>
          <p:cNvPicPr>
            <a:picLocks noChangeAspect="1" noChangeArrowheads="1"/>
          </p:cNvPicPr>
          <p:nvPr/>
        </p:nvPicPr>
        <p:blipFill>
          <a:blip r:embed="rId2" cstate="print"/>
          <a:srcRect l="6736" t="-107"/>
          <a:stretch>
            <a:fillRect/>
          </a:stretch>
        </p:blipFill>
        <p:spPr bwMode="auto">
          <a:xfrm>
            <a:off x="1905000" y="304800"/>
            <a:ext cx="54102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839200" cy="2438400"/>
          </a:xfrm>
        </p:spPr>
        <p:txBody>
          <a:bodyPr>
            <a:noAutofit/>
          </a:bodyPr>
          <a:lstStyle/>
          <a:p>
            <a:r>
              <a:rPr lang="en-US" sz="39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The </a:t>
            </a:r>
            <a:r>
              <a:rPr lang="en-US" sz="39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unbelievable sufferings of Job were by the will of </a:t>
            </a:r>
            <a:r>
              <a:rPr lang="en-US" sz="39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God, for </a:t>
            </a:r>
            <a:r>
              <a:rPr lang="en-US" sz="39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his ultimate good </a:t>
            </a:r>
            <a:r>
              <a:rPr lang="en-US" sz="39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9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en-US" sz="39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and </a:t>
            </a:r>
            <a:r>
              <a:rPr lang="en-US" sz="39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for God's </a:t>
            </a:r>
            <a:r>
              <a:rPr lang="en-US" sz="39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glory.</a:t>
            </a:r>
            <a:endParaRPr lang="en-US" sz="39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534400" cy="502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cs typeface="Times New Roman" pitchFamily="18" charset="0"/>
              </a:rPr>
              <a:t> "What? shall we receive good at the hand of God, and shall we not receive evil (bad)?</a:t>
            </a:r>
            <a:r>
              <a:rPr lang="en-US" sz="5400" dirty="0">
                <a:cs typeface="Times New Roman" pitchFamily="18" charset="0"/>
              </a:rPr>
              <a:t> </a:t>
            </a:r>
            <a:r>
              <a:rPr lang="en-US" sz="5400" i="1" u="sng" dirty="0">
                <a:cs typeface="Times New Roman" pitchFamily="18" charset="0"/>
              </a:rPr>
              <a:t>In all this</a:t>
            </a:r>
            <a:r>
              <a:rPr lang="en-US" sz="5400" i="1" dirty="0">
                <a:cs typeface="Times New Roman" pitchFamily="18" charset="0"/>
              </a:rPr>
              <a:t> Job sinned not, nor charged God foolishly."</a:t>
            </a:r>
            <a:r>
              <a:rPr lang="en-US" sz="5400" dirty="0">
                <a:cs typeface="Times New Roman" pitchFamily="18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“</a:t>
            </a:r>
            <a:r>
              <a:rPr lang="en-US" i="1" dirty="0" smtClean="0">
                <a:solidFill>
                  <a:srgbClr val="FFFF00"/>
                </a:solidFill>
              </a:rPr>
              <a:t>In all this…”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i="1" dirty="0">
                <a:effectLst>
                  <a:glow rad="101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What does all this </a:t>
            </a:r>
            <a:r>
              <a:rPr lang="en-US" sz="4000" i="1" dirty="0" smtClean="0">
                <a:effectLst>
                  <a:glow rad="101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include?</a:t>
            </a:r>
          </a:p>
        </p:txBody>
      </p:sp>
      <p:pic>
        <p:nvPicPr>
          <p:cNvPr id="31748" name="Picture 4" descr="http://www.vbcshafter.com/wp-content/uploads/2011/09/Book-of-Job-by-Paul-Luna.jpg"/>
          <p:cNvPicPr>
            <a:picLocks noChangeAspect="1" noChangeArrowheads="1"/>
          </p:cNvPicPr>
          <p:nvPr/>
        </p:nvPicPr>
        <p:blipFill>
          <a:blip r:embed="rId2" cstate="print"/>
          <a:srcRect t="31381" r="186"/>
          <a:stretch>
            <a:fillRect/>
          </a:stretch>
        </p:blipFill>
        <p:spPr bwMode="auto">
          <a:xfrm>
            <a:off x="1447800" y="2590800"/>
            <a:ext cx="6477000" cy="396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tgMedzo_cZ8/Tl57PEms8UI/AAAAAAAAAJY/zRdHj4rB2YM/s1600/sa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400800" cy="478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Satan attacked Job in seven areas of life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i="1" dirty="0" smtClean="0">
                <a:solidFill>
                  <a:srgbClr val="FFFF00"/>
                </a:solidFill>
              </a:rPr>
              <a:t>Job 1-2)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3.bp.blogspot.com/-tgMedzo_cZ8/Tl57PEms8UI/AAAAAAAAAJY/zRdHj4rB2YM/s1600/satan.jpg"/>
          <p:cNvPicPr>
            <a:picLocks noChangeAspect="1" noChangeArrowheads="1"/>
          </p:cNvPicPr>
          <p:nvPr/>
        </p:nvPicPr>
        <p:blipFill>
          <a:blip r:embed="rId2" cstate="print"/>
          <a:srcRect l="11905" t="39828" r="75000" b="47427"/>
          <a:stretch>
            <a:fillRect/>
          </a:stretch>
        </p:blipFill>
        <p:spPr bwMode="auto">
          <a:xfrm>
            <a:off x="3124200" y="3810000"/>
            <a:ext cx="1057278" cy="609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Attacked his job (Ox, servants)  </a:t>
            </a:r>
            <a:br>
              <a:rPr lang="en-US" dirty="0"/>
            </a:br>
            <a:r>
              <a:rPr lang="en-US" i="1" dirty="0" smtClean="0"/>
              <a:t>Job </a:t>
            </a:r>
            <a:r>
              <a:rPr lang="en-US" i="1" dirty="0"/>
              <a:t>1:14, 17</a:t>
            </a:r>
          </a:p>
        </p:txBody>
      </p:sp>
      <p:pic>
        <p:nvPicPr>
          <p:cNvPr id="25603" name="Picture 3" descr="C:\Users\Dan White\Pictures\Bible pictures\Bible pictures Old Testament\Job\18 Job\18001014 BTH - Job 1 14 - Job and the messenger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96000" cy="515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Attacked his wealth (sheep)  </a:t>
            </a:r>
            <a:br>
              <a:rPr lang="en-US" dirty="0"/>
            </a:br>
            <a:r>
              <a:rPr lang="en-US" i="1" dirty="0" smtClean="0"/>
              <a:t>Job </a:t>
            </a:r>
            <a:r>
              <a:rPr lang="en-US" i="1" dirty="0"/>
              <a:t>1:16</a:t>
            </a:r>
          </a:p>
        </p:txBody>
      </p:sp>
      <p:pic>
        <p:nvPicPr>
          <p:cNvPr id="26626" name="Picture 2" descr="http://ivoryjohn.com/wp-content/uploads/2012/10/j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107443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Attacked his transportation (camels)  </a:t>
            </a:r>
            <a:r>
              <a:rPr lang="en-US" dirty="0" smtClean="0"/>
              <a:t> </a:t>
            </a:r>
            <a:r>
              <a:rPr lang="en-US" i="1" dirty="0"/>
              <a:t>Job 1:3</a:t>
            </a:r>
          </a:p>
        </p:txBody>
      </p:sp>
      <p:pic>
        <p:nvPicPr>
          <p:cNvPr id="3" name="Picture 2" descr="http://www.abc.net.au/reslib/201111/r851503_805784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43000" y="1981200"/>
            <a:ext cx="67437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Attacked his family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/>
              <a:t>Job 1:18-19</a:t>
            </a:r>
          </a:p>
        </p:txBody>
      </p:sp>
      <p:pic>
        <p:nvPicPr>
          <p:cNvPr id="28678" name="Picture 6" descr="http://dreamsvisions7.files.wordpress.com/2011/07/job.jpg?w=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06832"/>
            <a:ext cx="3705225" cy="515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Reasons why God’s children suffer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Sometimes </a:t>
            </a:r>
            <a:r>
              <a:rPr lang="en-US" dirty="0"/>
              <a:t>God’s people suffer because of Satan's attack - </a:t>
            </a:r>
          </a:p>
          <a:p>
            <a:r>
              <a:rPr lang="en-US" dirty="0"/>
              <a:t>Jesus said to Peter </a:t>
            </a:r>
            <a:r>
              <a:rPr lang="en-US" i="1" dirty="0"/>
              <a:t>"And the Lord said, Simon, Simon, behold, Satan hath desired to have you, that he may sift you as wheat."</a:t>
            </a:r>
            <a:r>
              <a:rPr lang="en-US" dirty="0"/>
              <a:t> </a:t>
            </a:r>
          </a:p>
          <a:p>
            <a:r>
              <a:rPr lang="en-US" dirty="0"/>
              <a:t>Paul said - </a:t>
            </a:r>
            <a:r>
              <a:rPr lang="en-US" i="1" dirty="0" smtClean="0"/>
              <a:t>"...once and again, Satan </a:t>
            </a:r>
            <a:r>
              <a:rPr lang="en-US" i="1" dirty="0"/>
              <a:t>hindered us."</a:t>
            </a:r>
            <a:endParaRPr lang="en-US" dirty="0"/>
          </a:p>
          <a:p>
            <a:r>
              <a:rPr lang="en-US" dirty="0"/>
              <a:t>The word of God call's Satan our </a:t>
            </a:r>
            <a:r>
              <a:rPr lang="en-US" i="1" dirty="0"/>
              <a:t>"Enemy"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 </a:t>
            </a:r>
            <a:r>
              <a:rPr lang="en-US" dirty="0" smtClean="0"/>
              <a:t>why </a:t>
            </a:r>
            <a:r>
              <a:rPr lang="en-US" dirty="0"/>
              <a:t>we must </a:t>
            </a:r>
            <a:r>
              <a:rPr lang="en-US" i="1" dirty="0"/>
              <a:t>"Put on the whole armor of God..."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Attacked his health  </a:t>
            </a:r>
            <a:br>
              <a:rPr lang="en-US" dirty="0"/>
            </a:br>
            <a:r>
              <a:rPr lang="en-US" i="1" dirty="0" smtClean="0"/>
              <a:t>Job </a:t>
            </a:r>
            <a:r>
              <a:rPr lang="en-US" i="1" dirty="0"/>
              <a:t>2:7</a:t>
            </a:r>
          </a:p>
        </p:txBody>
      </p:sp>
      <p:pic>
        <p:nvPicPr>
          <p:cNvPr id="27650" name="Picture 2" descr="http://1.bp.blogspot.com/-5q5qzQZQhtQ/TZC-mf99N1I/AAAAAAAAAOE/9JHUwaPvXuw/s1600/J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58635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Attacked his marriage  </a:t>
            </a:r>
            <a:br>
              <a:rPr lang="en-US" dirty="0"/>
            </a:br>
            <a:r>
              <a:rPr lang="en-US" i="1" dirty="0" smtClean="0"/>
              <a:t>Job </a:t>
            </a:r>
            <a:r>
              <a:rPr lang="en-US" i="1" dirty="0"/>
              <a:t>2:8-9</a:t>
            </a:r>
          </a:p>
        </p:txBody>
      </p:sp>
      <p:pic>
        <p:nvPicPr>
          <p:cNvPr id="29698" name="Picture 2" descr="http://1.bp.blogspot.com/-9lt2GbGuj5c/TtOmwp8pGLI/AAAAAAAAIrU/BDGZWPCKMtY/s1600/book-of-j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248400" cy="480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Attacked his friendships  </a:t>
            </a:r>
            <a:br>
              <a:rPr lang="en-US" dirty="0"/>
            </a:br>
            <a:r>
              <a:rPr lang="en-US" i="1" dirty="0" smtClean="0"/>
              <a:t>Job </a:t>
            </a:r>
            <a:r>
              <a:rPr lang="en-US" i="1" dirty="0"/>
              <a:t>5:11</a:t>
            </a:r>
          </a:p>
        </p:txBody>
      </p:sp>
      <p:pic>
        <p:nvPicPr>
          <p:cNvPr id="23556" name="Picture 4" descr="http://www.charismaministries.org/wp-content/uploads/2011/07/Jobs-Fri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19250"/>
            <a:ext cx="6192078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thereforenow.com/wp-content/uploads/2011/04/job_complaint_blake_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524000"/>
            <a:ext cx="7615403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209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“But he </a:t>
            </a:r>
            <a:r>
              <a:rPr lang="en-US" i="1" dirty="0" err="1" smtClean="0">
                <a:solidFill>
                  <a:srgbClr val="FFFF00"/>
                </a:solidFill>
              </a:rPr>
              <a:t>knoweth</a:t>
            </a:r>
            <a:r>
              <a:rPr lang="en-US" i="1" dirty="0" smtClean="0">
                <a:solidFill>
                  <a:srgbClr val="FFFF00"/>
                </a:solidFill>
              </a:rPr>
              <a:t> the way that I take: when he hath tried me, I shall come forth as gold.”</a:t>
            </a:r>
            <a:r>
              <a:rPr lang="en-US" i="1" dirty="0" smtClean="0">
                <a:solidFill>
                  <a:srgbClr val="FFFF00"/>
                </a:solidFill>
              </a:rPr>
              <a:t> Job 23:10 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33794" name="Picture 2" descr="http://4.bp.blogspot.com/-D6ZL67jerQ0/ThLRTUa-dPI/AAAAAAAAAho/Jw5oAa9H5O8/s400/SufferingOfJob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9600" t="5047" r="16800" b="47003"/>
          <a:stretch>
            <a:fillRect/>
          </a:stretch>
        </p:blipFill>
        <p:spPr bwMode="auto">
          <a:xfrm>
            <a:off x="1905000" y="2438400"/>
            <a:ext cx="5105400" cy="421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apprising.org/wp-content/uploads/2012/02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584710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23161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Suffering is a vital and important part of God's plan (will) for His </a:t>
            </a:r>
            <a:r>
              <a:rPr lang="en-US" sz="4900" dirty="0" smtClean="0"/>
              <a:t>people.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685800" y="2590800"/>
            <a:ext cx="5410200" cy="4114800"/>
          </a:xfrm>
        </p:spPr>
        <p:txBody>
          <a:bodyPr>
            <a:noAutofit/>
          </a:bodyPr>
          <a:lstStyle/>
          <a:p>
            <a:pPr lvl="2" algn="ctr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“Wherefore let them that suffer </a:t>
            </a:r>
            <a:r>
              <a:rPr lang="en-US" sz="3200" i="1" u="sng" dirty="0" smtClean="0">
                <a:solidFill>
                  <a:srgbClr val="FFFF00"/>
                </a:solidFill>
              </a:rPr>
              <a:t>according to the will of God</a:t>
            </a:r>
            <a:r>
              <a:rPr lang="en-US" sz="3200" i="1" dirty="0" smtClean="0">
                <a:solidFill>
                  <a:srgbClr val="FFFF00"/>
                </a:solidFill>
              </a:rPr>
              <a:t> commit the keeping of their souls to him in well doing, as unto a faithful Creator.”</a:t>
            </a:r>
            <a:br>
              <a:rPr lang="en-US" sz="3200" i="1" dirty="0" smtClean="0">
                <a:solidFill>
                  <a:srgbClr val="FFFF00"/>
                </a:solidFill>
              </a:rPr>
            </a:br>
            <a:r>
              <a:rPr lang="en-US" sz="3200" i="1" dirty="0" smtClean="0">
                <a:solidFill>
                  <a:srgbClr val="FFFF00"/>
                </a:solidFill>
              </a:rPr>
              <a:t>(1 Peter 4:19)</a:t>
            </a:r>
            <a:endParaRPr lang="en-US" sz="3200" dirty="0"/>
          </a:p>
        </p:txBody>
      </p:sp>
      <p:pic>
        <p:nvPicPr>
          <p:cNvPr id="35850" name="Picture 10" descr="http://1.bp.blogspot.com/-_rztN3LgpHo/TZYPZKy4mwI/AAAAAAAADwY/ZX4wvyIuijM/s1600/_____sorrow_longing_tears______by_Wes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9358">
            <a:off x="5208174" y="2908385"/>
            <a:ext cx="38100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76399"/>
          </a:xfrm>
        </p:spPr>
        <p:txBody>
          <a:bodyPr/>
          <a:lstStyle/>
          <a:p>
            <a:r>
              <a:rPr lang="en-US" dirty="0" smtClean="0"/>
              <a:t>Twenty reasons </a:t>
            </a:r>
            <a:r>
              <a:rPr lang="en-US" dirty="0"/>
              <a:t>God allows suffering to come into our lives </a:t>
            </a:r>
          </a:p>
        </p:txBody>
      </p:sp>
      <p:pic>
        <p:nvPicPr>
          <p:cNvPr id="11266" name="Picture 2" descr="http://stuffthatsrelevant.files.wordpress.com/2011/11/suffering-suffering-for-blog.jpg"/>
          <p:cNvPicPr>
            <a:picLocks noChangeAspect="1" noChangeArrowheads="1"/>
          </p:cNvPicPr>
          <p:nvPr/>
        </p:nvPicPr>
        <p:blipFill>
          <a:blip r:embed="rId2" cstate="print"/>
          <a:srcRect l="29197" b="-2671"/>
          <a:stretch>
            <a:fillRect/>
          </a:stretch>
        </p:blipFill>
        <p:spPr bwMode="auto">
          <a:xfrm rot="215322">
            <a:off x="4495800" y="2362200"/>
            <a:ext cx="443493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sharkshirt.files.wordpress.com/2012/03/paris-cr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2138">
            <a:off x="381000" y="2438400"/>
            <a:ext cx="3810000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dirty="0"/>
              <a:t>1) Suffering is God’s way of getting our attention - </a:t>
            </a:r>
            <a:r>
              <a:rPr lang="en-US" sz="3300" i="1" dirty="0"/>
              <a:t>Psalms 25:1-2; Matthew 11:28 </a:t>
            </a:r>
            <a:endParaRPr lang="en-US" sz="3300" dirty="0"/>
          </a:p>
          <a:p>
            <a:pPr>
              <a:buNone/>
            </a:pPr>
            <a:r>
              <a:rPr lang="en-US" sz="3300" b="1" dirty="0" smtClean="0">
                <a:solidFill>
                  <a:srgbClr val="FFFF00"/>
                </a:solidFill>
              </a:rPr>
              <a:t>    Note</a:t>
            </a:r>
            <a:r>
              <a:rPr lang="en-US" sz="3300" dirty="0">
                <a:solidFill>
                  <a:srgbClr val="FFFF00"/>
                </a:solidFill>
              </a:rPr>
              <a:t>: Suffering is sometimes used as discipline for God's people, and as such comes from God's love, and causes us to grow in Christ: </a:t>
            </a:r>
            <a:r>
              <a:rPr lang="en-US" sz="3300" i="1" dirty="0">
                <a:solidFill>
                  <a:srgbClr val="FFFF00"/>
                </a:solidFill>
              </a:rPr>
              <a:t>Heb </a:t>
            </a:r>
            <a:r>
              <a:rPr lang="en-US" sz="3300" i="1" dirty="0" smtClean="0">
                <a:solidFill>
                  <a:srgbClr val="FFFF00"/>
                </a:solidFill>
              </a:rPr>
              <a:t>12:5-11</a:t>
            </a:r>
          </a:p>
          <a:p>
            <a:pPr>
              <a:buNone/>
            </a:pPr>
            <a:r>
              <a:rPr lang="en-US" sz="3300" dirty="0" smtClean="0"/>
              <a:t>2</a:t>
            </a:r>
            <a:r>
              <a:rPr lang="en-US" sz="3300" dirty="0"/>
              <a:t>) Suffering is God’s call for self-examination - </a:t>
            </a:r>
            <a:r>
              <a:rPr lang="en-US" sz="3300" i="1" dirty="0"/>
              <a:t>Proverbs 28:13; I Corinthians 11:28-32</a:t>
            </a:r>
            <a:r>
              <a:rPr lang="en-US" sz="3300" dirty="0"/>
              <a:t> </a:t>
            </a:r>
          </a:p>
          <a:p>
            <a:pPr>
              <a:buNone/>
            </a:pPr>
            <a:r>
              <a:rPr lang="en-US" sz="3300" b="1" dirty="0" smtClean="0"/>
              <a:t>    </a:t>
            </a:r>
            <a:r>
              <a:rPr lang="en-US" sz="3300" b="1" dirty="0" smtClean="0">
                <a:solidFill>
                  <a:srgbClr val="FFFF00"/>
                </a:solidFill>
              </a:rPr>
              <a:t>Note</a:t>
            </a:r>
            <a:r>
              <a:rPr lang="en-US" sz="3300" b="1" dirty="0">
                <a:solidFill>
                  <a:srgbClr val="FFFF00"/>
                </a:solidFill>
              </a:rPr>
              <a:t>:</a:t>
            </a:r>
            <a:r>
              <a:rPr lang="en-US" sz="3300" dirty="0">
                <a:solidFill>
                  <a:srgbClr val="FFFF00"/>
                </a:solidFill>
              </a:rPr>
              <a:t> Fellowship with God is restored, when we confess </a:t>
            </a:r>
            <a:r>
              <a:rPr lang="en-US" sz="3300" dirty="0" smtClean="0">
                <a:solidFill>
                  <a:srgbClr val="FFFF00"/>
                </a:solidFill>
              </a:rPr>
              <a:t>and repent of sin: </a:t>
            </a:r>
            <a:r>
              <a:rPr lang="en-US" sz="3300" i="1" dirty="0">
                <a:solidFill>
                  <a:srgbClr val="FFFF00"/>
                </a:solidFill>
              </a:rPr>
              <a:t>1 John </a:t>
            </a:r>
            <a:r>
              <a:rPr lang="en-US" sz="3300" i="1" dirty="0" smtClean="0">
                <a:solidFill>
                  <a:srgbClr val="FFFF00"/>
                </a:solidFill>
              </a:rPr>
              <a:t>1:7-9;                     Prov. 28:13</a:t>
            </a:r>
          </a:p>
          <a:p>
            <a:pPr>
              <a:buNone/>
            </a:pPr>
            <a:r>
              <a:rPr lang="en-US" sz="3300" b="1" dirty="0" smtClean="0"/>
              <a:t>   </a:t>
            </a:r>
            <a:r>
              <a:rPr lang="en-US" sz="3300" b="1" dirty="0" smtClean="0">
                <a:solidFill>
                  <a:srgbClr val="FFFF00"/>
                </a:solidFill>
              </a:rPr>
              <a:t>Note</a:t>
            </a:r>
            <a:r>
              <a:rPr lang="en-US" sz="3300" dirty="0">
                <a:solidFill>
                  <a:srgbClr val="FFFF00"/>
                </a:solidFill>
              </a:rPr>
              <a:t>: Suffering is used by God to teach us the importance of obedience: </a:t>
            </a:r>
            <a:r>
              <a:rPr lang="en-US" sz="3300" i="1" dirty="0">
                <a:solidFill>
                  <a:srgbClr val="FFFF00"/>
                </a:solidFill>
              </a:rPr>
              <a:t>Heb 5:8; Phil 2:8</a:t>
            </a:r>
            <a:r>
              <a:rPr lang="en-US" sz="3300" b="1" i="1" dirty="0">
                <a:solidFill>
                  <a:srgbClr val="FFFF00"/>
                </a:solidFill>
              </a:rPr>
              <a:t> </a:t>
            </a:r>
            <a:endParaRPr lang="en-US" sz="3300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/>
          </a:p>
          <a:p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"/>
            <a:ext cx="9296400" cy="670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    3</a:t>
            </a:r>
            <a:r>
              <a:rPr lang="en-US" dirty="0"/>
              <a:t>) Suffering is God’s way of freeing us from a carnal view of life by causing us to refocus on things that are really important (right priorities in life) - </a:t>
            </a:r>
            <a:r>
              <a:rPr lang="en-US" i="1" dirty="0"/>
              <a:t>Philippians 3:7-8; Colossians 3:2</a:t>
            </a: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Note</a:t>
            </a:r>
            <a:r>
              <a:rPr lang="en-US" dirty="0">
                <a:solidFill>
                  <a:srgbClr val="FFFF00"/>
                </a:solidFill>
              </a:rPr>
              <a:t>: Reevaluating our priorities </a:t>
            </a:r>
            <a:r>
              <a:rPr lang="en-US" dirty="0" smtClean="0">
                <a:solidFill>
                  <a:srgbClr val="FFFF00"/>
                </a:solidFill>
              </a:rPr>
              <a:t>is </a:t>
            </a:r>
            <a:r>
              <a:rPr lang="en-US" dirty="0">
                <a:solidFill>
                  <a:srgbClr val="FFFF00"/>
                </a:solidFill>
              </a:rPr>
              <a:t>a huge benefit of </a:t>
            </a:r>
            <a:r>
              <a:rPr lang="en-US" dirty="0" smtClean="0">
                <a:solidFill>
                  <a:srgbClr val="FFFF00"/>
                </a:solidFill>
              </a:rPr>
              <a:t>suffering: </a:t>
            </a:r>
            <a:r>
              <a:rPr lang="en-US" i="1" dirty="0">
                <a:solidFill>
                  <a:srgbClr val="FFFF00"/>
                </a:solidFill>
              </a:rPr>
              <a:t>Exodus 20:9;  Psalms 127:2; Haggai </a:t>
            </a:r>
            <a:r>
              <a:rPr lang="en-US" i="1" dirty="0" smtClean="0">
                <a:solidFill>
                  <a:srgbClr val="FFFF00"/>
                </a:solidFill>
              </a:rPr>
              <a:t>1:3-8</a:t>
            </a:r>
          </a:p>
          <a:p>
            <a:pPr>
              <a:buNone/>
            </a:pPr>
            <a:r>
              <a:rPr lang="en-US" dirty="0" smtClean="0"/>
              <a:t>    4</a:t>
            </a:r>
            <a:r>
              <a:rPr lang="en-US" dirty="0"/>
              <a:t>) Suffering is God’s way of revealing our faults - </a:t>
            </a:r>
            <a:r>
              <a:rPr lang="en-US" dirty="0" smtClean="0"/>
              <a:t>          </a:t>
            </a:r>
            <a:r>
              <a:rPr lang="en-US" i="1" dirty="0" smtClean="0"/>
              <a:t>I </a:t>
            </a:r>
            <a:r>
              <a:rPr lang="en-US" i="1" dirty="0"/>
              <a:t>Peter 2:18-20</a:t>
            </a:r>
            <a:r>
              <a:rPr lang="en-US" dirty="0"/>
              <a:t> </a:t>
            </a:r>
            <a:r>
              <a:rPr lang="en-US" i="1" dirty="0"/>
              <a:t>"suffering for our faults"</a:t>
            </a:r>
            <a:endParaRPr lang="en-US" dirty="0"/>
          </a:p>
          <a:p>
            <a:pPr>
              <a:buNone/>
            </a:pPr>
            <a:r>
              <a:rPr lang="en-US" dirty="0" smtClean="0"/>
              <a:t>    5</a:t>
            </a:r>
            <a:r>
              <a:rPr lang="en-US" dirty="0"/>
              <a:t>) Suffering is God’s way of increasing our patience - </a:t>
            </a:r>
            <a:r>
              <a:rPr lang="en-US" i="1" dirty="0"/>
              <a:t>James 1:2-4</a:t>
            </a:r>
            <a:endParaRPr lang="en-US" dirty="0"/>
          </a:p>
          <a:p>
            <a:pPr>
              <a:buNone/>
            </a:pPr>
            <a:r>
              <a:rPr lang="en-US" dirty="0" smtClean="0"/>
              <a:t>    6</a:t>
            </a:r>
            <a:r>
              <a:rPr lang="en-US" dirty="0"/>
              <a:t>) Suffering is God’s way of giving us new insights from Scripture - </a:t>
            </a:r>
            <a:r>
              <a:rPr lang="en-US" i="1" dirty="0"/>
              <a:t>Romans 5:3-4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400" dirty="0" smtClean="0"/>
              <a:t>    7</a:t>
            </a:r>
            <a:r>
              <a:rPr lang="en-US" sz="3400" dirty="0"/>
              <a:t>) Suffering is God’s way of conquering our pride - </a:t>
            </a:r>
            <a:r>
              <a:rPr lang="en-US" sz="3400" i="1" dirty="0"/>
              <a:t>Proverbs 16:18; 29:23; </a:t>
            </a:r>
            <a:r>
              <a:rPr lang="en-US" sz="3400" i="1" dirty="0" smtClean="0"/>
              <a:t>Luke </a:t>
            </a:r>
            <a:r>
              <a:rPr lang="en-US" sz="3400" i="1" dirty="0"/>
              <a:t>14:11</a:t>
            </a:r>
            <a:endParaRPr lang="en-US" sz="3400" dirty="0"/>
          </a:p>
          <a:p>
            <a:pPr>
              <a:buNone/>
            </a:pPr>
            <a:r>
              <a:rPr lang="en-US" sz="3400" b="1" dirty="0" smtClean="0">
                <a:solidFill>
                  <a:srgbClr val="FFFF00"/>
                </a:solidFill>
              </a:rPr>
              <a:t>    Note</a:t>
            </a:r>
            <a:r>
              <a:rPr lang="en-US" sz="3400" b="1" dirty="0">
                <a:solidFill>
                  <a:srgbClr val="FFFF00"/>
                </a:solidFill>
              </a:rPr>
              <a:t>: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 smtClean="0">
                <a:solidFill>
                  <a:srgbClr val="FFFF00"/>
                </a:solidFill>
              </a:rPr>
              <a:t>Humility is needed </a:t>
            </a:r>
            <a:r>
              <a:rPr lang="en-US" sz="3400" dirty="0">
                <a:solidFill>
                  <a:srgbClr val="FFFF00"/>
                </a:solidFill>
              </a:rPr>
              <a:t>in each of our </a:t>
            </a:r>
            <a:r>
              <a:rPr lang="en-US" sz="3400" dirty="0" smtClean="0">
                <a:solidFill>
                  <a:srgbClr val="FFFF00"/>
                </a:solidFill>
              </a:rPr>
              <a:t>lives. </a:t>
            </a:r>
            <a:r>
              <a:rPr lang="en-US" sz="3400" dirty="0">
                <a:solidFill>
                  <a:srgbClr val="FFFF00"/>
                </a:solidFill>
              </a:rPr>
              <a:t>The Pride of life runs deeply in all of </a:t>
            </a:r>
            <a:r>
              <a:rPr lang="en-US" sz="3400" dirty="0" smtClean="0">
                <a:solidFill>
                  <a:srgbClr val="FFFF00"/>
                </a:solidFill>
              </a:rPr>
              <a:t>us: </a:t>
            </a:r>
            <a:r>
              <a:rPr lang="en-US" sz="3400" i="1" dirty="0"/>
              <a:t>"...be clothed with humility: for God </a:t>
            </a:r>
            <a:r>
              <a:rPr lang="en-US" sz="3400" i="1" dirty="0" err="1"/>
              <a:t>resisteth</a:t>
            </a:r>
            <a:r>
              <a:rPr lang="en-US" sz="3400" i="1" dirty="0"/>
              <a:t> the proud, and </a:t>
            </a:r>
            <a:r>
              <a:rPr lang="en-US" sz="3400" i="1" dirty="0" err="1"/>
              <a:t>giveth</a:t>
            </a:r>
            <a:r>
              <a:rPr lang="en-US" sz="3400" i="1" dirty="0"/>
              <a:t> grace to the humble</a:t>
            </a:r>
            <a:r>
              <a:rPr lang="en-US" sz="3400" i="1" dirty="0" smtClean="0"/>
              <a:t>...But </a:t>
            </a:r>
            <a:r>
              <a:rPr lang="en-US" sz="3400" i="1" dirty="0"/>
              <a:t>he </a:t>
            </a:r>
            <a:r>
              <a:rPr lang="en-US" sz="3400" i="1" dirty="0" err="1"/>
              <a:t>giveth</a:t>
            </a:r>
            <a:r>
              <a:rPr lang="en-US" sz="3400" i="1" dirty="0"/>
              <a:t> more grace. Wherefore he </a:t>
            </a:r>
            <a:r>
              <a:rPr lang="en-US" sz="3400" i="1" dirty="0" err="1"/>
              <a:t>saith</a:t>
            </a:r>
            <a:r>
              <a:rPr lang="en-US" sz="3400" i="1" dirty="0"/>
              <a:t>, God </a:t>
            </a:r>
            <a:r>
              <a:rPr lang="en-US" sz="3400" i="1" dirty="0" err="1"/>
              <a:t>resisteth</a:t>
            </a:r>
            <a:r>
              <a:rPr lang="en-US" sz="3400" i="1" dirty="0"/>
              <a:t> the proud, but </a:t>
            </a:r>
            <a:r>
              <a:rPr lang="en-US" sz="3400" i="1" dirty="0" err="1"/>
              <a:t>giveth</a:t>
            </a:r>
            <a:r>
              <a:rPr lang="en-US" sz="3400" i="1" dirty="0"/>
              <a:t> grace unto the humble."</a:t>
            </a:r>
            <a:endParaRPr lang="en-US" sz="3400" dirty="0"/>
          </a:p>
          <a:p>
            <a:pPr>
              <a:buNone/>
            </a:pPr>
            <a:r>
              <a:rPr lang="en-US" sz="3400" dirty="0" smtClean="0"/>
              <a:t>    8</a:t>
            </a:r>
            <a:r>
              <a:rPr lang="en-US" sz="3400" dirty="0"/>
              <a:t>) Suffering is God’s method of purifying our faith - </a:t>
            </a:r>
            <a:r>
              <a:rPr lang="en-US" sz="3400" i="1" dirty="0"/>
              <a:t>James 1:2-3; I Peter </a:t>
            </a:r>
            <a:r>
              <a:rPr lang="en-US" sz="3400" i="1" dirty="0" smtClean="0"/>
              <a:t>1:6-7</a:t>
            </a:r>
          </a:p>
          <a:p>
            <a:pPr>
              <a:buNone/>
            </a:pPr>
            <a:r>
              <a:rPr lang="en-US" sz="3400" dirty="0" smtClean="0"/>
              <a:t>    9</a:t>
            </a:r>
            <a:r>
              <a:rPr lang="en-US" sz="3400" dirty="0"/>
              <a:t>) Suffering is our motivation to cry out to God - </a:t>
            </a:r>
            <a:r>
              <a:rPr lang="en-US" sz="3400" i="1" dirty="0"/>
              <a:t>Psalms 3:4; 9:12; 34:17; </a:t>
            </a:r>
            <a:r>
              <a:rPr lang="en-US" sz="3400" i="1" dirty="0" smtClean="0"/>
              <a:t>56:9-10</a:t>
            </a:r>
            <a:r>
              <a:rPr lang="en-US" sz="3400" i="1" dirty="0"/>
              <a:t>; 66:18</a:t>
            </a:r>
            <a:endParaRPr lang="en-US" sz="3400" dirty="0"/>
          </a:p>
          <a:p>
            <a:pPr>
              <a:buNone/>
            </a:pPr>
            <a:endParaRPr lang="en-US" sz="3400" dirty="0"/>
          </a:p>
          <a:p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/>
              <a:t>    10</a:t>
            </a:r>
            <a:r>
              <a:rPr lang="en-US" sz="3500" dirty="0"/>
              <a:t>) Suffering is God’s way of increasing our hatred for evil - </a:t>
            </a:r>
            <a:r>
              <a:rPr lang="en-US" sz="3500" i="1" dirty="0"/>
              <a:t>Galatians 6:7-8; Hebrews 11:25</a:t>
            </a:r>
            <a:endParaRPr lang="en-US" sz="3500" dirty="0"/>
          </a:p>
          <a:p>
            <a:pPr>
              <a:buNone/>
            </a:pPr>
            <a:r>
              <a:rPr lang="en-US" sz="3500" dirty="0" smtClean="0"/>
              <a:t>    11</a:t>
            </a:r>
            <a:r>
              <a:rPr lang="en-US" sz="3500" dirty="0"/>
              <a:t>) Suffering is God’s way of motivating us to pray - </a:t>
            </a:r>
            <a:r>
              <a:rPr lang="en-US" sz="3500" i="1" dirty="0"/>
              <a:t>I Timothy 2:1-2</a:t>
            </a:r>
            <a:endParaRPr lang="en-US" sz="3500" dirty="0"/>
          </a:p>
          <a:p>
            <a:pPr>
              <a:buNone/>
            </a:pPr>
            <a:r>
              <a:rPr lang="en-US" sz="3500" dirty="0" smtClean="0"/>
              <a:t>    12</a:t>
            </a:r>
            <a:r>
              <a:rPr lang="en-US" sz="3500" dirty="0"/>
              <a:t>) Suffering is God’s way of sifting our friendships - </a:t>
            </a:r>
            <a:r>
              <a:rPr lang="en-US" sz="3500" i="1" dirty="0"/>
              <a:t>Proverbs 17:17</a:t>
            </a:r>
            <a:endParaRPr lang="en-US" sz="3500" dirty="0"/>
          </a:p>
          <a:p>
            <a:pPr>
              <a:buNone/>
            </a:pPr>
            <a:r>
              <a:rPr lang="en-US" sz="3500" dirty="0" smtClean="0"/>
              <a:t>    13</a:t>
            </a:r>
            <a:r>
              <a:rPr lang="en-US" sz="3500" dirty="0"/>
              <a:t>) Suffering is God’s call to identify with Christ - </a:t>
            </a:r>
            <a:r>
              <a:rPr lang="en-US" sz="3500" i="1" dirty="0"/>
              <a:t>Philippians 3:10</a:t>
            </a:r>
            <a:endParaRPr lang="en-US" sz="3500" dirty="0"/>
          </a:p>
          <a:p>
            <a:pPr>
              <a:buNone/>
            </a:pPr>
            <a:r>
              <a:rPr lang="en-US" sz="3500" dirty="0" smtClean="0"/>
              <a:t>    14</a:t>
            </a:r>
            <a:r>
              <a:rPr lang="en-US" sz="3500" dirty="0"/>
              <a:t>) Suffering is our preparation for comforting others - </a:t>
            </a:r>
            <a:r>
              <a:rPr lang="en-US" sz="3500" i="1" dirty="0"/>
              <a:t>II Corinthians 1:3-5; 4:8-10, 12, </a:t>
            </a:r>
            <a:r>
              <a:rPr lang="en-US" sz="3500" i="1" dirty="0" smtClean="0"/>
              <a:t>16</a:t>
            </a:r>
          </a:p>
          <a:p>
            <a:pPr>
              <a:buNone/>
            </a:pPr>
            <a:endParaRPr lang="en-US" sz="3500" dirty="0"/>
          </a:p>
          <a:p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kevingriggs.files.wordpress.com/2011/06/armor-of-god-classic-720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200" y="-152400"/>
            <a:ext cx="93472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/>
              <a:t>    </a:t>
            </a:r>
            <a:r>
              <a:rPr lang="en-US" sz="3600" dirty="0" smtClean="0"/>
              <a:t>15) Suffering is evidence that we are engaged in spiritual warfare - </a:t>
            </a:r>
            <a:r>
              <a:rPr lang="en-US" sz="3600" i="1" dirty="0" smtClean="0"/>
              <a:t>Ephesians 6:10-18 </a:t>
            </a:r>
          </a:p>
          <a:p>
            <a:pPr>
              <a:buNone/>
            </a:pPr>
            <a:r>
              <a:rPr lang="en-US" sz="3600" i="1" dirty="0"/>
              <a:t> </a:t>
            </a:r>
            <a:r>
              <a:rPr lang="en-US" sz="3600" i="1" dirty="0" smtClean="0"/>
              <a:t>   </a:t>
            </a:r>
            <a:r>
              <a:rPr lang="en-US" sz="3400" dirty="0" smtClean="0"/>
              <a:t>16</a:t>
            </a:r>
            <a:r>
              <a:rPr lang="en-US" sz="3400" dirty="0"/>
              <a:t>) Suffering is a reminder of our weakness and his strength - </a:t>
            </a:r>
            <a:r>
              <a:rPr lang="en-US" sz="3400" i="1" dirty="0" smtClean="0"/>
              <a:t>II </a:t>
            </a:r>
            <a:r>
              <a:rPr lang="en-US" sz="3400" i="1" dirty="0"/>
              <a:t>Corinthians 12:7-10</a:t>
            </a:r>
            <a:endParaRPr lang="en-US" sz="3400" dirty="0"/>
          </a:p>
          <a:p>
            <a:pPr>
              <a:buNone/>
            </a:pPr>
            <a:r>
              <a:rPr lang="en-US" sz="3400" dirty="0" smtClean="0"/>
              <a:t>    17</a:t>
            </a:r>
            <a:r>
              <a:rPr lang="en-US" sz="3400" dirty="0"/>
              <a:t>) Suffering helps us grow in </a:t>
            </a:r>
            <a:r>
              <a:rPr lang="en-US" sz="3400" dirty="0" smtClean="0"/>
              <a:t>faith -</a:t>
            </a:r>
            <a:r>
              <a:rPr lang="en-US" sz="3400" i="1" dirty="0" smtClean="0"/>
              <a:t>1 </a:t>
            </a:r>
            <a:r>
              <a:rPr lang="en-US" sz="3400" i="1" dirty="0"/>
              <a:t>Peter 1:6-8</a:t>
            </a:r>
            <a:endParaRPr lang="en-US" sz="3400" dirty="0"/>
          </a:p>
          <a:p>
            <a:pPr>
              <a:buNone/>
            </a:pPr>
            <a:r>
              <a:rPr lang="en-US" sz="3400" dirty="0" smtClean="0"/>
              <a:t>    18</a:t>
            </a:r>
            <a:r>
              <a:rPr lang="en-US" sz="3400" dirty="0"/>
              <a:t>) Suffering provides  opportunities to witness for </a:t>
            </a:r>
            <a:r>
              <a:rPr lang="en-US" sz="3400" dirty="0" smtClean="0"/>
              <a:t>Christ - </a:t>
            </a:r>
            <a:r>
              <a:rPr lang="en-US" sz="3400" i="1" dirty="0"/>
              <a:t>1 Pet 2:12, Phil 1:12-18</a:t>
            </a:r>
            <a:endParaRPr lang="en-US" sz="3400" dirty="0"/>
          </a:p>
          <a:p>
            <a:pPr>
              <a:buNone/>
            </a:pPr>
            <a:r>
              <a:rPr lang="en-US" sz="3400" dirty="0" smtClean="0"/>
              <a:t>    19</a:t>
            </a:r>
            <a:r>
              <a:rPr lang="en-US" sz="3400" dirty="0"/>
              <a:t>) Suffering is God’s means of testing the genuineness of our salvation </a:t>
            </a:r>
            <a:r>
              <a:rPr lang="en-US" sz="3400" i="1" dirty="0"/>
              <a:t>- Matthew 7:24-27</a:t>
            </a:r>
            <a:endParaRPr lang="en-US" sz="3400" dirty="0"/>
          </a:p>
          <a:p>
            <a:pPr>
              <a:buNone/>
            </a:pPr>
            <a:r>
              <a:rPr lang="en-US" sz="3400" dirty="0" smtClean="0"/>
              <a:t>    20</a:t>
            </a:r>
            <a:r>
              <a:rPr lang="en-US" sz="3400" dirty="0"/>
              <a:t>) Suffering is our opportunity to glorify God - </a:t>
            </a:r>
            <a:r>
              <a:rPr lang="en-US" sz="3400" dirty="0" smtClean="0"/>
              <a:t>           </a:t>
            </a:r>
            <a:r>
              <a:rPr lang="en-US" sz="3400" i="1" dirty="0" smtClean="0"/>
              <a:t>I </a:t>
            </a:r>
            <a:r>
              <a:rPr lang="en-US" sz="3400" i="1" dirty="0"/>
              <a:t>Peter 2:12-25</a:t>
            </a:r>
            <a:endParaRPr lang="en-US" sz="3400" dirty="0"/>
          </a:p>
          <a:p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Psalmist said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"It is good for me that I have been afflicted; that I might learn thy statutes.” Psalm </a:t>
            </a:r>
            <a:r>
              <a:rPr lang="en-US" i="1" dirty="0">
                <a:solidFill>
                  <a:srgbClr val="FFFF00"/>
                </a:solidFill>
              </a:rPr>
              <a:t>119:71	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api.ning.com/files/QUrXR3fv2icMKxY5hLGqiqUP677SdCUIXSpoPoHFKTa-e-VZGs94xuUHF8oqPfcPBrhbDgsVmQPje-M91IzUI*iPYXa*OwtO/davidPsal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656292" cy="378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_6o87o7u_wL4/TD7vS0GSpJI/AAAAAAAAAAs/XU4AlRw7iR0/s320/nm_sad_happy_080603_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079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Biblical view of suffering will change your perspective on life.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Seven things </a:t>
            </a:r>
            <a:r>
              <a:rPr lang="en-US" dirty="0" smtClean="0">
                <a:solidFill>
                  <a:srgbClr val="FFFF00"/>
                </a:solidFill>
              </a:rPr>
              <a:t>you need to do when </a:t>
            </a:r>
            <a:r>
              <a:rPr lang="en-US" dirty="0">
                <a:solidFill>
                  <a:srgbClr val="FFFF00"/>
                </a:solidFill>
              </a:rPr>
              <a:t>suffering comes into your </a:t>
            </a:r>
            <a:r>
              <a:rPr lang="en-US" dirty="0" smtClean="0">
                <a:solidFill>
                  <a:srgbClr val="FFFF00"/>
                </a:solidFill>
              </a:rPr>
              <a:t>life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300" dirty="0" smtClean="0"/>
              <a:t>First</a:t>
            </a:r>
            <a:r>
              <a:rPr lang="en-US" sz="3300" dirty="0"/>
              <a:t>, check </a:t>
            </a:r>
            <a:r>
              <a:rPr lang="en-US" sz="3300" dirty="0" smtClean="0"/>
              <a:t>your self </a:t>
            </a:r>
            <a:r>
              <a:rPr lang="en-US" sz="3300" dirty="0"/>
              <a:t>to see if </a:t>
            </a:r>
            <a:r>
              <a:rPr lang="en-US" sz="3300" dirty="0" smtClean="0"/>
              <a:t>you </a:t>
            </a:r>
            <a:r>
              <a:rPr lang="en-US" sz="3300" dirty="0"/>
              <a:t>are being disciplined </a:t>
            </a:r>
            <a:r>
              <a:rPr lang="en-US" sz="3300" i="1" dirty="0"/>
              <a:t>- </a:t>
            </a:r>
            <a:r>
              <a:rPr lang="en-US" sz="3300" i="1" dirty="0">
                <a:solidFill>
                  <a:srgbClr val="FFFF00"/>
                </a:solidFill>
              </a:rPr>
              <a:t>"judge ourselves, that we be not judged</a:t>
            </a:r>
            <a:r>
              <a:rPr lang="en-US" sz="3300" i="1" dirty="0" smtClean="0">
                <a:solidFill>
                  <a:srgbClr val="FFFF00"/>
                </a:solidFill>
              </a:rPr>
              <a:t>".</a:t>
            </a:r>
          </a:p>
          <a:p>
            <a:pPr marL="514350" indent="-514350">
              <a:buAutoNum type="arabicPeriod"/>
            </a:pPr>
            <a:r>
              <a:rPr lang="en-US" sz="3300" dirty="0" smtClean="0"/>
              <a:t>Second</a:t>
            </a:r>
            <a:r>
              <a:rPr lang="en-US" sz="3300" dirty="0"/>
              <a:t>, realize that you are not out of the will of God </a:t>
            </a:r>
            <a:r>
              <a:rPr lang="en-US" sz="3300" dirty="0" smtClean="0"/>
              <a:t>because </a:t>
            </a:r>
            <a:r>
              <a:rPr lang="en-US" sz="3300" dirty="0"/>
              <a:t>you are </a:t>
            </a:r>
            <a:r>
              <a:rPr lang="en-US" sz="3300" dirty="0" smtClean="0"/>
              <a:t>experiencing suffering -        </a:t>
            </a:r>
            <a:r>
              <a:rPr lang="en-US" sz="3300" i="1" dirty="0" smtClean="0"/>
              <a:t>1 Peter 4:19</a:t>
            </a:r>
          </a:p>
          <a:p>
            <a:pPr marL="514350" indent="-514350">
              <a:buAutoNum type="arabicPeriod"/>
            </a:pPr>
            <a:r>
              <a:rPr lang="en-US" sz="3300" dirty="0" smtClean="0"/>
              <a:t>Third</a:t>
            </a:r>
            <a:r>
              <a:rPr lang="en-US" sz="3300" dirty="0"/>
              <a:t>, seek God - Ask </a:t>
            </a:r>
            <a:r>
              <a:rPr lang="en-US" sz="3300" dirty="0" smtClean="0"/>
              <a:t>Him </a:t>
            </a:r>
            <a:r>
              <a:rPr lang="en-US" sz="3300" dirty="0"/>
              <a:t>to reveal his plan and purpose in the suffering </a:t>
            </a:r>
            <a:r>
              <a:rPr lang="en-US" sz="3300" dirty="0" smtClean="0"/>
              <a:t>your are experiencing -  </a:t>
            </a:r>
            <a:r>
              <a:rPr lang="en-US" sz="3300" i="1" dirty="0" smtClean="0"/>
              <a:t>1 John 5:14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4. Forth, in everything give thanks: for this is the will of God in Christ Jesus concerning you - </a:t>
            </a:r>
            <a:r>
              <a:rPr lang="en-US" sz="3600" i="1" dirty="0" smtClean="0"/>
              <a:t>1 Thess. 5:18</a:t>
            </a:r>
          </a:p>
          <a:p>
            <a:pPr>
              <a:buNone/>
            </a:pPr>
            <a:r>
              <a:rPr lang="en-US" sz="3600" dirty="0" smtClean="0"/>
              <a:t>5. Fifth</a:t>
            </a:r>
            <a:r>
              <a:rPr lang="en-US" sz="3600" dirty="0"/>
              <a:t>, remember that God, who has called you to suffer for a while, </a:t>
            </a:r>
            <a:r>
              <a:rPr lang="en-US" sz="3600" i="1" dirty="0"/>
              <a:t>(according to His will) </a:t>
            </a:r>
            <a:r>
              <a:rPr lang="en-US" sz="3600" dirty="0"/>
              <a:t>will in due course of time, make </a:t>
            </a:r>
            <a:r>
              <a:rPr lang="en-US" sz="3600" dirty="0" smtClean="0"/>
              <a:t>you </a:t>
            </a:r>
            <a:r>
              <a:rPr lang="en-US" sz="3600" dirty="0"/>
              <a:t>perfect (mature), established, strengthened, and settled - </a:t>
            </a:r>
            <a:r>
              <a:rPr lang="en-US" sz="3600" i="1" dirty="0" smtClean="0"/>
              <a:t>1 </a:t>
            </a:r>
            <a:r>
              <a:rPr lang="en-US" sz="3600" i="1" dirty="0"/>
              <a:t>Pet </a:t>
            </a:r>
            <a:r>
              <a:rPr lang="en-US" sz="3600" i="1" dirty="0" smtClean="0"/>
              <a:t>5:6-11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6. Sixth</a:t>
            </a:r>
            <a:r>
              <a:rPr lang="en-US" sz="3600" dirty="0"/>
              <a:t>, focus on the truth that there will be no suffering for God's people in eternity </a:t>
            </a:r>
            <a:r>
              <a:rPr lang="en-US" sz="3600" dirty="0" smtClean="0"/>
              <a:t>-                        </a:t>
            </a:r>
            <a:r>
              <a:rPr lang="en-US" sz="3600" i="1" dirty="0" smtClean="0"/>
              <a:t>I </a:t>
            </a:r>
            <a:r>
              <a:rPr lang="en-US" sz="3600" i="1" dirty="0"/>
              <a:t>Peter </a:t>
            </a:r>
            <a:r>
              <a:rPr lang="en-US" sz="3600" i="1" dirty="0" smtClean="0"/>
              <a:t>4:12-19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400" dirty="0" smtClean="0"/>
              <a:t>7. Seventh</a:t>
            </a:r>
            <a:r>
              <a:rPr lang="en-US" sz="3400" dirty="0"/>
              <a:t>, </a:t>
            </a:r>
            <a:r>
              <a:rPr lang="en-US" sz="3400" dirty="0" smtClean="0"/>
              <a:t>continue doing </a:t>
            </a:r>
            <a:r>
              <a:rPr lang="en-US" sz="3400" dirty="0"/>
              <a:t>good by committing your soul </a:t>
            </a:r>
            <a:r>
              <a:rPr lang="en-US" sz="3400" i="1" dirty="0"/>
              <a:t>(Mind, Will, Emotion) </a:t>
            </a:r>
            <a:r>
              <a:rPr lang="en-US" sz="3400" dirty="0"/>
              <a:t>to the keeping of God </a:t>
            </a:r>
            <a:r>
              <a:rPr lang="en-US" sz="3400" dirty="0" smtClean="0"/>
              <a:t>because </a:t>
            </a:r>
            <a:r>
              <a:rPr lang="en-US" sz="3400" dirty="0"/>
              <a:t>He is a faithful </a:t>
            </a:r>
            <a:r>
              <a:rPr lang="en-US" sz="3400" dirty="0" smtClean="0"/>
              <a:t>creator –                     </a:t>
            </a:r>
            <a:r>
              <a:rPr lang="en-US" sz="3400" i="1" dirty="0" smtClean="0">
                <a:solidFill>
                  <a:srgbClr val="FFFF00"/>
                </a:solidFill>
              </a:rPr>
              <a:t>1 Cor</a:t>
            </a:r>
            <a:r>
              <a:rPr lang="en-US" sz="3400" i="1" dirty="0">
                <a:solidFill>
                  <a:srgbClr val="FFFF00"/>
                </a:solidFill>
              </a:rPr>
              <a:t>. 10:13 "There hath no temptation taken you but such as is common to man: but God is faithful, who will not suffer you to be tempted above that ye are able; but will with the temptation also make a way to escape, that ye may be able to bear it."</a:t>
            </a:r>
            <a:endParaRPr lang="en-US" sz="34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earninggrace.com/wp-content/uploads/2010/05/prayer_20requests_t-59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67200"/>
            <a:ext cx="611428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hurchofthelordjesus.com/wp-content/uploads/1999/01/tear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200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6200" y="1676400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“Wherefore let them that suffer according to the will of God commit the keeping of their souls to him in well doing, as unto a faithful Creator.”</a:t>
            </a:r>
            <a:r>
              <a:rPr lang="en-US" sz="4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(1 Peter 4:19)</a:t>
            </a:r>
          </a:p>
          <a:p>
            <a:pPr algn="ctr"/>
            <a:endParaRPr lang="en-US" sz="44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funeralfortheflesh.files.wordpress.com/2011/07/fiery_dar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funeralfortheflesh.files.wordpress.com/2011/07/fiery_darts2.jpg"/>
          <p:cNvPicPr>
            <a:picLocks noChangeAspect="1" noChangeArrowheads="1"/>
          </p:cNvPicPr>
          <p:nvPr/>
        </p:nvPicPr>
        <p:blipFill>
          <a:blip r:embed="rId2" cstate="print"/>
          <a:srcRect t="-3333" r="72500" b="64444"/>
          <a:stretch>
            <a:fillRect/>
          </a:stretch>
        </p:blipFill>
        <p:spPr bwMode="auto">
          <a:xfrm>
            <a:off x="5715000" y="3048000"/>
            <a:ext cx="359228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7400" y="3505200"/>
            <a:ext cx="3276600" cy="3352800"/>
          </a:xfr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“…taking the shield of faith, wherewith ye shall be able to quench all the fiery darts of the wicked.”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Sometimes </a:t>
            </a:r>
            <a:r>
              <a:rPr lang="en-US" dirty="0"/>
              <a:t>God’s people suffer because other people are against God - </a:t>
            </a:r>
            <a:r>
              <a:rPr lang="en-US" i="1" dirty="0"/>
              <a:t>"If the world hate you, ye know that it hated me before it hated you</a:t>
            </a:r>
            <a:r>
              <a:rPr lang="en-US" i="1" dirty="0" smtClean="0"/>
              <a:t>.“</a:t>
            </a:r>
          </a:p>
          <a:p>
            <a:pPr>
              <a:buNone/>
            </a:pPr>
            <a:r>
              <a:rPr lang="en-US" dirty="0" smtClean="0"/>
              <a:t>3. Sometimes </a:t>
            </a:r>
            <a:r>
              <a:rPr lang="en-US" dirty="0"/>
              <a:t>God’s people suffer </a:t>
            </a:r>
            <a:r>
              <a:rPr lang="en-US" dirty="0" smtClean="0"/>
              <a:t>simply because </a:t>
            </a:r>
            <a:r>
              <a:rPr lang="en-US" dirty="0"/>
              <a:t>w</a:t>
            </a:r>
            <a:r>
              <a:rPr lang="en-US" dirty="0" smtClean="0"/>
              <a:t>e live in a fallen and sinful world thus we suffer the consequences of the fall – </a:t>
            </a:r>
            <a:r>
              <a:rPr lang="en-US" i="1" dirty="0" smtClean="0"/>
              <a:t>Genesis 3</a:t>
            </a:r>
          </a:p>
          <a:p>
            <a:r>
              <a:rPr lang="en-US" dirty="0" smtClean="0"/>
              <a:t>God </a:t>
            </a:r>
            <a:r>
              <a:rPr lang="en-US" dirty="0"/>
              <a:t>does not always rescue his people from such troubles, although sometimes he does - </a:t>
            </a:r>
            <a:r>
              <a:rPr lang="en-US" i="1" dirty="0"/>
              <a:t>"The rain falls on the just and unjust alike...Man is born to trouble..."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suffering and trouble are opportunities for us as Christians to trust God and draw closer to him - </a:t>
            </a:r>
            <a:r>
              <a:rPr lang="en-US" i="1" dirty="0"/>
              <a:t>(Psalms)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3505200"/>
          </a:xfrm>
        </p:spPr>
        <p:txBody>
          <a:bodyPr>
            <a:normAutofit/>
          </a:bodyPr>
          <a:lstStyle/>
          <a:p>
            <a:r>
              <a:rPr lang="en-US" sz="5400" dirty="0"/>
              <a:t>Suffering will make you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"</a:t>
            </a:r>
            <a:r>
              <a:rPr lang="en-US" i="1" dirty="0"/>
              <a:t>bitter or better/ weaker or stronger" </a:t>
            </a:r>
          </a:p>
        </p:txBody>
      </p:sp>
      <p:pic>
        <p:nvPicPr>
          <p:cNvPr id="39938" name="Picture 2" descr="http://1.bp.blogspot.com/_I6Q-KiSwrKY/SV_3eASjtPI/AAAAAAAAAWs/mcrBuFwEtkk/s400/girl-reading-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479354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 Sometimes </a:t>
            </a:r>
            <a:r>
              <a:rPr lang="en-US" dirty="0"/>
              <a:t>God’s people suffer because of their own sinful behavior and foolish decisions - </a:t>
            </a:r>
            <a:r>
              <a:rPr lang="en-US" i="1" dirty="0"/>
              <a:t>"We reap what we </a:t>
            </a:r>
            <a:r>
              <a:rPr lang="en-US" i="1" dirty="0" smtClean="0"/>
              <a:t>sow”</a:t>
            </a:r>
          </a:p>
          <a:p>
            <a:r>
              <a:rPr lang="en-US" dirty="0" smtClean="0"/>
              <a:t>We Don’t </a:t>
            </a:r>
            <a:r>
              <a:rPr lang="en-US" dirty="0"/>
              <a:t>Follow God’s Instructions </a:t>
            </a:r>
            <a:r>
              <a:rPr lang="en-US" dirty="0" smtClean="0"/>
              <a:t>                      </a:t>
            </a:r>
            <a:r>
              <a:rPr lang="en-US" i="1" dirty="0" smtClean="0"/>
              <a:t>(</a:t>
            </a:r>
            <a:r>
              <a:rPr lang="en-US" i="1" dirty="0"/>
              <a:t>Numbers 20:1-29)</a:t>
            </a:r>
          </a:p>
          <a:p>
            <a:r>
              <a:rPr lang="en-US" dirty="0" smtClean="0"/>
              <a:t>We </a:t>
            </a:r>
            <a:r>
              <a:rPr lang="en-US" dirty="0"/>
              <a:t>Make Bad Decisions </a:t>
            </a:r>
            <a:r>
              <a:rPr lang="en-US" i="1" dirty="0"/>
              <a:t>(Genesis 16:1-6)</a:t>
            </a:r>
          </a:p>
          <a:p>
            <a:r>
              <a:rPr lang="en-US" dirty="0" smtClean="0"/>
              <a:t>We </a:t>
            </a:r>
            <a:r>
              <a:rPr lang="en-US" dirty="0"/>
              <a:t>Don’t Judge </a:t>
            </a:r>
            <a:r>
              <a:rPr lang="en-US" dirty="0" smtClean="0"/>
              <a:t>Ourselves </a:t>
            </a:r>
            <a:r>
              <a:rPr lang="en-US" i="1" dirty="0" smtClean="0"/>
              <a:t>(</a:t>
            </a:r>
            <a:r>
              <a:rPr lang="en-US" i="1" dirty="0"/>
              <a:t>I Corinthians </a:t>
            </a:r>
            <a:r>
              <a:rPr lang="en-US" i="1" dirty="0" smtClean="0"/>
              <a:t>11:31)</a:t>
            </a:r>
          </a:p>
          <a:p>
            <a:r>
              <a:rPr lang="en-US" dirty="0" smtClean="0"/>
              <a:t>We Refuse </a:t>
            </a:r>
            <a:r>
              <a:rPr lang="en-US" dirty="0"/>
              <a:t>Correction </a:t>
            </a:r>
            <a:r>
              <a:rPr lang="en-US" i="1" dirty="0"/>
              <a:t>(Hebrews 12:5-11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Our </a:t>
            </a:r>
            <a:r>
              <a:rPr lang="en-US" dirty="0"/>
              <a:t>Past Sins Come Back to Haunt </a:t>
            </a:r>
            <a:r>
              <a:rPr lang="en-US" dirty="0" smtClean="0"/>
              <a:t>us                   </a:t>
            </a:r>
            <a:r>
              <a:rPr lang="en-US" i="1" dirty="0" smtClean="0"/>
              <a:t>(</a:t>
            </a:r>
            <a:r>
              <a:rPr lang="en-US" i="1" dirty="0"/>
              <a:t>Proverbs 28:13)</a:t>
            </a:r>
          </a:p>
          <a:p>
            <a:r>
              <a:rPr lang="en-US" dirty="0" smtClean="0"/>
              <a:t>We </a:t>
            </a:r>
            <a:r>
              <a:rPr lang="en-US" dirty="0"/>
              <a:t>Are Hearers of the Word But Not Doers </a:t>
            </a:r>
            <a:r>
              <a:rPr lang="en-US" dirty="0" smtClean="0"/>
              <a:t>  </a:t>
            </a:r>
            <a:r>
              <a:rPr lang="en-US" i="1" dirty="0" smtClean="0"/>
              <a:t>(</a:t>
            </a:r>
            <a:r>
              <a:rPr lang="en-US" i="1" dirty="0"/>
              <a:t>James 1:22-25)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924800" cy="67056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Don’t Resist the Devil </a:t>
            </a:r>
            <a:r>
              <a:rPr lang="en-US" i="1" dirty="0"/>
              <a:t>(James 4:7)</a:t>
            </a:r>
          </a:p>
          <a:p>
            <a:r>
              <a:rPr lang="en-US" dirty="0" smtClean="0"/>
              <a:t>We </a:t>
            </a:r>
            <a:r>
              <a:rPr lang="en-US" dirty="0"/>
              <a:t>Are Easily Enticed and Commit Sin  </a:t>
            </a:r>
            <a:r>
              <a:rPr lang="en-US" dirty="0" smtClean="0"/>
              <a:t>                </a:t>
            </a:r>
            <a:r>
              <a:rPr lang="en-US" i="1" dirty="0" smtClean="0"/>
              <a:t>(</a:t>
            </a:r>
            <a:r>
              <a:rPr lang="en-US" i="1" dirty="0"/>
              <a:t>Proverbs 1:19-33)</a:t>
            </a:r>
          </a:p>
          <a:p>
            <a:r>
              <a:rPr lang="en-US" dirty="0" smtClean="0"/>
              <a:t>We </a:t>
            </a:r>
            <a:r>
              <a:rPr lang="en-US" dirty="0"/>
              <a:t>Lack Discipline and Self Control  </a:t>
            </a:r>
            <a:r>
              <a:rPr lang="en-US" dirty="0" smtClean="0"/>
              <a:t>                                  </a:t>
            </a:r>
            <a:r>
              <a:rPr lang="en-US" i="1" dirty="0" smtClean="0"/>
              <a:t>(</a:t>
            </a:r>
            <a:r>
              <a:rPr lang="en-US" i="1" dirty="0"/>
              <a:t>II Peter 1:5-10)</a:t>
            </a:r>
          </a:p>
          <a:p>
            <a:r>
              <a:rPr lang="en-US" dirty="0" smtClean="0"/>
              <a:t>We </a:t>
            </a:r>
            <a:r>
              <a:rPr lang="en-US" dirty="0"/>
              <a:t>Put </a:t>
            </a:r>
            <a:r>
              <a:rPr lang="en-US" dirty="0" smtClean="0"/>
              <a:t>Our </a:t>
            </a:r>
            <a:r>
              <a:rPr lang="en-US" dirty="0"/>
              <a:t>Trust in the Arm of the Flesh </a:t>
            </a:r>
            <a:r>
              <a:rPr lang="en-US" i="1" dirty="0"/>
              <a:t>(Zechariah 4:6)</a:t>
            </a:r>
          </a:p>
          <a:p>
            <a:r>
              <a:rPr lang="en-US" dirty="0" smtClean="0"/>
              <a:t>We </a:t>
            </a:r>
            <a:r>
              <a:rPr lang="en-US" dirty="0"/>
              <a:t>Didn’t Obey the Voice of the Holy Spirit </a:t>
            </a:r>
            <a:r>
              <a:rPr lang="en-US" i="1" dirty="0"/>
              <a:t>(Hebrews 3:7-19)</a:t>
            </a:r>
          </a:p>
          <a:p>
            <a:r>
              <a:rPr lang="en-US" dirty="0" smtClean="0"/>
              <a:t>We </a:t>
            </a:r>
            <a:r>
              <a:rPr lang="en-US" dirty="0"/>
              <a:t>Are Under a Generational Curse </a:t>
            </a:r>
            <a:r>
              <a:rPr lang="en-US" i="1" dirty="0"/>
              <a:t>(Deuteronomy 5:6-9)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ovenanteyes.com/lemonade/wp-content/uploads/2008/06/gr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6128774" cy="4191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2209800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“As many as I love, I rebuke and chasten: be zealous therefore, and repent.”</a:t>
            </a:r>
            <a:r>
              <a:rPr lang="en-US" sz="4000" i="1" dirty="0" smtClean="0"/>
              <a:t> Rev. 3:19 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1561</Words>
  <Application>Microsoft Office PowerPoint</Application>
  <PresentationFormat>On-screen Show (4:3)</PresentationFormat>
  <Paragraphs>88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Reasons why God’s children suffer</vt:lpstr>
      <vt:lpstr>Slide 3</vt:lpstr>
      <vt:lpstr> “…taking the shield of faith, wherewith ye shall be able to quench all the fiery darts of the wicked.”</vt:lpstr>
      <vt:lpstr>Slide 5</vt:lpstr>
      <vt:lpstr>Suffering will make you   "bitter or better/ weaker or stronger" </vt:lpstr>
      <vt:lpstr>Slide 7</vt:lpstr>
      <vt:lpstr>Slide 8</vt:lpstr>
      <vt:lpstr>“As many as I love, I rebuke and chasten: be zealous therefore, and repent.” Rev. 3:19 </vt:lpstr>
      <vt:lpstr>Slide 10</vt:lpstr>
      <vt:lpstr>“Therefore I take pleasure in infirmities, in reproaches, in necessities, in persecutions, in distresses for Christ's sake: for when I am weak, then am I strong.”</vt:lpstr>
      <vt:lpstr>The unbelievable sufferings of Job were by the will of God, for his ultimate good  and for God's glory.</vt:lpstr>
      <vt:lpstr>Slide 13</vt:lpstr>
      <vt:lpstr>“In all this…”</vt:lpstr>
      <vt:lpstr>Satan attacked Job in seven areas of life  (Job 1-2) </vt:lpstr>
      <vt:lpstr>Attacked his job (Ox, servants)   Job 1:14, 17</vt:lpstr>
      <vt:lpstr>Attacked his wealth (sheep)   Job 1:16</vt:lpstr>
      <vt:lpstr>Attacked his transportation (camels)   Job 1:3</vt:lpstr>
      <vt:lpstr>Attacked his family    Job 1:18-19</vt:lpstr>
      <vt:lpstr>Attacked his health   Job 2:7</vt:lpstr>
      <vt:lpstr>Attacked his marriage   Job 2:8-9</vt:lpstr>
      <vt:lpstr>Attacked his friendships   Job 5:11</vt:lpstr>
      <vt:lpstr>“But he knoweth the way that I take: when he hath tried me, I shall come forth as gold.” Job 23:10 </vt:lpstr>
      <vt:lpstr>Suffering is a vital and important part of God's plan (will) for His people.  </vt:lpstr>
      <vt:lpstr>Twenty reasons God allows suffering to come into our lives </vt:lpstr>
      <vt:lpstr>Slide 26</vt:lpstr>
      <vt:lpstr>Slide 27</vt:lpstr>
      <vt:lpstr>Slide 28</vt:lpstr>
      <vt:lpstr>Slide 29</vt:lpstr>
      <vt:lpstr>Slide 30</vt:lpstr>
      <vt:lpstr>The Psalmist said  "It is good for me that I have been afflicted; that I might learn thy statutes.” Psalm 119:71 </vt:lpstr>
      <vt:lpstr>Developing a Biblical view of suffering will change your perspective on life.</vt:lpstr>
      <vt:lpstr>Seven things you need to do when suffering comes into your life</vt:lpstr>
      <vt:lpstr>Slide 34</vt:lpstr>
      <vt:lpstr>Slide 35</vt:lpstr>
      <vt:lpstr>Slide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reasons God allows suffering to come into our lives </dc:title>
  <dc:creator>Pastor Daniel White</dc:creator>
  <cp:lastModifiedBy>Pastor Daniel White</cp:lastModifiedBy>
  <cp:revision>69</cp:revision>
  <dcterms:created xsi:type="dcterms:W3CDTF">2012-11-10T13:03:03Z</dcterms:created>
  <dcterms:modified xsi:type="dcterms:W3CDTF">2012-11-11T12:26:57Z</dcterms:modified>
</cp:coreProperties>
</file>