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8" r:id="rId21"/>
    <p:sldId id="279" r:id="rId22"/>
    <p:sldId id="280" r:id="rId23"/>
    <p:sldId id="281" r:id="rId24"/>
    <p:sldId id="282" r:id="rId25"/>
    <p:sldId id="283" r:id="rId26"/>
    <p:sldId id="284" r:id="rId27"/>
    <p:sldId id="285" r:id="rId28"/>
    <p:sldId id="286" r:id="rId29"/>
    <p:sldId id="287" r:id="rId30"/>
    <p:sldId id="333" r:id="rId31"/>
    <p:sldId id="294" r:id="rId32"/>
    <p:sldId id="295" r:id="rId33"/>
    <p:sldId id="296" r:id="rId34"/>
    <p:sldId id="299" r:id="rId35"/>
    <p:sldId id="305" r:id="rId36"/>
    <p:sldId id="300" r:id="rId37"/>
    <p:sldId id="301" r:id="rId38"/>
    <p:sldId id="304" r:id="rId39"/>
    <p:sldId id="306" r:id="rId40"/>
    <p:sldId id="310" r:id="rId41"/>
    <p:sldId id="311" r:id="rId42"/>
    <p:sldId id="313" r:id="rId43"/>
    <p:sldId id="329" r:id="rId44"/>
    <p:sldId id="321" r:id="rId45"/>
    <p:sldId id="322" r:id="rId46"/>
    <p:sldId id="323" r:id="rId47"/>
    <p:sldId id="317" r:id="rId48"/>
    <p:sldId id="318" r:id="rId49"/>
    <p:sldId id="319" r:id="rId50"/>
    <p:sldId id="320" r:id="rId51"/>
    <p:sldId id="328" r:id="rId52"/>
    <p:sldId id="331" r:id="rId53"/>
    <p:sldId id="332" r:id="rId54"/>
    <p:sldId id="324" r:id="rId55"/>
    <p:sldId id="325" r:id="rId56"/>
    <p:sldId id="326" r:id="rId57"/>
    <p:sldId id="330" r:id="rId58"/>
    <p:sldId id="327"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3" autoAdjust="0"/>
    <p:restoredTop sz="94713" autoAdjust="0"/>
  </p:normalViewPr>
  <p:slideViewPr>
    <p:cSldViewPr>
      <p:cViewPr varScale="1">
        <p:scale>
          <a:sx n="110" d="100"/>
          <a:sy n="110" d="100"/>
        </p:scale>
        <p:origin x="-1056"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A360E8-ECB7-4CDC-B3C2-2E09CAB42D00}" type="datetimeFigureOut">
              <a:rPr lang="en-US" smtClean="0"/>
              <a:pPr/>
              <a:t>7/9/2014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A2E0FC-A71E-4D27-88E3-213260A45E0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A9F3C9D-1D97-4001-BD47-AF8620A6D038}" type="slidenum">
              <a:rPr lang="en-US" smtClean="0"/>
              <a:pPr/>
              <a:t>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C5BD8A2-1CBA-4671-A4DE-9B324B211A94}" type="datetimeFigureOut">
              <a:rPr lang="en-US" smtClean="0"/>
              <a:pPr/>
              <a:t>7/9/2014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E2B9C1-A545-46E9-9E55-9320CF4124A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5BD8A2-1CBA-4671-A4DE-9B324B211A94}" type="datetimeFigureOut">
              <a:rPr lang="en-US" smtClean="0"/>
              <a:pPr/>
              <a:t>7/9/2014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E2B9C1-A545-46E9-9E55-9320CF4124A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5BD8A2-1CBA-4671-A4DE-9B324B211A94}" type="datetimeFigureOut">
              <a:rPr lang="en-US" smtClean="0"/>
              <a:pPr/>
              <a:t>7/9/2014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E2B9C1-A545-46E9-9E55-9320CF4124A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5BD8A2-1CBA-4671-A4DE-9B324B211A94}" type="datetimeFigureOut">
              <a:rPr lang="en-US" smtClean="0"/>
              <a:pPr/>
              <a:t>7/9/2014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E2B9C1-A545-46E9-9E55-9320CF4124A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5BD8A2-1CBA-4671-A4DE-9B324B211A94}" type="datetimeFigureOut">
              <a:rPr lang="en-US" smtClean="0"/>
              <a:pPr/>
              <a:t>7/9/2014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E2B9C1-A545-46E9-9E55-9320CF4124A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C5BD8A2-1CBA-4671-A4DE-9B324B211A94}" type="datetimeFigureOut">
              <a:rPr lang="en-US" smtClean="0"/>
              <a:pPr/>
              <a:t>7/9/2014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E2B9C1-A545-46E9-9E55-9320CF4124A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C5BD8A2-1CBA-4671-A4DE-9B324B211A94}" type="datetimeFigureOut">
              <a:rPr lang="en-US" smtClean="0"/>
              <a:pPr/>
              <a:t>7/9/2014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E2B9C1-A545-46E9-9E55-9320CF4124A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C5BD8A2-1CBA-4671-A4DE-9B324B211A94}" type="datetimeFigureOut">
              <a:rPr lang="en-US" smtClean="0"/>
              <a:pPr/>
              <a:t>7/9/2014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E2B9C1-A545-46E9-9E55-9320CF4124A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5BD8A2-1CBA-4671-A4DE-9B324B211A94}" type="datetimeFigureOut">
              <a:rPr lang="en-US" smtClean="0"/>
              <a:pPr/>
              <a:t>7/9/2014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E2B9C1-A545-46E9-9E55-9320CF4124A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5BD8A2-1CBA-4671-A4DE-9B324B211A94}" type="datetimeFigureOut">
              <a:rPr lang="en-US" smtClean="0"/>
              <a:pPr/>
              <a:t>7/9/2014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E2B9C1-A545-46E9-9E55-9320CF4124A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5BD8A2-1CBA-4671-A4DE-9B324B211A94}" type="datetimeFigureOut">
              <a:rPr lang="en-US" smtClean="0"/>
              <a:pPr/>
              <a:t>7/9/2014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E2B9C1-A545-46E9-9E55-9320CF4124A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5BD8A2-1CBA-4671-A4DE-9B324B211A94}" type="datetimeFigureOut">
              <a:rPr lang="en-US" smtClean="0"/>
              <a:pPr/>
              <a:t>7/9/2014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2B9C1-A545-46E9-9E55-9320CF4124A8}"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gif"/></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3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1676399"/>
          </a:xfrm>
        </p:spPr>
        <p:txBody>
          <a:bodyPr/>
          <a:lstStyle/>
          <a:p>
            <a:r>
              <a:rPr lang="en-US" dirty="0" smtClean="0">
                <a:latin typeface="Adobe Garamond Pro Bold" pitchFamily="18" charset="0"/>
              </a:rPr>
              <a:t>The Doctrine of the Church</a:t>
            </a:r>
            <a:br>
              <a:rPr lang="en-US" dirty="0" smtClean="0">
                <a:latin typeface="Adobe Garamond Pro Bold" pitchFamily="18" charset="0"/>
              </a:rPr>
            </a:br>
            <a:r>
              <a:rPr lang="en-US" i="1" dirty="0" smtClean="0">
                <a:latin typeface="Adobe Garamond Pro Bold" pitchFamily="18" charset="0"/>
              </a:rPr>
              <a:t>(Part  </a:t>
            </a:r>
            <a:r>
              <a:rPr lang="en-US" i="1" dirty="0">
                <a:latin typeface="Adobe Garamond Pro Bold" pitchFamily="18" charset="0"/>
              </a:rPr>
              <a:t>7</a:t>
            </a:r>
            <a:r>
              <a:rPr lang="en-US" i="1" dirty="0" smtClean="0">
                <a:latin typeface="Adobe Garamond Pro Bold" pitchFamily="18" charset="0"/>
              </a:rPr>
              <a:t>)</a:t>
            </a:r>
            <a:endParaRPr lang="en-US" i="1" dirty="0"/>
          </a:p>
        </p:txBody>
      </p:sp>
      <p:sp>
        <p:nvSpPr>
          <p:cNvPr id="8" name="Subtitle 7"/>
          <p:cNvSpPr>
            <a:spLocks noGrp="1"/>
          </p:cNvSpPr>
          <p:nvPr>
            <p:ph type="subTitle" idx="1"/>
          </p:nvPr>
        </p:nvSpPr>
        <p:spPr>
          <a:xfrm>
            <a:off x="0" y="5410200"/>
            <a:ext cx="9144000" cy="1219200"/>
          </a:xfrm>
        </p:spPr>
        <p:txBody>
          <a:bodyPr>
            <a:noAutofit/>
            <a:scene3d>
              <a:camera prst="orthographicFront"/>
              <a:lightRig rig="threePt" dir="t"/>
            </a:scene3d>
            <a:sp3d extrusionH="57150">
              <a:bevelT w="38100" h="38100" prst="convex"/>
            </a:sp3d>
          </a:bodyPr>
          <a:lstStyle/>
          <a:p>
            <a:r>
              <a:rPr lang="en-US" sz="3600" b="1" smtClean="0">
                <a:effectLst>
                  <a:reflection blurRad="6350" stA="55000" endA="300" endPos="45500" dir="5400000" sy="-100000" algn="bl" rotWithShape="0"/>
                </a:effectLst>
                <a:latin typeface="Times New Roman" pitchFamily="18" charset="0"/>
                <a:cs typeface="Times New Roman" pitchFamily="18" charset="0"/>
              </a:rPr>
              <a:t>The Officers </a:t>
            </a:r>
            <a:r>
              <a:rPr lang="en-US" sz="3600" b="1" dirty="0" smtClean="0">
                <a:effectLst>
                  <a:reflection blurRad="6350" stA="55000" endA="300" endPos="45500" dir="5400000" sy="-100000" algn="bl" rotWithShape="0"/>
                </a:effectLst>
                <a:latin typeface="Times New Roman" pitchFamily="18" charset="0"/>
                <a:cs typeface="Times New Roman" pitchFamily="18" charset="0"/>
              </a:rPr>
              <a:t>of the Church</a:t>
            </a:r>
          </a:p>
          <a:p>
            <a:r>
              <a:rPr lang="en-US" sz="3600" b="1" i="1" dirty="0" smtClean="0">
                <a:effectLst>
                  <a:reflection blurRad="6350" stA="55000" endA="300" endPos="45500" dir="5400000" sy="-100000" algn="bl" rotWithShape="0"/>
                </a:effectLst>
                <a:latin typeface="Times New Roman" pitchFamily="18" charset="0"/>
                <a:cs typeface="Times New Roman" pitchFamily="18" charset="0"/>
              </a:rPr>
              <a:t>(Part 2)</a:t>
            </a:r>
          </a:p>
          <a:p>
            <a:endParaRPr lang="en-US" sz="3600" b="1" dirty="0" smtClean="0">
              <a:effectLst>
                <a:reflection blurRad="6350" stA="55000" endA="300" endPos="45500" dir="5400000" sy="-100000" algn="bl" rotWithShape="0"/>
              </a:effectLst>
              <a:latin typeface="Times New Roman" pitchFamily="18" charset="0"/>
              <a:cs typeface="Times New Roman" pitchFamily="18" charset="0"/>
            </a:endParaRPr>
          </a:p>
          <a:p>
            <a:endParaRPr lang="en-US" sz="3600" b="1" dirty="0" smtClean="0">
              <a:effectLst>
                <a:reflection blurRad="6350" stA="55000" endA="300" endPos="45500" dir="5400000" sy="-100000" algn="bl" rotWithShape="0"/>
              </a:effectLst>
              <a:latin typeface="Times New Roman" pitchFamily="18" charset="0"/>
              <a:cs typeface="Times New Roman" pitchFamily="18" charset="0"/>
            </a:endParaRPr>
          </a:p>
        </p:txBody>
      </p:sp>
      <p:sp>
        <p:nvSpPr>
          <p:cNvPr id="11266" name="AutoShape 2" descr="http://webmaila.juno.com/webmail/new/21?folder=Inbox&amp;msgNum=0000Bl00:001IsMQl00003MfH&amp;count=1390569328&amp;randid=800678004&amp;attachId=4&amp;prevId=-2&amp;action=photoviewer&amp;userinfo=be8e80ed594ee2d3b66a19dbba371081&amp;randid=80067800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1268" name="AutoShape 4" descr="http://webmaila.juno.com/webmail/new/21?folder=Inbox&amp;msgNum=0000Bl00:001IsMQl00003MfH&amp;count=1390569328&amp;randid=800678004&amp;attachId=4&amp;prevId=-2&amp;action=photoviewer&amp;userinfo=be8e80ed594ee2d3b66a19dbba371081&amp;randid=80067800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1270" name="AutoShape 6" descr="http://webmaila.juno.com/webmail/new/21?folder=Inbox&amp;msgNum=0000Bl00:001IsMQl00003MfH&amp;count=1390569328&amp;randid=800678004&amp;attachId=4&amp;prevId=-2&amp;action=photoviewer&amp;userinfo=be8e80ed594ee2d3b66a19dbba371081&amp;randid=80067800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1271" name="Picture 7" descr="C:\Users\Dan White\Documents\Fellowship Baptist\Church.jpg"/>
          <p:cNvPicPr>
            <a:picLocks noChangeAspect="1" noChangeArrowheads="1"/>
          </p:cNvPicPr>
          <p:nvPr/>
        </p:nvPicPr>
        <p:blipFill>
          <a:blip r:embed="rId3" cstate="print">
            <a:lum bright="-10000" contrast="20000"/>
          </a:blip>
          <a:srcRect/>
          <a:stretch>
            <a:fillRect/>
          </a:stretch>
        </p:blipFill>
        <p:spPr bwMode="auto">
          <a:xfrm>
            <a:off x="2133600" y="1905000"/>
            <a:ext cx="4831456"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7"/>
          <p:cNvSpPr txBox="1">
            <a:spLocks/>
          </p:cNvSpPr>
          <p:nvPr/>
        </p:nvSpPr>
        <p:spPr>
          <a:xfrm>
            <a:off x="0" y="304800"/>
            <a:ext cx="9144000" cy="6324600"/>
          </a:xfrm>
          <a:prstGeom prst="rect">
            <a:avLst/>
          </a:prstGeom>
        </p:spPr>
        <p:txBody>
          <a:bodyPr vert="horz" lIns="91440" tIns="45720" rIns="91440" bIns="45720" rtlCol="0">
            <a:noAutofit/>
            <a:scene3d>
              <a:camera prst="orthographicFront"/>
              <a:lightRig rig="threePt" dir="t"/>
            </a:scene3d>
            <a:sp3d extrusionH="57150">
              <a:bevelT w="38100" h="38100" prst="convex"/>
            </a:sp3d>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3600" b="1" i="0" u="none" strike="noStrike" kern="1200" cap="none" spc="0" normalizeH="0" baseline="0" noProof="0" dirty="0" smtClean="0">
                <a:ln>
                  <a:noFill/>
                </a:ln>
                <a:solidFill>
                  <a:schemeClr val="tx1"/>
                </a:solidFill>
                <a:effectLst>
                  <a:reflection blurRad="6350" stA="50000" endA="300" endPos="50000" dist="29997" dir="5400000" sy="-100000" algn="bl" rotWithShape="0"/>
                </a:effectLst>
                <a:uLnTx/>
                <a:uFillTx/>
                <a:latin typeface="Adobe Caslon Pro Bold" pitchFamily="18" charset="0"/>
                <a:ea typeface="+mn-ea"/>
                <a:cs typeface="+mn-cs"/>
              </a:rPr>
              <a:t>The Nature of the Church</a:t>
            </a:r>
          </a:p>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3000" b="0" i="1" u="none" strike="noStrike" kern="1200" cap="none" spc="0" normalizeH="0" baseline="0" noProof="0" dirty="0" smtClean="0">
                <a:ln>
                  <a:noFill/>
                </a:ln>
                <a:solidFill>
                  <a:schemeClr val="tx1"/>
                </a:solidFill>
                <a:effectLst/>
                <a:uLnTx/>
                <a:uFillTx/>
                <a:latin typeface="+mn-lt"/>
                <a:ea typeface="+mn-ea"/>
                <a:cs typeface="+mn-cs"/>
              </a:rPr>
              <a:t>“The characteristics or inherent features of the Church”</a:t>
            </a:r>
            <a:endParaRPr kumimoji="0" lang="en-US" sz="3000" b="1" i="1" u="none" strike="noStrike" kern="1200" cap="none" spc="0" normalizeH="0" baseline="0" noProof="0" dirty="0" smtClean="0">
              <a:ln>
                <a:noFill/>
              </a:ln>
              <a:solidFill>
                <a:schemeClr val="tx1"/>
              </a:solidFill>
              <a:effectLst>
                <a:reflection blurRad="6350" stA="50000" endA="300" endPos="50000" dist="29997" dir="5400000" sy="-100000" algn="bl" rotWithShape="0"/>
              </a:effectLst>
              <a:uLnTx/>
              <a:uFillTx/>
              <a:latin typeface="Adobe Caslon Pro Bold" pitchFamily="18" charset="0"/>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600" b="1" i="0" u="none" strike="noStrike" kern="1200" cap="none" spc="0" normalizeH="0" baseline="0" noProof="0" dirty="0" smtClean="0">
              <a:ln>
                <a:noFill/>
              </a:ln>
              <a:solidFill>
                <a:schemeClr val="tx1"/>
              </a:solidFill>
              <a:effectLst>
                <a:reflection blurRad="6350" stA="50000" endA="300" endPos="50000" dist="29997" dir="5400000" sy="-100000" algn="bl" rotWithShape="0"/>
              </a:effectLst>
              <a:uLnTx/>
              <a:uFillTx/>
              <a:latin typeface="Adobe Caslon Pro Bold" pitchFamily="18" charset="0"/>
              <a:ea typeface="+mn-ea"/>
              <a:cs typeface="+mn-cs"/>
            </a:endParaRPr>
          </a:p>
        </p:txBody>
      </p:sp>
      <p:pic>
        <p:nvPicPr>
          <p:cNvPr id="6" name="Picture 2" descr="http://biblicalproof.files.wordpress.com/2013/06/what-the-church-is-and-is-not.jpg"/>
          <p:cNvPicPr>
            <a:picLocks noChangeAspect="1" noChangeArrowheads="1"/>
          </p:cNvPicPr>
          <p:nvPr/>
        </p:nvPicPr>
        <p:blipFill>
          <a:blip r:embed="rId2" cstate="print"/>
          <a:srcRect t="19611" r="131" b="22042"/>
          <a:stretch>
            <a:fillRect/>
          </a:stretch>
        </p:blipFill>
        <p:spPr bwMode="auto">
          <a:xfrm>
            <a:off x="0" y="1905000"/>
            <a:ext cx="9152467" cy="433537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lgn="ctr">
              <a:buNone/>
            </a:pPr>
            <a:r>
              <a:rPr lang="en-US" sz="4000" dirty="0" smtClean="0">
                <a:solidFill>
                  <a:srgbClr val="FFFF00"/>
                </a:solidFill>
              </a:rPr>
              <a:t>  The Church is not Israel</a:t>
            </a:r>
          </a:p>
          <a:p>
            <a:r>
              <a:rPr lang="en-US" dirty="0" smtClean="0"/>
              <a:t> </a:t>
            </a:r>
            <a:r>
              <a:rPr lang="en-US" i="1" dirty="0" smtClean="0"/>
              <a:t>(I Corinthians 10:32) “Give none offence, neither to the Jews (Israel), nor to the Gentiles, nor to the church of God.”</a:t>
            </a:r>
            <a:endParaRPr lang="en-US" dirty="0" smtClean="0"/>
          </a:p>
          <a:p>
            <a:endParaRPr lang="en-US" dirty="0"/>
          </a:p>
          <a:p>
            <a:endParaRPr lang="en-US" dirty="0" smtClean="0"/>
          </a:p>
          <a:p>
            <a:endParaRPr lang="en-US" dirty="0"/>
          </a:p>
          <a:p>
            <a:endParaRPr lang="en-US" dirty="0" smtClean="0"/>
          </a:p>
          <a:p>
            <a:endParaRPr lang="en-US" dirty="0"/>
          </a:p>
          <a:p>
            <a:pPr>
              <a:buNone/>
            </a:pPr>
            <a:endParaRPr lang="en-US" dirty="0" smtClean="0"/>
          </a:p>
          <a:p>
            <a:r>
              <a:rPr lang="en-US" dirty="0"/>
              <a:t>Covenant theologians teach that the church has become God’s elect people, as Israel once was. </a:t>
            </a:r>
            <a:endParaRPr lang="en-US" dirty="0" smtClean="0"/>
          </a:p>
          <a:p>
            <a:endParaRPr lang="en-US" dirty="0" smtClean="0"/>
          </a:p>
          <a:p>
            <a:endParaRPr lang="en-US" dirty="0"/>
          </a:p>
        </p:txBody>
      </p:sp>
      <p:pic>
        <p:nvPicPr>
          <p:cNvPr id="4" name="Picture 4" descr="https://encrypted-tbn2.gstatic.com/images?q=tbn:ANd9GcTe_sFLk2KOk7IsBPvk3U00hbR-WW1HQhD2oaEdNk280QX_tKeHCmk9mp5k"/>
          <p:cNvPicPr>
            <a:picLocks noChangeAspect="1" noChangeArrowheads="1"/>
          </p:cNvPicPr>
          <p:nvPr/>
        </p:nvPicPr>
        <p:blipFill>
          <a:blip r:embed="rId2" cstate="print"/>
          <a:srcRect/>
          <a:stretch>
            <a:fillRect/>
          </a:stretch>
        </p:blipFill>
        <p:spPr bwMode="auto">
          <a:xfrm>
            <a:off x="1295400" y="2514600"/>
            <a:ext cx="6019800" cy="30099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1417638"/>
          </a:xfrm>
        </p:spPr>
        <p:txBody>
          <a:bodyPr/>
          <a:lstStyle/>
          <a:p>
            <a:r>
              <a:rPr lang="en-US" dirty="0" smtClean="0">
                <a:solidFill>
                  <a:srgbClr val="FFFF00"/>
                </a:solidFill>
              </a:rPr>
              <a:t>The Church is the Body of Christ</a:t>
            </a:r>
            <a:endParaRPr lang="en-US" dirty="0">
              <a:solidFill>
                <a:srgbClr val="FFFF00"/>
              </a:solidFill>
            </a:endParaRPr>
          </a:p>
        </p:txBody>
      </p:sp>
      <p:sp>
        <p:nvSpPr>
          <p:cNvPr id="6" name="Content Placeholder 5"/>
          <p:cNvSpPr>
            <a:spLocks noGrp="1"/>
          </p:cNvSpPr>
          <p:nvPr>
            <p:ph idx="1"/>
          </p:nvPr>
        </p:nvSpPr>
        <p:spPr>
          <a:xfrm>
            <a:off x="152400" y="1371600"/>
            <a:ext cx="8839200" cy="4754563"/>
          </a:xfrm>
        </p:spPr>
        <p:txBody>
          <a:bodyPr/>
          <a:lstStyle/>
          <a:p>
            <a:r>
              <a:rPr lang="en-US" i="1" dirty="0" smtClean="0"/>
              <a:t> I Cor. 12:27 “Now ye are the body of Christ, and members in particular.</a:t>
            </a:r>
          </a:p>
          <a:p>
            <a:r>
              <a:rPr lang="en-US" i="1" dirty="0" smtClean="0"/>
              <a:t> Eph. 4:12 “For the perfecting of the saints, for the work of the ministry, for the edifying of the body of Christ.”</a:t>
            </a:r>
            <a:endParaRPr lang="en-US" i="1" dirty="0"/>
          </a:p>
        </p:txBody>
      </p:sp>
      <p:pic>
        <p:nvPicPr>
          <p:cNvPr id="63490" name="Picture 2" descr="http://ubdavid.org/advanced/new-life3/graphics/17_people-cross-body.jpg"/>
          <p:cNvPicPr>
            <a:picLocks noChangeAspect="1" noChangeArrowheads="1"/>
          </p:cNvPicPr>
          <p:nvPr/>
        </p:nvPicPr>
        <p:blipFill>
          <a:blip r:embed="rId2" cstate="print"/>
          <a:srcRect/>
          <a:stretch>
            <a:fillRect/>
          </a:stretch>
        </p:blipFill>
        <p:spPr bwMode="auto">
          <a:xfrm>
            <a:off x="2667000" y="3581400"/>
            <a:ext cx="6191248" cy="3095626"/>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Christ is the head of the Church</a:t>
            </a:r>
            <a:endParaRPr lang="en-US" dirty="0">
              <a:solidFill>
                <a:srgbClr val="FFFF00"/>
              </a:solidFill>
            </a:endParaRPr>
          </a:p>
        </p:txBody>
      </p:sp>
      <p:sp>
        <p:nvSpPr>
          <p:cNvPr id="3" name="Content Placeholder 2"/>
          <p:cNvSpPr>
            <a:spLocks noGrp="1"/>
          </p:cNvSpPr>
          <p:nvPr>
            <p:ph idx="1"/>
          </p:nvPr>
        </p:nvSpPr>
        <p:spPr>
          <a:xfrm>
            <a:off x="152400" y="1524001"/>
            <a:ext cx="8839200" cy="1676400"/>
          </a:xfrm>
        </p:spPr>
        <p:txBody>
          <a:bodyPr/>
          <a:lstStyle/>
          <a:p>
            <a:pPr>
              <a:buNone/>
            </a:pPr>
            <a:r>
              <a:rPr lang="en-US" i="1" dirty="0" smtClean="0"/>
              <a:t>    Eph. 5:23 “For the husband is the head of the wife, even as Christ is the head of the church: and he is the </a:t>
            </a:r>
            <a:r>
              <a:rPr lang="en-US" i="1" dirty="0" err="1" smtClean="0"/>
              <a:t>saviour</a:t>
            </a:r>
            <a:r>
              <a:rPr lang="en-US" i="1" dirty="0" smtClean="0"/>
              <a:t> of the body.”</a:t>
            </a:r>
            <a:endParaRPr lang="en-US" i="1" dirty="0"/>
          </a:p>
        </p:txBody>
      </p:sp>
      <p:pic>
        <p:nvPicPr>
          <p:cNvPr id="67588" name="Picture 4" descr="http://photos1.blogger.com/blogger/2894/913/1600/Bible.0.jpg"/>
          <p:cNvPicPr>
            <a:picLocks noChangeAspect="1" noChangeArrowheads="1"/>
          </p:cNvPicPr>
          <p:nvPr/>
        </p:nvPicPr>
        <p:blipFill>
          <a:blip r:embed="rId2" cstate="print"/>
          <a:srcRect/>
          <a:stretch>
            <a:fillRect/>
          </a:stretch>
        </p:blipFill>
        <p:spPr bwMode="auto">
          <a:xfrm>
            <a:off x="2286000" y="3429000"/>
            <a:ext cx="4648200" cy="3266304"/>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The Word of God is to be the Churches only rule of faith and practice!</a:t>
            </a:r>
            <a:endParaRPr lang="en-US" dirty="0">
              <a:solidFill>
                <a:srgbClr val="FFFF00"/>
              </a:solidFill>
            </a:endParaRPr>
          </a:p>
        </p:txBody>
      </p:sp>
      <p:pic>
        <p:nvPicPr>
          <p:cNvPr id="68611" name="Picture 3" descr="http://centralcitybaptist.com/wp-content/uploads/2012/06/Open-Bible-3.png"/>
          <p:cNvPicPr>
            <a:picLocks noChangeAspect="1" noChangeArrowheads="1"/>
          </p:cNvPicPr>
          <p:nvPr/>
        </p:nvPicPr>
        <p:blipFill>
          <a:blip r:embed="rId2" cstate="print"/>
          <a:srcRect/>
          <a:stretch>
            <a:fillRect/>
          </a:stretch>
        </p:blipFill>
        <p:spPr bwMode="auto">
          <a:xfrm>
            <a:off x="457200" y="3048000"/>
            <a:ext cx="7467600" cy="3994133"/>
          </a:xfrm>
          <a:prstGeom prst="rect">
            <a:avLst/>
          </a:prstGeom>
          <a:noFill/>
        </p:spPr>
      </p:pic>
      <p:pic>
        <p:nvPicPr>
          <p:cNvPr id="68609" name="Picture 1" descr="C:\Users\Dan White\Pictures\Bible pictures\Churches\scan0007 (2).jpg"/>
          <p:cNvPicPr>
            <a:picLocks noChangeAspect="1" noChangeArrowheads="1"/>
          </p:cNvPicPr>
          <p:nvPr/>
        </p:nvPicPr>
        <p:blipFill>
          <a:blip r:embed="rId3" cstate="print"/>
          <a:srcRect/>
          <a:stretch>
            <a:fillRect/>
          </a:stretch>
        </p:blipFill>
        <p:spPr bwMode="auto">
          <a:xfrm>
            <a:off x="2971800" y="1752600"/>
            <a:ext cx="2839212" cy="3721608"/>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www.gunisigi.hho.edu.tr/wp-content/uploads/2014/01/World.jpg"/>
          <p:cNvPicPr>
            <a:picLocks noChangeAspect="1" noChangeArrowheads="1"/>
          </p:cNvPicPr>
          <p:nvPr/>
        </p:nvPicPr>
        <p:blipFill>
          <a:blip r:embed="rId2" cstate="print"/>
          <a:srcRect b="16393"/>
          <a:stretch>
            <a:fillRect/>
          </a:stretch>
        </p:blipFill>
        <p:spPr bwMode="auto">
          <a:xfrm>
            <a:off x="5943600" y="1524000"/>
            <a:ext cx="2057400" cy="1797471"/>
          </a:xfrm>
          <a:prstGeom prst="ellipse">
            <a:avLst/>
          </a:prstGeom>
          <a:ln>
            <a:noFill/>
          </a:ln>
          <a:effectLst>
            <a:softEdge rad="112500"/>
          </a:effectLst>
        </p:spPr>
      </p:pic>
      <p:sp>
        <p:nvSpPr>
          <p:cNvPr id="2" name="Title 1"/>
          <p:cNvSpPr>
            <a:spLocks noGrp="1"/>
          </p:cNvSpPr>
          <p:nvPr>
            <p:ph type="title"/>
          </p:nvPr>
        </p:nvSpPr>
        <p:spPr/>
        <p:txBody>
          <a:bodyPr>
            <a:normAutofit fontScale="90000"/>
          </a:bodyPr>
          <a:lstStyle/>
          <a:p>
            <a:r>
              <a:rPr lang="en-US" dirty="0" smtClean="0">
                <a:solidFill>
                  <a:srgbClr val="FFFF00"/>
                </a:solidFill>
              </a:rPr>
              <a:t>The Church is the Pillar </a:t>
            </a:r>
            <a:br>
              <a:rPr lang="en-US" dirty="0" smtClean="0">
                <a:solidFill>
                  <a:srgbClr val="FFFF00"/>
                </a:solidFill>
              </a:rPr>
            </a:br>
            <a:r>
              <a:rPr lang="en-US" dirty="0" smtClean="0">
                <a:solidFill>
                  <a:srgbClr val="FFFF00"/>
                </a:solidFill>
              </a:rPr>
              <a:t>and Ground of the Truth</a:t>
            </a:r>
            <a:endParaRPr lang="en-US" dirty="0">
              <a:solidFill>
                <a:srgbClr val="FFFF00"/>
              </a:solidFill>
            </a:endParaRPr>
          </a:p>
        </p:txBody>
      </p:sp>
      <p:sp>
        <p:nvSpPr>
          <p:cNvPr id="3" name="Content Placeholder 2"/>
          <p:cNvSpPr>
            <a:spLocks noGrp="1"/>
          </p:cNvSpPr>
          <p:nvPr>
            <p:ph idx="1"/>
          </p:nvPr>
        </p:nvSpPr>
        <p:spPr>
          <a:xfrm>
            <a:off x="76200" y="1752600"/>
            <a:ext cx="9067800" cy="3962400"/>
          </a:xfrm>
        </p:spPr>
        <p:txBody>
          <a:bodyPr>
            <a:normAutofit fontScale="92500" lnSpcReduction="10000"/>
          </a:bodyPr>
          <a:lstStyle/>
          <a:p>
            <a:pPr>
              <a:buNone/>
            </a:pPr>
            <a:r>
              <a:rPr lang="en-US" i="1" dirty="0" smtClean="0">
                <a:effectLst>
                  <a:glow rad="101600">
                    <a:schemeClr val="bg1">
                      <a:alpha val="60000"/>
                    </a:schemeClr>
                  </a:glow>
                </a:effectLst>
              </a:rPr>
              <a:t>   I Tim. 3:15 “But if I tarry long, that thou mayest know how thou </a:t>
            </a:r>
            <a:r>
              <a:rPr lang="en-US" i="1" dirty="0" err="1" smtClean="0">
                <a:effectLst>
                  <a:glow rad="101600">
                    <a:schemeClr val="bg1">
                      <a:alpha val="60000"/>
                    </a:schemeClr>
                  </a:glow>
                </a:effectLst>
              </a:rPr>
              <a:t>oughtest</a:t>
            </a:r>
            <a:r>
              <a:rPr lang="en-US" i="1" dirty="0" smtClean="0">
                <a:effectLst>
                  <a:glow rad="101600">
                    <a:schemeClr val="bg1">
                      <a:alpha val="60000"/>
                    </a:schemeClr>
                  </a:glow>
                </a:effectLst>
              </a:rPr>
              <a:t> to behave thyself in the house of God, which is the church of the living God, the pillar and ground of the truth.”</a:t>
            </a:r>
          </a:p>
          <a:p>
            <a:pPr>
              <a:buNone/>
            </a:pPr>
            <a:endParaRPr lang="en-US" i="1" dirty="0" smtClean="0">
              <a:effectLst>
                <a:glow rad="101600">
                  <a:schemeClr val="bg1">
                    <a:alpha val="60000"/>
                  </a:schemeClr>
                </a:glow>
              </a:effectLst>
            </a:endParaRPr>
          </a:p>
          <a:p>
            <a:pPr>
              <a:buFont typeface="Wingdings"/>
              <a:buChar char="Ø"/>
            </a:pPr>
            <a:r>
              <a:rPr lang="en-US" i="1" dirty="0" smtClean="0">
                <a:effectLst>
                  <a:glow rad="101600">
                    <a:schemeClr val="bg1">
                      <a:alpha val="60000"/>
                    </a:schemeClr>
                  </a:glow>
                </a:effectLst>
              </a:rPr>
              <a:t>Pillar = base; post; support</a:t>
            </a:r>
          </a:p>
          <a:p>
            <a:pPr>
              <a:buNone/>
            </a:pPr>
            <a:endParaRPr lang="en-US" i="1" dirty="0" smtClean="0">
              <a:effectLst>
                <a:glow rad="101600">
                  <a:schemeClr val="bg1">
                    <a:alpha val="60000"/>
                  </a:schemeClr>
                </a:glow>
              </a:effectLst>
            </a:endParaRPr>
          </a:p>
          <a:p>
            <a:pPr>
              <a:buFont typeface="Wingdings"/>
              <a:buChar char="Ø"/>
            </a:pPr>
            <a:r>
              <a:rPr lang="en-US" i="1" dirty="0" smtClean="0">
                <a:effectLst>
                  <a:glow rad="101600">
                    <a:schemeClr val="bg1">
                      <a:alpha val="60000"/>
                    </a:schemeClr>
                  </a:glow>
                </a:effectLst>
              </a:rPr>
              <a:t> Ground = support; basis</a:t>
            </a:r>
          </a:p>
        </p:txBody>
      </p:sp>
      <p:pic>
        <p:nvPicPr>
          <p:cNvPr id="1028" name="Picture 4" descr="http://holybible.ucoz.org/bible3.gif"/>
          <p:cNvPicPr>
            <a:picLocks noChangeAspect="1" noChangeArrowheads="1"/>
          </p:cNvPicPr>
          <p:nvPr/>
        </p:nvPicPr>
        <p:blipFill>
          <a:blip r:embed="rId3" cstate="print"/>
          <a:srcRect/>
          <a:stretch>
            <a:fillRect/>
          </a:stretch>
        </p:blipFill>
        <p:spPr bwMode="auto">
          <a:xfrm rot="17416402">
            <a:off x="5578905" y="4132713"/>
            <a:ext cx="3143250" cy="3524251"/>
          </a:xfrm>
          <a:prstGeom prst="rect">
            <a:avLst/>
          </a:prstGeom>
          <a:noFill/>
        </p:spPr>
      </p:pic>
      <p:pic>
        <p:nvPicPr>
          <p:cNvPr id="1026" name="Picture 2" descr="http://www.clker.com/cliparts/4/a/a/f/13393542111146411959ws%20piller%20gold.png"/>
          <p:cNvPicPr>
            <a:picLocks noChangeAspect="1" noChangeArrowheads="1"/>
          </p:cNvPicPr>
          <p:nvPr/>
        </p:nvPicPr>
        <p:blipFill>
          <a:blip r:embed="rId4" cstate="print"/>
          <a:srcRect/>
          <a:stretch>
            <a:fillRect/>
          </a:stretch>
        </p:blipFill>
        <p:spPr bwMode="auto">
          <a:xfrm>
            <a:off x="6553200" y="3124200"/>
            <a:ext cx="912767" cy="32766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Jesus Christ alone is to have the Preeminence</a:t>
            </a:r>
            <a:r>
              <a:rPr lang="en-US" dirty="0" smtClean="0"/>
              <a:t> </a:t>
            </a:r>
            <a:r>
              <a:rPr lang="en-US" dirty="0" smtClean="0">
                <a:solidFill>
                  <a:srgbClr val="FFFF00"/>
                </a:solidFill>
              </a:rPr>
              <a:t>in His Church</a:t>
            </a:r>
            <a:endParaRPr lang="en-US" dirty="0">
              <a:solidFill>
                <a:srgbClr val="FFFF00"/>
              </a:solidFill>
            </a:endParaRPr>
          </a:p>
        </p:txBody>
      </p:sp>
      <p:sp>
        <p:nvSpPr>
          <p:cNvPr id="3" name="Content Placeholder 2"/>
          <p:cNvSpPr>
            <a:spLocks noGrp="1"/>
          </p:cNvSpPr>
          <p:nvPr>
            <p:ph idx="1"/>
          </p:nvPr>
        </p:nvSpPr>
        <p:spPr>
          <a:xfrm>
            <a:off x="0" y="1981200"/>
            <a:ext cx="6324600" cy="4876800"/>
          </a:xfrm>
        </p:spPr>
        <p:txBody>
          <a:bodyPr>
            <a:normAutofit/>
          </a:bodyPr>
          <a:lstStyle/>
          <a:p>
            <a:pPr>
              <a:buNone/>
            </a:pPr>
            <a:r>
              <a:rPr lang="en-US" i="1" dirty="0" smtClean="0"/>
              <a:t>    </a:t>
            </a:r>
            <a:endParaRPr lang="en-US" dirty="0"/>
          </a:p>
        </p:txBody>
      </p:sp>
      <p:pic>
        <p:nvPicPr>
          <p:cNvPr id="12290" name="Picture 2" descr="http://jamesrasbeary.files.wordpress.com/2012/03/croppedimage505329-preeminence-tv-slide.png"/>
          <p:cNvPicPr>
            <a:picLocks noChangeAspect="1" noChangeArrowheads="1"/>
          </p:cNvPicPr>
          <p:nvPr/>
        </p:nvPicPr>
        <p:blipFill>
          <a:blip r:embed="rId2" cstate="print"/>
          <a:srcRect/>
          <a:stretch>
            <a:fillRect/>
          </a:stretch>
        </p:blipFill>
        <p:spPr bwMode="auto">
          <a:xfrm>
            <a:off x="914400" y="1828800"/>
            <a:ext cx="7368700" cy="48006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http://www.wednesdaynightservice.com/wp-content/uploads/2011/12/purpose-of-the-church_t_nv1.jpg"/>
          <p:cNvPicPr>
            <a:picLocks noChangeAspect="1" noChangeArrowheads="1"/>
          </p:cNvPicPr>
          <p:nvPr/>
        </p:nvPicPr>
        <p:blipFill>
          <a:blip r:embed="rId2" cstate="print"/>
          <a:srcRect/>
          <a:stretch>
            <a:fillRect/>
          </a:stretch>
        </p:blipFill>
        <p:spPr bwMode="auto">
          <a:xfrm>
            <a:off x="0" y="0"/>
            <a:ext cx="9147705" cy="68580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0" y="274638"/>
            <a:ext cx="4572000" cy="6430962"/>
          </a:xfrm>
        </p:spPr>
        <p:txBody>
          <a:bodyPr>
            <a:normAutofit fontScale="90000"/>
          </a:bodyPr>
          <a:lstStyle/>
          <a:p>
            <a:r>
              <a:rPr lang="en-US" i="1" dirty="0" smtClean="0"/>
              <a:t>“Thou art worthy, O Lord, to receive glory and </a:t>
            </a:r>
            <a:r>
              <a:rPr lang="en-US" i="1" dirty="0" err="1" smtClean="0"/>
              <a:t>honour</a:t>
            </a:r>
            <a:r>
              <a:rPr lang="en-US" i="1" dirty="0" smtClean="0"/>
              <a:t> and power: for thou hast created all things, and for thy pleasure they are and were created.”  (Rev. 4:11)</a:t>
            </a:r>
            <a:endParaRPr lang="en-US" dirty="0"/>
          </a:p>
        </p:txBody>
      </p:sp>
      <p:pic>
        <p:nvPicPr>
          <p:cNvPr id="106498" name="Picture 2" descr="http://workwithsandi.com/wp-content/uploads/main-thing.png"/>
          <p:cNvPicPr>
            <a:picLocks noChangeAspect="1" noChangeArrowheads="1"/>
          </p:cNvPicPr>
          <p:nvPr/>
        </p:nvPicPr>
        <p:blipFill>
          <a:blip r:embed="rId2" cstate="print"/>
          <a:srcRect/>
          <a:stretch>
            <a:fillRect/>
          </a:stretch>
        </p:blipFill>
        <p:spPr bwMode="auto">
          <a:xfrm>
            <a:off x="304800" y="1828800"/>
            <a:ext cx="3886200" cy="383107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782762"/>
          </a:xfrm>
        </p:spPr>
        <p:txBody>
          <a:bodyPr>
            <a:normAutofit/>
            <a:scene3d>
              <a:camera prst="orthographicFront"/>
              <a:lightRig rig="threePt" dir="t"/>
            </a:scene3d>
            <a:sp3d extrusionH="57150">
              <a:bevelT w="38100" h="38100" prst="convex"/>
            </a:sp3d>
          </a:bodyPr>
          <a:lstStyle/>
          <a:p>
            <a:r>
              <a:rPr lang="en-US" dirty="0">
                <a:solidFill>
                  <a:srgbClr val="FFC000"/>
                </a:solidFill>
                <a:effectLst>
                  <a:glow rad="63500">
                    <a:schemeClr val="accent6">
                      <a:satMod val="175000"/>
                      <a:alpha val="40000"/>
                    </a:schemeClr>
                  </a:glow>
                </a:effectLst>
              </a:rPr>
              <a:t>The History, Growth, and Character of the Various New Testament </a:t>
            </a:r>
            <a:r>
              <a:rPr lang="en-US" dirty="0" smtClean="0">
                <a:solidFill>
                  <a:srgbClr val="FFC000"/>
                </a:solidFill>
                <a:effectLst>
                  <a:glow rad="63500">
                    <a:schemeClr val="accent6">
                      <a:satMod val="175000"/>
                      <a:alpha val="40000"/>
                    </a:schemeClr>
                  </a:glow>
                </a:effectLst>
              </a:rPr>
              <a:t>Churches.</a:t>
            </a:r>
            <a:endParaRPr lang="en-US" dirty="0">
              <a:solidFill>
                <a:srgbClr val="FFC000"/>
              </a:solidFill>
              <a:effectLst>
                <a:glow rad="63500">
                  <a:schemeClr val="accent6">
                    <a:satMod val="175000"/>
                    <a:alpha val="40000"/>
                  </a:schemeClr>
                </a:glow>
              </a:effectLst>
            </a:endParaRPr>
          </a:p>
        </p:txBody>
      </p:sp>
      <p:pic>
        <p:nvPicPr>
          <p:cNvPr id="5122" name="Picture 2" descr="http://www.faithandworship.com/images/early_church.jpg"/>
          <p:cNvPicPr>
            <a:picLocks noChangeAspect="1" noChangeArrowheads="1"/>
          </p:cNvPicPr>
          <p:nvPr/>
        </p:nvPicPr>
        <p:blipFill>
          <a:blip r:embed="rId2" cstate="print"/>
          <a:srcRect/>
          <a:stretch>
            <a:fillRect/>
          </a:stretch>
        </p:blipFill>
        <p:spPr bwMode="auto">
          <a:xfrm rot="21003316">
            <a:off x="214318" y="2310939"/>
            <a:ext cx="3061389" cy="2125479"/>
          </a:xfrm>
          <a:prstGeom prst="rect">
            <a:avLst/>
          </a:prstGeom>
          <a:noFill/>
        </p:spPr>
      </p:pic>
      <p:pic>
        <p:nvPicPr>
          <p:cNvPr id="5124" name="Picture 4" descr="http://www.maghrebchristians.com/wp-content/uploads/2012/07/The-Apostle-Paul-preaching.jpg"/>
          <p:cNvPicPr>
            <a:picLocks noChangeAspect="1" noChangeArrowheads="1"/>
          </p:cNvPicPr>
          <p:nvPr/>
        </p:nvPicPr>
        <p:blipFill>
          <a:blip r:embed="rId3" cstate="print"/>
          <a:srcRect/>
          <a:stretch>
            <a:fillRect/>
          </a:stretch>
        </p:blipFill>
        <p:spPr bwMode="auto">
          <a:xfrm rot="21336307">
            <a:off x="6096000" y="2057400"/>
            <a:ext cx="2743200" cy="2160271"/>
          </a:xfrm>
          <a:prstGeom prst="rect">
            <a:avLst/>
          </a:prstGeom>
          <a:noFill/>
        </p:spPr>
      </p:pic>
      <p:pic>
        <p:nvPicPr>
          <p:cNvPr id="5126" name="Picture 6" descr="http://www.bible-researcher.com/martyrdom.jpg"/>
          <p:cNvPicPr>
            <a:picLocks noChangeAspect="1" noChangeArrowheads="1"/>
          </p:cNvPicPr>
          <p:nvPr/>
        </p:nvPicPr>
        <p:blipFill>
          <a:blip r:embed="rId4" cstate="print"/>
          <a:srcRect/>
          <a:stretch>
            <a:fillRect/>
          </a:stretch>
        </p:blipFill>
        <p:spPr bwMode="auto">
          <a:xfrm rot="300903">
            <a:off x="3296517" y="2015893"/>
            <a:ext cx="2638425" cy="2314575"/>
          </a:xfrm>
          <a:prstGeom prst="rect">
            <a:avLst/>
          </a:prstGeom>
          <a:noFill/>
        </p:spPr>
      </p:pic>
      <p:pic>
        <p:nvPicPr>
          <p:cNvPr id="5128" name="Picture 8" descr="http://1.bp.blogspot.com/_b9Syh73boUs/ShOLPnidWUI/AAAAAAAAAWo/IM6XbKHvm30/s400/St._Peter_Preaching_at_Pentecost.jpg"/>
          <p:cNvPicPr>
            <a:picLocks noChangeAspect="1" noChangeArrowheads="1"/>
          </p:cNvPicPr>
          <p:nvPr/>
        </p:nvPicPr>
        <p:blipFill>
          <a:blip r:embed="rId5" cstate="print"/>
          <a:srcRect/>
          <a:stretch>
            <a:fillRect/>
          </a:stretch>
        </p:blipFill>
        <p:spPr bwMode="auto">
          <a:xfrm rot="295380">
            <a:off x="863127" y="4344499"/>
            <a:ext cx="1876425" cy="2437483"/>
          </a:xfrm>
          <a:prstGeom prst="rect">
            <a:avLst/>
          </a:prstGeom>
          <a:noFill/>
        </p:spPr>
      </p:pic>
      <p:pic>
        <p:nvPicPr>
          <p:cNvPr id="5130" name="Picture 10" descr="http://www.timothyarcher.com/kitchen/wp-content/uploads/2011/07/early_church.jpg"/>
          <p:cNvPicPr>
            <a:picLocks noChangeAspect="1" noChangeArrowheads="1"/>
          </p:cNvPicPr>
          <p:nvPr/>
        </p:nvPicPr>
        <p:blipFill>
          <a:blip r:embed="rId6" cstate="print">
            <a:duotone>
              <a:schemeClr val="accent1">
                <a:shade val="45000"/>
                <a:satMod val="135000"/>
              </a:schemeClr>
              <a:prstClr val="white"/>
            </a:duotone>
            <a:lum bright="-10000"/>
          </a:blip>
          <a:srcRect/>
          <a:stretch>
            <a:fillRect/>
          </a:stretch>
        </p:blipFill>
        <p:spPr bwMode="auto">
          <a:xfrm rot="466995">
            <a:off x="5900972" y="4312678"/>
            <a:ext cx="3125942" cy="2344456"/>
          </a:xfrm>
          <a:prstGeom prst="rect">
            <a:avLst/>
          </a:prstGeom>
          <a:noFill/>
        </p:spPr>
      </p:pic>
      <p:pic>
        <p:nvPicPr>
          <p:cNvPr id="5132" name="Picture 12" descr="http://saltandlighttv.org/blog/wp-content/uploads/2012/05/early-church-community-300x195.jpg"/>
          <p:cNvPicPr>
            <a:picLocks noChangeAspect="1" noChangeArrowheads="1"/>
          </p:cNvPicPr>
          <p:nvPr/>
        </p:nvPicPr>
        <p:blipFill>
          <a:blip r:embed="rId7" cstate="print"/>
          <a:srcRect/>
          <a:stretch>
            <a:fillRect/>
          </a:stretch>
        </p:blipFill>
        <p:spPr bwMode="auto">
          <a:xfrm rot="21293777">
            <a:off x="2753767" y="4482562"/>
            <a:ext cx="3222017" cy="2094312"/>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realboxscore.com/wp-content/uploads/2013/02/shutterstock_117743374-review-600px.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78562"/>
          </a:xfrm>
        </p:spPr>
        <p:txBody>
          <a:bodyPr>
            <a:normAutofit/>
          </a:bodyPr>
          <a:lstStyle/>
          <a:p>
            <a:r>
              <a:rPr lang="en-US" sz="5400" dirty="0" smtClean="0"/>
              <a:t>The Early Christians were:</a:t>
            </a:r>
            <a:endParaRPr lang="en-US" sz="5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http://www.unityofcharlotte.net/Unity2012/MP4/UnityPromo_Still001.jpg"/>
          <p:cNvPicPr>
            <a:picLocks noChangeAspect="1" noChangeArrowheads="1"/>
          </p:cNvPicPr>
          <p:nvPr/>
        </p:nvPicPr>
        <p:blipFill>
          <a:blip r:embed="rId2" cstate="print"/>
          <a:srcRect/>
          <a:stretch>
            <a:fillRect/>
          </a:stretch>
        </p:blipFill>
        <p:spPr bwMode="auto">
          <a:xfrm>
            <a:off x="0" y="0"/>
            <a:ext cx="4368798" cy="3581400"/>
          </a:xfrm>
          <a:prstGeom prst="rect">
            <a:avLst/>
          </a:prstGeom>
          <a:noFill/>
        </p:spPr>
      </p:pic>
      <p:pic>
        <p:nvPicPr>
          <p:cNvPr id="68612" name="Picture 4" descr="http://www.turnbacktogod.com/wp-content/uploads/2009/11/Steadfast.jpg"/>
          <p:cNvPicPr>
            <a:picLocks noChangeAspect="1" noChangeArrowheads="1"/>
          </p:cNvPicPr>
          <p:nvPr/>
        </p:nvPicPr>
        <p:blipFill>
          <a:blip r:embed="rId3" cstate="print"/>
          <a:srcRect l="6224" r="12865" b="-2174"/>
          <a:stretch>
            <a:fillRect/>
          </a:stretch>
        </p:blipFill>
        <p:spPr bwMode="auto">
          <a:xfrm>
            <a:off x="3962400" y="-1"/>
            <a:ext cx="5181600" cy="3746695"/>
          </a:xfrm>
          <a:prstGeom prst="rect">
            <a:avLst/>
          </a:prstGeom>
          <a:noFill/>
        </p:spPr>
      </p:pic>
      <p:pic>
        <p:nvPicPr>
          <p:cNvPr id="68614" name="Picture 6" descr="http://www.partytime-rentals.com/Images/photos/charitable-giving.gif"/>
          <p:cNvPicPr>
            <a:picLocks noChangeAspect="1" noChangeArrowheads="1"/>
          </p:cNvPicPr>
          <p:nvPr/>
        </p:nvPicPr>
        <p:blipFill>
          <a:blip r:embed="rId4" cstate="print"/>
          <a:srcRect/>
          <a:stretch>
            <a:fillRect/>
          </a:stretch>
        </p:blipFill>
        <p:spPr bwMode="auto">
          <a:xfrm>
            <a:off x="0" y="3581400"/>
            <a:ext cx="5168494" cy="3276600"/>
          </a:xfrm>
          <a:prstGeom prst="rect">
            <a:avLst/>
          </a:prstGeom>
          <a:noFill/>
        </p:spPr>
      </p:pic>
      <p:pic>
        <p:nvPicPr>
          <p:cNvPr id="68616" name="Picture 8" descr="http://pastorjessen.files.wordpress.com/2011/05/joy_t_nv.jpg"/>
          <p:cNvPicPr>
            <a:picLocks noChangeAspect="1" noChangeArrowheads="1"/>
          </p:cNvPicPr>
          <p:nvPr/>
        </p:nvPicPr>
        <p:blipFill>
          <a:blip r:embed="rId5" cstate="print"/>
          <a:srcRect t="10000"/>
          <a:stretch>
            <a:fillRect/>
          </a:stretch>
        </p:blipFill>
        <p:spPr bwMode="auto">
          <a:xfrm>
            <a:off x="4267200" y="3567493"/>
            <a:ext cx="4876800" cy="3290507"/>
          </a:xfrm>
          <a:prstGeom prst="rect">
            <a:avLst/>
          </a:prstGeom>
          <a:noFill/>
        </p:spPr>
      </p:pic>
      <p:pic>
        <p:nvPicPr>
          <p:cNvPr id="68620" name="Picture 12" descr="http://undercdn.under30media.netdna-cdn.com/wp-content/uploads/2013/08/Key-to-Success.jpg"/>
          <p:cNvPicPr>
            <a:picLocks noChangeAspect="1" noChangeArrowheads="1"/>
          </p:cNvPicPr>
          <p:nvPr/>
        </p:nvPicPr>
        <p:blipFill>
          <a:blip r:embed="rId6" cstate="print"/>
          <a:srcRect b="33333"/>
          <a:stretch>
            <a:fillRect/>
          </a:stretch>
        </p:blipFill>
        <p:spPr bwMode="auto">
          <a:xfrm>
            <a:off x="2057400" y="2209800"/>
            <a:ext cx="3886200" cy="33074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620"/>
                                        </p:tgtEl>
                                        <p:attrNameLst>
                                          <p:attrName>style.visibility</p:attrName>
                                        </p:attrNameLst>
                                      </p:cBhvr>
                                      <p:to>
                                        <p:strVal val="visible"/>
                                      </p:to>
                                    </p:set>
                                    <p:animEffect transition="in" filter="fade">
                                      <p:cBhvr>
                                        <p:cTn id="7" dur="1000"/>
                                        <p:tgtEl>
                                          <p:spTgt spid="68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7"/>
          <p:cNvSpPr>
            <a:spLocks noGrp="1"/>
          </p:cNvSpPr>
          <p:nvPr>
            <p:ph type="title"/>
          </p:nvPr>
        </p:nvSpPr>
        <p:spPr>
          <a:xfrm>
            <a:off x="0" y="274638"/>
            <a:ext cx="9144000" cy="2087562"/>
          </a:xfrm>
        </p:spPr>
        <p:txBody>
          <a:bodyPr>
            <a:noAutofit/>
            <a:scene3d>
              <a:camera prst="orthographicFront"/>
              <a:lightRig rig="threePt" dir="t"/>
            </a:scene3d>
            <a:sp3d extrusionH="57150">
              <a:bevelT w="38100" h="38100" prst="convex"/>
            </a:sp3d>
          </a:bodyPr>
          <a:lstStyle/>
          <a:p>
            <a:r>
              <a:rPr lang="en-US" b="1" dirty="0" smtClean="0">
                <a:effectLst>
                  <a:reflection blurRad="6350" stA="55000" endA="300" endPos="45500" dir="5400000" sy="-100000" algn="bl" rotWithShape="0"/>
                </a:effectLst>
                <a:latin typeface="Times New Roman" pitchFamily="18" charset="0"/>
                <a:cs typeface="Times New Roman" pitchFamily="18" charset="0"/>
              </a:rPr>
              <a:t>The Six Symbols of the Church</a:t>
            </a:r>
          </a:p>
          <a:p>
            <a:endParaRPr lang="en-US" b="1" dirty="0" smtClean="0">
              <a:effectLst>
                <a:reflection blurRad="6350" stA="55000" endA="300" endPos="45500" dir="5400000" sy="-100000" algn="bl" rotWithShape="0"/>
              </a:effectLst>
              <a:latin typeface="Times New Roman" pitchFamily="18" charset="0"/>
              <a:cs typeface="Times New Roman" pitchFamily="18" charset="0"/>
            </a:endParaRPr>
          </a:p>
          <a:p>
            <a:endParaRPr lang="en-US" b="1" dirty="0" smtClean="0">
              <a:effectLst>
                <a:reflection blurRad="6350" stA="55000" endA="300" endPos="45500" dir="5400000" sy="-100000" algn="bl" rotWithShape="0"/>
              </a:effectLst>
              <a:latin typeface="Times New Roman" pitchFamily="18" charset="0"/>
              <a:cs typeface="Times New Roman" pitchFamily="18" charset="0"/>
            </a:endParaRPr>
          </a:p>
        </p:txBody>
      </p:sp>
      <p:pic>
        <p:nvPicPr>
          <p:cNvPr id="73730" name="Picture 2" descr="http://fromoldbooks.org/r/3n/000-Front-Cover-detail-bible-symbols-q85-500x500.jpg"/>
          <p:cNvPicPr>
            <a:picLocks noChangeAspect="1" noChangeArrowheads="1"/>
          </p:cNvPicPr>
          <p:nvPr/>
        </p:nvPicPr>
        <p:blipFill>
          <a:blip r:embed="rId2" cstate="print"/>
          <a:srcRect/>
          <a:stretch>
            <a:fillRect/>
          </a:stretch>
        </p:blipFill>
        <p:spPr bwMode="auto">
          <a:xfrm>
            <a:off x="1828800" y="1371600"/>
            <a:ext cx="5257800" cy="525780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a:bodyPr>
          <a:lstStyle/>
          <a:p>
            <a:r>
              <a:rPr lang="en-US" dirty="0" smtClean="0">
                <a:solidFill>
                  <a:srgbClr val="FFFF00"/>
                </a:solidFill>
              </a:rPr>
              <a:t>1. The Head of the Body </a:t>
            </a:r>
            <a:endParaRPr lang="en-US" dirty="0">
              <a:solidFill>
                <a:srgbClr val="FFFF00"/>
              </a:solidFill>
            </a:endParaRPr>
          </a:p>
        </p:txBody>
      </p:sp>
      <p:pic>
        <p:nvPicPr>
          <p:cNvPr id="72706" name="Picture 2" descr="http://ubdavid.org/advanced/greatsalvation/graphics/6_christ-body-church.jpg"/>
          <p:cNvPicPr>
            <a:picLocks noChangeAspect="1" noChangeArrowheads="1"/>
          </p:cNvPicPr>
          <p:nvPr/>
        </p:nvPicPr>
        <p:blipFill>
          <a:blip r:embed="rId2" cstate="print"/>
          <a:srcRect/>
          <a:stretch>
            <a:fillRect/>
          </a:stretch>
        </p:blipFill>
        <p:spPr bwMode="auto">
          <a:xfrm>
            <a:off x="2743200" y="1503405"/>
            <a:ext cx="3962400" cy="5354595"/>
          </a:xfrm>
          <a:prstGeom prst="rect">
            <a:avLst/>
          </a:prstGeom>
          <a:noFill/>
        </p:spPr>
      </p:pic>
      <p:pic>
        <p:nvPicPr>
          <p:cNvPr id="5" name="Picture 7" descr="C:\Users\Dan White\Documents\Fellowship Baptist\Church.jpg"/>
          <p:cNvPicPr>
            <a:picLocks noChangeAspect="1" noChangeArrowheads="1"/>
          </p:cNvPicPr>
          <p:nvPr/>
        </p:nvPicPr>
        <p:blipFill>
          <a:blip r:embed="rId3" cstate="print">
            <a:lum bright="-10000" contrast="20000"/>
          </a:blip>
          <a:srcRect/>
          <a:stretch>
            <a:fillRect/>
          </a:stretch>
        </p:blipFill>
        <p:spPr bwMode="auto">
          <a:xfrm>
            <a:off x="4114800" y="2743200"/>
            <a:ext cx="1219200" cy="1072896"/>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pPr lvl="0"/>
            <a:r>
              <a:rPr lang="en-US" dirty="0" smtClean="0">
                <a:solidFill>
                  <a:srgbClr val="FFFF00"/>
                </a:solidFill>
              </a:rPr>
              <a:t>2. The Bridegroom and the Bride </a:t>
            </a:r>
            <a:r>
              <a:rPr lang="en-US" dirty="0">
                <a:solidFill>
                  <a:srgbClr val="FFFF00"/>
                </a:solidFill>
              </a:rPr>
              <a:t/>
            </a:r>
            <a:br>
              <a:rPr lang="en-US" dirty="0">
                <a:solidFill>
                  <a:srgbClr val="FFFF00"/>
                </a:solidFill>
              </a:rPr>
            </a:br>
            <a:endParaRPr lang="en-US" dirty="0">
              <a:solidFill>
                <a:srgbClr val="FFFF00"/>
              </a:solidFill>
            </a:endParaRPr>
          </a:p>
        </p:txBody>
      </p:sp>
      <p:pic>
        <p:nvPicPr>
          <p:cNvPr id="76802" name="Picture 2" descr="http://daydreamsaboutgod.files.wordpress.com/2013/02/the-bride-of-christ.jpg"/>
          <p:cNvPicPr>
            <a:picLocks noChangeAspect="1" noChangeArrowheads="1"/>
          </p:cNvPicPr>
          <p:nvPr/>
        </p:nvPicPr>
        <p:blipFill>
          <a:blip r:embed="rId2" cstate="print"/>
          <a:srcRect/>
          <a:stretch>
            <a:fillRect/>
          </a:stretch>
        </p:blipFill>
        <p:spPr bwMode="auto">
          <a:xfrm>
            <a:off x="228600" y="1600200"/>
            <a:ext cx="8686800" cy="4581525"/>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066800"/>
          </a:xfrm>
        </p:spPr>
        <p:txBody>
          <a:bodyPr>
            <a:noAutofit/>
          </a:bodyPr>
          <a:lstStyle/>
          <a:p>
            <a:r>
              <a:rPr lang="en-US" dirty="0">
                <a:solidFill>
                  <a:srgbClr val="FFFF00"/>
                </a:solidFill>
              </a:rPr>
              <a:t> </a:t>
            </a:r>
            <a:br>
              <a:rPr lang="en-US" dirty="0">
                <a:solidFill>
                  <a:srgbClr val="FFFF00"/>
                </a:solidFill>
              </a:rPr>
            </a:br>
            <a:r>
              <a:rPr lang="en-US" dirty="0" smtClean="0">
                <a:solidFill>
                  <a:srgbClr val="FFFF00"/>
                </a:solidFill>
              </a:rPr>
              <a:t>3. The </a:t>
            </a:r>
            <a:r>
              <a:rPr lang="en-US" dirty="0">
                <a:solidFill>
                  <a:srgbClr val="FFFF00"/>
                </a:solidFill>
              </a:rPr>
              <a:t>Vine and the </a:t>
            </a:r>
            <a:r>
              <a:rPr lang="en-US" dirty="0" smtClean="0">
                <a:solidFill>
                  <a:srgbClr val="FFFF00"/>
                </a:solidFill>
              </a:rPr>
              <a:t>Branches</a:t>
            </a:r>
            <a:endParaRPr lang="en-US" dirty="0">
              <a:solidFill>
                <a:srgbClr val="FFFF00"/>
              </a:solidFill>
            </a:endParaRPr>
          </a:p>
        </p:txBody>
      </p:sp>
      <p:pic>
        <p:nvPicPr>
          <p:cNvPr id="84994" name="Picture 2" descr="http://vintagelawrence.com/wp-content/uploads/2011/09/Website_Banner_VineAndBranches.jpg"/>
          <p:cNvPicPr>
            <a:picLocks noChangeAspect="1" noChangeArrowheads="1"/>
          </p:cNvPicPr>
          <p:nvPr/>
        </p:nvPicPr>
        <p:blipFill>
          <a:blip r:embed="rId2" cstate="print"/>
          <a:srcRect/>
          <a:stretch>
            <a:fillRect/>
          </a:stretch>
        </p:blipFill>
        <p:spPr bwMode="auto">
          <a:xfrm>
            <a:off x="8021" y="1981200"/>
            <a:ext cx="9063787" cy="38100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4. The </a:t>
            </a:r>
            <a:r>
              <a:rPr lang="en-US" dirty="0">
                <a:solidFill>
                  <a:srgbClr val="FFFF00"/>
                </a:solidFill>
              </a:rPr>
              <a:t>Shepherd and the </a:t>
            </a:r>
            <a:r>
              <a:rPr lang="en-US" dirty="0" smtClean="0">
                <a:solidFill>
                  <a:srgbClr val="FFFF00"/>
                </a:solidFill>
              </a:rPr>
              <a:t>Sheep</a:t>
            </a:r>
            <a:endParaRPr lang="en-US" dirty="0">
              <a:solidFill>
                <a:srgbClr val="FFFF00"/>
              </a:solidFill>
            </a:endParaRPr>
          </a:p>
        </p:txBody>
      </p:sp>
      <p:pic>
        <p:nvPicPr>
          <p:cNvPr id="113666" name="Picture 2" descr="http://1.bp.blogspot.com/-thu_0HNCNNw/Tc_9qUJNBXI/AAAAAAAABKY/OX9nuCilyJw/s1600/jesus_shepherd.jpg"/>
          <p:cNvPicPr>
            <a:picLocks noChangeAspect="1" noChangeArrowheads="1"/>
          </p:cNvPicPr>
          <p:nvPr/>
        </p:nvPicPr>
        <p:blipFill>
          <a:blip r:embed="rId2" cstate="print"/>
          <a:srcRect/>
          <a:stretch>
            <a:fillRect/>
          </a:stretch>
        </p:blipFill>
        <p:spPr bwMode="auto">
          <a:xfrm>
            <a:off x="1066800" y="1600200"/>
            <a:ext cx="6953250" cy="4970596"/>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265238"/>
          </a:xfrm>
        </p:spPr>
        <p:txBody>
          <a:bodyPr>
            <a:normAutofit fontScale="90000"/>
          </a:bodyPr>
          <a:lstStyle/>
          <a:p>
            <a:r>
              <a:rPr lang="en-US" dirty="0" smtClean="0">
                <a:solidFill>
                  <a:srgbClr val="FFFF00"/>
                </a:solidFill>
              </a:rPr>
              <a:t>5. The </a:t>
            </a:r>
            <a:r>
              <a:rPr lang="en-US" dirty="0">
                <a:solidFill>
                  <a:srgbClr val="FFFF00"/>
                </a:solidFill>
              </a:rPr>
              <a:t>High Priest and a </a:t>
            </a:r>
            <a:r>
              <a:rPr lang="en-US" dirty="0" smtClean="0">
                <a:solidFill>
                  <a:srgbClr val="FFFF00"/>
                </a:solidFill>
              </a:rPr>
              <a:t>Kingdom </a:t>
            </a:r>
            <a:r>
              <a:rPr lang="en-US" dirty="0">
                <a:solidFill>
                  <a:srgbClr val="FFFF00"/>
                </a:solidFill>
              </a:rPr>
              <a:t>of </a:t>
            </a:r>
            <a:r>
              <a:rPr lang="en-US" dirty="0" smtClean="0">
                <a:solidFill>
                  <a:srgbClr val="FFFF00"/>
                </a:solidFill>
              </a:rPr>
              <a:t>Priests</a:t>
            </a:r>
            <a:endParaRPr lang="en-US" dirty="0">
              <a:solidFill>
                <a:srgbClr val="FFFF00"/>
              </a:solidFill>
            </a:endParaRPr>
          </a:p>
        </p:txBody>
      </p:sp>
      <p:pic>
        <p:nvPicPr>
          <p:cNvPr id="116738" name="Picture 2" descr="http://mudpreacher.files.wordpress.com/2012/08/high_priest-jesus.jpg"/>
          <p:cNvPicPr>
            <a:picLocks noChangeAspect="1" noChangeArrowheads="1"/>
          </p:cNvPicPr>
          <p:nvPr/>
        </p:nvPicPr>
        <p:blipFill>
          <a:blip r:embed="rId2" cstate="print"/>
          <a:srcRect/>
          <a:stretch>
            <a:fillRect/>
          </a:stretch>
        </p:blipFill>
        <p:spPr bwMode="auto">
          <a:xfrm>
            <a:off x="1371600" y="1600200"/>
            <a:ext cx="6400800" cy="48006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solidFill>
                  <a:srgbClr val="FFFF00"/>
                </a:solidFill>
              </a:rPr>
              <a:t>6. The </a:t>
            </a:r>
            <a:r>
              <a:rPr lang="en-US" dirty="0">
                <a:solidFill>
                  <a:srgbClr val="FFFF00"/>
                </a:solidFill>
              </a:rPr>
              <a:t>Cornerstone and the </a:t>
            </a:r>
            <a:r>
              <a:rPr lang="en-US" dirty="0" smtClean="0">
                <a:solidFill>
                  <a:srgbClr val="FFFF00"/>
                </a:solidFill>
              </a:rPr>
              <a:t>Living </a:t>
            </a:r>
            <a:r>
              <a:rPr lang="en-US" dirty="0">
                <a:solidFill>
                  <a:srgbClr val="FFFF00"/>
                </a:solidFill>
              </a:rPr>
              <a:t>S</a:t>
            </a:r>
            <a:r>
              <a:rPr lang="en-US" dirty="0" smtClean="0">
                <a:solidFill>
                  <a:srgbClr val="FFFF00"/>
                </a:solidFill>
              </a:rPr>
              <a:t>tones</a:t>
            </a:r>
            <a:endParaRPr lang="en-US" dirty="0">
              <a:solidFill>
                <a:srgbClr val="FFFF00"/>
              </a:solidFill>
            </a:endParaRPr>
          </a:p>
        </p:txBody>
      </p:sp>
      <p:pic>
        <p:nvPicPr>
          <p:cNvPr id="121860" name="Picture 4" descr="http://www.livingwordwi.org/images/Image/user/Cornerstone.png"/>
          <p:cNvPicPr>
            <a:picLocks noChangeAspect="1" noChangeArrowheads="1"/>
          </p:cNvPicPr>
          <p:nvPr/>
        </p:nvPicPr>
        <p:blipFill>
          <a:blip r:embed="rId2" cstate="print"/>
          <a:srcRect/>
          <a:stretch>
            <a:fillRect/>
          </a:stretch>
        </p:blipFill>
        <p:spPr bwMode="auto">
          <a:xfrm>
            <a:off x="457200" y="1447800"/>
            <a:ext cx="4482572" cy="4572000"/>
          </a:xfrm>
          <a:prstGeom prst="rect">
            <a:avLst/>
          </a:prstGeom>
          <a:noFill/>
        </p:spPr>
      </p:pic>
      <p:pic>
        <p:nvPicPr>
          <p:cNvPr id="121862" name="Picture 6" descr="http://scpeanutgallery.files.wordpress.com/2012/05/living-stones.jpg"/>
          <p:cNvPicPr>
            <a:picLocks noChangeAspect="1" noChangeArrowheads="1"/>
          </p:cNvPicPr>
          <p:nvPr/>
        </p:nvPicPr>
        <p:blipFill>
          <a:blip r:embed="rId3" cstate="print"/>
          <a:srcRect/>
          <a:stretch>
            <a:fillRect/>
          </a:stretch>
        </p:blipFill>
        <p:spPr bwMode="auto">
          <a:xfrm>
            <a:off x="5410200" y="2057400"/>
            <a:ext cx="3135086" cy="36576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7"/>
          <p:cNvSpPr>
            <a:spLocks noGrp="1"/>
          </p:cNvSpPr>
          <p:nvPr>
            <p:ph type="title"/>
          </p:nvPr>
        </p:nvSpPr>
        <p:spPr>
          <a:xfrm>
            <a:off x="0" y="609600"/>
            <a:ext cx="9144000" cy="1447800"/>
          </a:xfrm>
        </p:spPr>
        <p:txBody>
          <a:bodyPr>
            <a:noAutofit/>
            <a:scene3d>
              <a:camera prst="orthographicFront"/>
              <a:lightRig rig="threePt" dir="t"/>
            </a:scene3d>
            <a:sp3d extrusionH="57150">
              <a:bevelT w="38100" h="38100" prst="convex"/>
            </a:sp3d>
          </a:bodyPr>
          <a:lstStyle/>
          <a:p>
            <a:r>
              <a:rPr lang="en-US" sz="4800" b="1" dirty="0" smtClean="0">
                <a:effectLst>
                  <a:reflection blurRad="6350" stA="55000" endA="300" endPos="45500" dir="5400000" sy="-100000" algn="bl" rotWithShape="0"/>
                </a:effectLst>
                <a:latin typeface="Times New Roman" pitchFamily="18" charset="0"/>
                <a:cs typeface="Times New Roman" pitchFamily="18" charset="0"/>
              </a:rPr>
              <a:t>The Organization of the Church</a:t>
            </a:r>
          </a:p>
          <a:p>
            <a:endParaRPr lang="en-US" sz="4800" b="1" dirty="0" smtClean="0">
              <a:effectLst>
                <a:reflection blurRad="6350" stA="55000" endA="300" endPos="45500" dir="5400000" sy="-100000" algn="bl" rotWithShape="0"/>
              </a:effectLst>
              <a:latin typeface="Times New Roman" pitchFamily="18" charset="0"/>
              <a:cs typeface="Times New Roman" pitchFamily="18" charset="0"/>
            </a:endParaRPr>
          </a:p>
          <a:p>
            <a:endParaRPr lang="en-US" sz="4800" b="1" dirty="0" smtClean="0">
              <a:effectLst>
                <a:reflection blurRad="6350" stA="55000" endA="300" endPos="45500" dir="5400000" sy="-100000" algn="bl" rotWithShape="0"/>
              </a:effectLst>
              <a:latin typeface="Times New Roman" pitchFamily="18" charset="0"/>
              <a:cs typeface="Times New Roman" pitchFamily="18" charset="0"/>
            </a:endParaRPr>
          </a:p>
        </p:txBody>
      </p:sp>
      <p:pic>
        <p:nvPicPr>
          <p:cNvPr id="1026" name="Picture 2" descr="http://nataleeallendesigns.com/wp-content/uploads/2009/07/img_3783-cropped.jpg"/>
          <p:cNvPicPr>
            <a:picLocks noChangeAspect="1" noChangeArrowheads="1"/>
          </p:cNvPicPr>
          <p:nvPr/>
        </p:nvPicPr>
        <p:blipFill>
          <a:blip r:embed="rId2" cstate="print"/>
          <a:srcRect/>
          <a:stretch>
            <a:fillRect/>
          </a:stretch>
        </p:blipFill>
        <p:spPr bwMode="auto">
          <a:xfrm>
            <a:off x="2133600" y="1524000"/>
            <a:ext cx="5105400" cy="5072515"/>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2.bp.blogspot.com/-pSf8RVXw9TU/T0vCJ-65cyI/AAAAAAAAA8Q/x2vPwQsrE9M/s1600/Matthew1618.jpg"/>
          <p:cNvPicPr>
            <a:picLocks noChangeAspect="1" noChangeArrowheads="1"/>
          </p:cNvPicPr>
          <p:nvPr/>
        </p:nvPicPr>
        <p:blipFill>
          <a:blip r:embed="rId2" cstate="print"/>
          <a:srcRect/>
          <a:stretch>
            <a:fillRect/>
          </a:stretch>
        </p:blipFill>
        <p:spPr bwMode="auto">
          <a:xfrm>
            <a:off x="-9150" y="457200"/>
            <a:ext cx="9153150" cy="6096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hristianitymalaysia.com/wp/wp-content/uploads/2014/04/Led-ByTheSpirit-850x310.jpg"/>
          <p:cNvPicPr>
            <a:picLocks noChangeAspect="1" noChangeArrowheads="1"/>
          </p:cNvPicPr>
          <p:nvPr/>
        </p:nvPicPr>
        <p:blipFill>
          <a:blip r:embed="rId2" cstate="print"/>
          <a:srcRect/>
          <a:stretch>
            <a:fillRect/>
          </a:stretch>
        </p:blipFill>
        <p:spPr bwMode="auto">
          <a:xfrm>
            <a:off x="0" y="1600200"/>
            <a:ext cx="9213437" cy="3360196"/>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91600" cy="1752600"/>
          </a:xfrm>
        </p:spPr>
        <p:txBody>
          <a:bodyPr>
            <a:normAutofit/>
          </a:bodyPr>
          <a:lstStyle/>
          <a:p>
            <a:r>
              <a:rPr lang="en-US" dirty="0" smtClean="0"/>
              <a:t>The New Testament Church </a:t>
            </a:r>
            <a:br>
              <a:rPr lang="en-US" dirty="0" smtClean="0"/>
            </a:br>
            <a:r>
              <a:rPr lang="en-US" dirty="0" smtClean="0"/>
              <a:t> had Officers</a:t>
            </a:r>
            <a:endParaRPr lang="en-US" dirty="0"/>
          </a:p>
        </p:txBody>
      </p:sp>
      <p:pic>
        <p:nvPicPr>
          <p:cNvPr id="73730" name="Picture 2" descr="http://www.christart.com/IMAGES-art9ab/clipart/1814/billy-graham.png"/>
          <p:cNvPicPr>
            <a:picLocks noChangeAspect="1" noChangeArrowheads="1"/>
          </p:cNvPicPr>
          <p:nvPr/>
        </p:nvPicPr>
        <p:blipFill>
          <a:blip r:embed="rId2" cstate="print"/>
          <a:srcRect/>
          <a:stretch>
            <a:fillRect/>
          </a:stretch>
        </p:blipFill>
        <p:spPr bwMode="auto">
          <a:xfrm>
            <a:off x="-152400" y="1981200"/>
            <a:ext cx="3505200" cy="4172857"/>
          </a:xfrm>
          <a:prstGeom prst="rect">
            <a:avLst/>
          </a:prstGeom>
          <a:noFill/>
        </p:spPr>
      </p:pic>
      <p:pic>
        <p:nvPicPr>
          <p:cNvPr id="73732" name="Picture 4" descr="http://ekklesiamuskogee.org/wp-content/uploads/2012/04/Deacons-appointed-leaders-of-the-church-PAGE.jpg"/>
          <p:cNvPicPr>
            <a:picLocks noChangeAspect="1" noChangeArrowheads="1"/>
          </p:cNvPicPr>
          <p:nvPr/>
        </p:nvPicPr>
        <p:blipFill>
          <a:blip r:embed="rId3" cstate="print"/>
          <a:srcRect/>
          <a:stretch>
            <a:fillRect/>
          </a:stretch>
        </p:blipFill>
        <p:spPr bwMode="auto">
          <a:xfrm>
            <a:off x="3505200" y="2209800"/>
            <a:ext cx="5210175" cy="1342606"/>
          </a:xfrm>
          <a:prstGeom prst="rect">
            <a:avLst/>
          </a:prstGeom>
          <a:noFill/>
        </p:spPr>
      </p:pic>
      <p:sp>
        <p:nvSpPr>
          <p:cNvPr id="5" name="Rectangle 4"/>
          <p:cNvSpPr/>
          <p:nvPr/>
        </p:nvSpPr>
        <p:spPr>
          <a:xfrm>
            <a:off x="2286000" y="4114800"/>
            <a:ext cx="6705600" cy="2062103"/>
          </a:xfrm>
          <a:prstGeom prst="rect">
            <a:avLst/>
          </a:prstGeom>
        </p:spPr>
        <p:txBody>
          <a:bodyPr wrap="square">
            <a:spAutoFit/>
          </a:bodyPr>
          <a:lstStyle/>
          <a:p>
            <a:pPr algn="ctr"/>
            <a:r>
              <a:rPr lang="en-US" sz="3200" i="1" dirty="0" smtClean="0"/>
              <a:t>(Philippians 1:1) “Paul and </a:t>
            </a:r>
            <a:r>
              <a:rPr lang="en-US" sz="3200" i="1" dirty="0" err="1" smtClean="0"/>
              <a:t>Timotheus</a:t>
            </a:r>
            <a:r>
              <a:rPr lang="en-US" sz="3200" i="1" dirty="0" smtClean="0"/>
              <a:t>, the servants of Jesus Christ, to all the saints in Christ Jesus which are at Philippi, with the bishops and deacons.”</a:t>
            </a:r>
            <a:endParaRPr lang="en-US" sz="3200" i="1"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Role of the Pastor</a:t>
            </a:r>
            <a:endParaRPr lang="en-US" dirty="0"/>
          </a:p>
        </p:txBody>
      </p:sp>
      <p:pic>
        <p:nvPicPr>
          <p:cNvPr id="79874" name="Picture 2" descr="http://www.lbcaurora.com/pastor_preaching.jpg"/>
          <p:cNvPicPr>
            <a:picLocks noChangeAspect="1" noChangeArrowheads="1"/>
          </p:cNvPicPr>
          <p:nvPr/>
        </p:nvPicPr>
        <p:blipFill>
          <a:blip r:embed="rId2" cstate="print"/>
          <a:srcRect/>
          <a:stretch>
            <a:fillRect/>
          </a:stretch>
        </p:blipFill>
        <p:spPr bwMode="auto">
          <a:xfrm>
            <a:off x="2819400" y="1828800"/>
            <a:ext cx="3276600" cy="4914901"/>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1" algn="ctr" rtl="0">
              <a:spcBef>
                <a:spcPct val="0"/>
              </a:spcBef>
            </a:pPr>
            <a:r>
              <a:rPr lang="en-US" dirty="0"/>
              <a:t>The pastor is your Shepherd – </a:t>
            </a:r>
            <a:r>
              <a:rPr lang="en-US" i="1" dirty="0"/>
              <a:t>Eph. 4:12; Jeremiah 3:15; Acts 20:28-31; I Pet. 5:1-4</a:t>
            </a:r>
            <a:r>
              <a:rPr lang="en-US" dirty="0"/>
              <a:t/>
            </a:r>
            <a:br>
              <a:rPr lang="en-US" dirty="0"/>
            </a:br>
            <a:r>
              <a:rPr lang="en-US" dirty="0"/>
              <a:t>The pastor is The pastor is your Shepherd – </a:t>
            </a:r>
            <a:r>
              <a:rPr lang="en-US" i="1" dirty="0"/>
              <a:t>Eph. 4:12; Jeremiah 3:15; Acts 20:28-31; I Pet. 5:1-4</a:t>
            </a:r>
            <a:r>
              <a:rPr lang="en-US" dirty="0"/>
              <a:t/>
            </a:r>
            <a:br>
              <a:rPr lang="en-US" dirty="0"/>
            </a:br>
            <a:r>
              <a:rPr lang="en-US" dirty="0" smtClean="0"/>
              <a:t>your </a:t>
            </a:r>
            <a:r>
              <a:rPr lang="en-US" dirty="0"/>
              <a:t>Shepherd – </a:t>
            </a:r>
            <a:r>
              <a:rPr lang="en-US" i="1" dirty="0"/>
              <a:t>Eph. 4:12; Jeremiah 3:15; Acts 20:28-31; I Pet. 5:1-4</a:t>
            </a:r>
            <a:r>
              <a:rPr lang="en-US" dirty="0"/>
              <a:t/>
            </a:r>
            <a:br>
              <a:rPr lang="en-US" dirty="0"/>
            </a:br>
            <a:endParaRPr lang="en-US" dirty="0"/>
          </a:p>
        </p:txBody>
      </p:sp>
      <p:sp>
        <p:nvSpPr>
          <p:cNvPr id="78849" name="Rectangle 1"/>
          <p:cNvSpPr>
            <a:spLocks noChangeArrowheads="1"/>
          </p:cNvSpPr>
          <p:nvPr/>
        </p:nvSpPr>
        <p:spPr bwMode="auto">
          <a:xfrm>
            <a:off x="0" y="192054"/>
            <a:ext cx="9144000" cy="16312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marR="0" lvl="1" indent="0" algn="ctr" defTabSz="914400" rtl="0" eaLnBrk="1" fontAlgn="base" latinLnBrk="0" hangingPunct="1">
              <a:lnSpc>
                <a:spcPct val="100000"/>
              </a:lnSpc>
              <a:spcBef>
                <a:spcPct val="0"/>
              </a:spcBef>
              <a:spcAft>
                <a:spcPct val="0"/>
              </a:spcAft>
              <a:buClrTx/>
              <a:buSzTx/>
              <a:tabLst>
                <a:tab pos="1171575" algn="l"/>
              </a:tabLst>
            </a:pPr>
            <a:r>
              <a:rPr kumimoji="0" lang="en-US" sz="3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The Pastor as a Shepherd </a:t>
            </a:r>
          </a:p>
          <a:p>
            <a:pPr marL="457200" marR="0" lvl="1" indent="0" algn="ctr" defTabSz="914400" rtl="0" eaLnBrk="1" fontAlgn="base" latinLnBrk="0" hangingPunct="1">
              <a:lnSpc>
                <a:spcPct val="100000"/>
              </a:lnSpc>
              <a:spcBef>
                <a:spcPct val="0"/>
              </a:spcBef>
              <a:spcAft>
                <a:spcPct val="0"/>
              </a:spcAft>
              <a:buClrTx/>
              <a:buSzTx/>
              <a:tabLst>
                <a:tab pos="1171575" algn="l"/>
              </a:tabLst>
            </a:pPr>
            <a:r>
              <a:rPr kumimoji="0" lang="en-US" sz="32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(Eph. 4:12; Jeremiah 3:15; </a:t>
            </a:r>
          </a:p>
          <a:p>
            <a:pPr marL="457200" marR="0" lvl="1" indent="0" algn="ctr" defTabSz="914400" rtl="0" eaLnBrk="1" fontAlgn="base" latinLnBrk="0" hangingPunct="1">
              <a:lnSpc>
                <a:spcPct val="100000"/>
              </a:lnSpc>
              <a:spcBef>
                <a:spcPct val="0"/>
              </a:spcBef>
              <a:spcAft>
                <a:spcPct val="0"/>
              </a:spcAft>
              <a:buClrTx/>
              <a:buSzTx/>
              <a:tabLst>
                <a:tab pos="1171575" algn="l"/>
              </a:tabLst>
            </a:pPr>
            <a:r>
              <a:rPr kumimoji="0" lang="en-US" sz="32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Acts 20:28-31; I Pet. 5:1-4)</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2770" name="Picture 2" descr="http://upload.wikimedia.org/wikipedia/commons/3/39/Rosa_Bonheur_-_The_Highland_Shepherd.jpg"/>
          <p:cNvPicPr>
            <a:picLocks noChangeAspect="1" noChangeArrowheads="1"/>
          </p:cNvPicPr>
          <p:nvPr/>
        </p:nvPicPr>
        <p:blipFill>
          <a:blip r:embed="rId2" cstate="print"/>
          <a:srcRect/>
          <a:stretch>
            <a:fillRect/>
          </a:stretch>
        </p:blipFill>
        <p:spPr bwMode="auto">
          <a:xfrm>
            <a:off x="1600200" y="1981200"/>
            <a:ext cx="6341080" cy="487680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Ptr. Daniel White\Desktop\Bible pictures\shephard\scan0001.jpg"/>
          <p:cNvPicPr>
            <a:picLocks noChangeAspect="1" noChangeArrowheads="1"/>
          </p:cNvPicPr>
          <p:nvPr/>
        </p:nvPicPr>
        <p:blipFill>
          <a:blip r:embed="rId2" cstate="print">
            <a:lum bright="-20000"/>
          </a:blip>
          <a:srcRect/>
          <a:stretch>
            <a:fillRect/>
          </a:stretch>
        </p:blipFill>
        <p:spPr bwMode="auto">
          <a:xfrm>
            <a:off x="0" y="0"/>
            <a:ext cx="5181600" cy="6858000"/>
          </a:xfrm>
          <a:prstGeom prst="rect">
            <a:avLst/>
          </a:prstGeom>
          <a:ln>
            <a:noFill/>
          </a:ln>
          <a:effectLst>
            <a:softEdge rad="112500"/>
          </a:effectLst>
        </p:spPr>
      </p:pic>
      <p:pic>
        <p:nvPicPr>
          <p:cNvPr id="4" name="Picture 3" descr="C:\Users\Ptr. Daniel White\Desktop\Bible pictures\shephard\scan0002.jpg"/>
          <p:cNvPicPr>
            <a:picLocks noChangeAspect="1" noChangeArrowheads="1"/>
          </p:cNvPicPr>
          <p:nvPr/>
        </p:nvPicPr>
        <p:blipFill>
          <a:blip r:embed="rId3" cstate="print">
            <a:lum bright="-10000"/>
          </a:blip>
          <a:srcRect/>
          <a:stretch>
            <a:fillRect/>
          </a:stretch>
        </p:blipFill>
        <p:spPr bwMode="auto">
          <a:xfrm>
            <a:off x="4191000" y="0"/>
            <a:ext cx="4953000" cy="6858000"/>
          </a:xfrm>
          <a:prstGeom prst="rect">
            <a:avLst/>
          </a:prstGeom>
          <a:ln>
            <a:noFill/>
          </a:ln>
          <a:effectLst>
            <a:softEdge rad="112500"/>
          </a:effectLst>
        </p:spPr>
      </p:pic>
      <p:pic>
        <p:nvPicPr>
          <p:cNvPr id="2" name="Picture 4" descr="C:\Users\Ptr. Daniel White\Desktop\Bible pictures\shephard\scan0042.jpg"/>
          <p:cNvPicPr>
            <a:picLocks noChangeAspect="1" noChangeArrowheads="1"/>
          </p:cNvPicPr>
          <p:nvPr/>
        </p:nvPicPr>
        <p:blipFill>
          <a:blip r:embed="rId4" cstate="print">
            <a:lum bright="-20000"/>
          </a:blip>
          <a:srcRect/>
          <a:stretch>
            <a:fillRect/>
          </a:stretch>
        </p:blipFill>
        <p:spPr bwMode="auto">
          <a:xfrm>
            <a:off x="1752600" y="29877"/>
            <a:ext cx="5334000" cy="6828123"/>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Pastor as a Preacher </a:t>
            </a:r>
            <a:br>
              <a:rPr lang="en-US" dirty="0" smtClean="0"/>
            </a:br>
            <a:r>
              <a:rPr lang="en-US" dirty="0"/>
              <a:t>(</a:t>
            </a:r>
            <a:r>
              <a:rPr lang="en-US" i="1" dirty="0" smtClean="0"/>
              <a:t>Heb. 13:20-21)</a:t>
            </a:r>
            <a:endParaRPr lang="en-US" dirty="0"/>
          </a:p>
        </p:txBody>
      </p:sp>
      <p:sp>
        <p:nvSpPr>
          <p:cNvPr id="3" name="Content Placeholder 2"/>
          <p:cNvSpPr>
            <a:spLocks noGrp="1"/>
          </p:cNvSpPr>
          <p:nvPr>
            <p:ph idx="1"/>
          </p:nvPr>
        </p:nvSpPr>
        <p:spPr>
          <a:xfrm>
            <a:off x="0" y="1676400"/>
            <a:ext cx="9144000" cy="5181600"/>
          </a:xfrm>
        </p:spPr>
        <p:txBody>
          <a:bodyPr>
            <a:normAutofit/>
          </a:bodyPr>
          <a:lstStyle/>
          <a:p>
            <a:pPr marL="514350" indent="-514350">
              <a:buNone/>
            </a:pPr>
            <a:r>
              <a:rPr lang="en-US" i="1" dirty="0" smtClean="0"/>
              <a:t> </a:t>
            </a:r>
            <a:endParaRPr lang="en-US" dirty="0"/>
          </a:p>
        </p:txBody>
      </p:sp>
      <p:pic>
        <p:nvPicPr>
          <p:cNvPr id="27652" name="Picture 4" descr="preach.2ie"/>
          <p:cNvPicPr>
            <a:picLocks noChangeAspect="1" noChangeArrowheads="1"/>
          </p:cNvPicPr>
          <p:nvPr/>
        </p:nvPicPr>
        <p:blipFill>
          <a:blip r:embed="rId2" cstate="print"/>
          <a:srcRect/>
          <a:stretch>
            <a:fillRect/>
          </a:stretch>
        </p:blipFill>
        <p:spPr bwMode="auto">
          <a:xfrm>
            <a:off x="1295400" y="1752600"/>
            <a:ext cx="6477000" cy="4857751"/>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991600" cy="1143000"/>
          </a:xfrm>
        </p:spPr>
        <p:txBody>
          <a:bodyPr>
            <a:normAutofit/>
          </a:bodyPr>
          <a:lstStyle/>
          <a:p>
            <a:r>
              <a:rPr lang="en-US" dirty="0"/>
              <a:t>S</a:t>
            </a:r>
            <a:r>
              <a:rPr lang="en-US" dirty="0" smtClean="0"/>
              <a:t>peaking Ministry of the Pastor</a:t>
            </a:r>
            <a:endParaRPr lang="en-US" dirty="0"/>
          </a:p>
        </p:txBody>
      </p:sp>
      <p:pic>
        <p:nvPicPr>
          <p:cNvPr id="88066" name="Picture 2" descr="http://www.grbc.net/images/gary.jpg"/>
          <p:cNvPicPr>
            <a:picLocks noChangeAspect="1" noChangeArrowheads="1"/>
          </p:cNvPicPr>
          <p:nvPr/>
        </p:nvPicPr>
        <p:blipFill>
          <a:blip r:embed="rId2" cstate="print"/>
          <a:srcRect/>
          <a:stretch>
            <a:fillRect/>
          </a:stretch>
        </p:blipFill>
        <p:spPr bwMode="auto">
          <a:xfrm>
            <a:off x="2743200" y="1676400"/>
            <a:ext cx="3951862" cy="49530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1000"/>
            <a:ext cx="9144000" cy="6477000"/>
          </a:xfrm>
        </p:spPr>
        <p:txBody>
          <a:bodyPr>
            <a:normAutofit/>
          </a:bodyPr>
          <a:lstStyle/>
          <a:p>
            <a:pPr hangingPunct="0">
              <a:buNone/>
            </a:pPr>
            <a:r>
              <a:rPr lang="en-US" sz="3300" b="1" dirty="0"/>
              <a:t>[ 1 </a:t>
            </a:r>
            <a:r>
              <a:rPr lang="en-US" sz="3300" b="1" dirty="0" smtClean="0"/>
              <a:t>]</a:t>
            </a:r>
            <a:r>
              <a:rPr lang="en-US" sz="3300" dirty="0" smtClean="0"/>
              <a:t> </a:t>
            </a:r>
            <a:r>
              <a:rPr lang="en-US" sz="3300" cap="all" dirty="0" smtClean="0"/>
              <a:t>Admonish</a:t>
            </a:r>
            <a:r>
              <a:rPr lang="en-US" sz="3300" dirty="0" smtClean="0"/>
              <a:t> </a:t>
            </a:r>
            <a:r>
              <a:rPr lang="en-US" sz="3300" dirty="0"/>
              <a:t>(</a:t>
            </a:r>
            <a:r>
              <a:rPr lang="en-US" sz="3300" b="1" cap="small" dirty="0" err="1"/>
              <a:t>niytgetei</a:t>
            </a:r>
            <a:r>
              <a:rPr lang="en-US" sz="3300" dirty="0"/>
              <a:t>)  -  </a:t>
            </a:r>
            <a:r>
              <a:rPr lang="en-US" sz="3300" i="1" dirty="0"/>
              <a:t>I Thessalonians 5:12</a:t>
            </a:r>
          </a:p>
          <a:p>
            <a:pPr hangingPunct="0">
              <a:buNone/>
            </a:pPr>
            <a:r>
              <a:rPr lang="en-US" sz="3300" b="1" dirty="0" smtClean="0"/>
              <a:t>[ </a:t>
            </a:r>
            <a:r>
              <a:rPr lang="en-US" sz="3300" b="1" dirty="0"/>
              <a:t>2 </a:t>
            </a:r>
            <a:r>
              <a:rPr lang="en-US" sz="3300" b="1" dirty="0" smtClean="0"/>
              <a:t>]</a:t>
            </a:r>
            <a:r>
              <a:rPr lang="en-US" sz="3300" dirty="0" smtClean="0"/>
              <a:t> EDIFY </a:t>
            </a:r>
            <a:r>
              <a:rPr lang="en-US" sz="3300" dirty="0"/>
              <a:t>(</a:t>
            </a:r>
            <a:r>
              <a:rPr lang="en-US" sz="3300" b="1" cap="small" dirty="0" err="1"/>
              <a:t>oikodomeo</a:t>
            </a:r>
            <a:r>
              <a:rPr lang="en-US" sz="3300" dirty="0"/>
              <a:t>)  -  </a:t>
            </a:r>
            <a:r>
              <a:rPr lang="en-US" sz="3300" i="1" dirty="0"/>
              <a:t>I Corinthians </a:t>
            </a:r>
            <a:r>
              <a:rPr lang="en-US" sz="3300" i="1" dirty="0" smtClean="0"/>
              <a:t>14:3</a:t>
            </a:r>
            <a:endParaRPr lang="en-US" sz="3300" dirty="0"/>
          </a:p>
          <a:p>
            <a:pPr hangingPunct="0">
              <a:buNone/>
            </a:pPr>
            <a:r>
              <a:rPr lang="en-US" sz="3300" b="1" dirty="0"/>
              <a:t>[ 3 </a:t>
            </a:r>
            <a:r>
              <a:rPr lang="en-US" sz="3300" b="1" dirty="0" smtClean="0"/>
              <a:t>]</a:t>
            </a:r>
            <a:r>
              <a:rPr lang="en-US" sz="3300" dirty="0" smtClean="0"/>
              <a:t> EXHORT </a:t>
            </a:r>
            <a:r>
              <a:rPr lang="en-US" sz="3300" dirty="0"/>
              <a:t>(</a:t>
            </a:r>
            <a:r>
              <a:rPr lang="en-US" sz="3300" b="1" cap="small" dirty="0" err="1"/>
              <a:t>paraklaleo</a:t>
            </a:r>
            <a:r>
              <a:rPr lang="en-US" sz="3300" dirty="0"/>
              <a:t>)  </a:t>
            </a:r>
            <a:r>
              <a:rPr lang="en-US" sz="3300" i="1" dirty="0"/>
              <a:t>-  I Corinthians </a:t>
            </a:r>
            <a:r>
              <a:rPr lang="en-US" sz="3300" i="1" dirty="0" smtClean="0"/>
              <a:t>14:3</a:t>
            </a:r>
          </a:p>
          <a:p>
            <a:pPr hangingPunct="0">
              <a:buNone/>
            </a:pPr>
            <a:endParaRPr lang="en-US" sz="3300" i="1" dirty="0"/>
          </a:p>
          <a:p>
            <a:pPr>
              <a:buNone/>
            </a:pPr>
            <a:endParaRPr lang="en-US" sz="3300" dirty="0"/>
          </a:p>
        </p:txBody>
      </p:sp>
      <p:sp>
        <p:nvSpPr>
          <p:cNvPr id="4" name="Content Placeholder 2"/>
          <p:cNvSpPr txBox="1">
            <a:spLocks/>
          </p:cNvSpPr>
          <p:nvPr/>
        </p:nvSpPr>
        <p:spPr>
          <a:xfrm>
            <a:off x="0" y="2209800"/>
            <a:ext cx="9144000" cy="4648200"/>
          </a:xfrm>
          <a:prstGeom prst="rect">
            <a:avLst/>
          </a:prstGeom>
        </p:spPr>
        <p:txBody>
          <a:bodyPr vert="horz" lIns="91440" tIns="45720" rIns="91440" bIns="45720" rtlCol="0">
            <a:normAutofit/>
          </a:bodyPr>
          <a:lstStyle/>
          <a:p>
            <a:pPr marL="342900" marR="0" lvl="0" indent="-342900" algn="l" defTabSz="914400" rtl="0" eaLnBrk="1" fontAlgn="auto" latinLnBrk="0" hangingPunct="0">
              <a:lnSpc>
                <a:spcPct val="100000"/>
              </a:lnSpc>
              <a:spcBef>
                <a:spcPct val="20000"/>
              </a:spcBef>
              <a:spcAft>
                <a:spcPts val="0"/>
              </a:spcAft>
              <a:buClrTx/>
              <a:buSzTx/>
              <a:buFont typeface="Arial" pitchFamily="34" charset="0"/>
              <a:buNone/>
              <a:tabLst/>
              <a:defRPr/>
            </a:pPr>
            <a:r>
              <a:rPr kumimoji="0" lang="en-US" sz="3300" b="1" i="0" u="none" strike="noStrike" kern="1200" cap="none" spc="0" normalizeH="0" baseline="0" noProof="0" dirty="0" smtClean="0">
                <a:ln>
                  <a:noFill/>
                </a:ln>
                <a:solidFill>
                  <a:schemeClr val="tx1"/>
                </a:solidFill>
                <a:effectLst/>
                <a:uLnTx/>
                <a:uFillTx/>
                <a:latin typeface="+mn-lt"/>
                <a:ea typeface="+mn-ea"/>
                <a:cs typeface="+mn-cs"/>
              </a:rPr>
              <a:t>[ 4 ]</a:t>
            </a:r>
            <a:r>
              <a:rPr kumimoji="0" lang="en-US" sz="33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3300" b="0" i="0" u="none" strike="noStrike" kern="1200" cap="all" spc="0" normalizeH="0" baseline="0" noProof="0" dirty="0" smtClean="0">
                <a:ln>
                  <a:noFill/>
                </a:ln>
                <a:solidFill>
                  <a:schemeClr val="tx1"/>
                </a:solidFill>
                <a:effectLst/>
                <a:uLnTx/>
                <a:uFillTx/>
                <a:latin typeface="+mn-lt"/>
                <a:ea typeface="+mn-ea"/>
                <a:cs typeface="+mn-cs"/>
              </a:rPr>
              <a:t>Comfort</a:t>
            </a:r>
            <a:r>
              <a:rPr kumimoji="0" lang="en-US" sz="33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3300" b="1" i="0" u="none" strike="noStrike" kern="1200" cap="small" spc="0" normalizeH="0" baseline="0" noProof="0" dirty="0" err="1" smtClean="0">
                <a:ln>
                  <a:noFill/>
                </a:ln>
                <a:solidFill>
                  <a:schemeClr val="tx1"/>
                </a:solidFill>
                <a:effectLst/>
                <a:uLnTx/>
                <a:uFillTx/>
                <a:latin typeface="+mn-lt"/>
                <a:ea typeface="+mn-ea"/>
                <a:cs typeface="+mn-cs"/>
              </a:rPr>
              <a:t>paraklesis</a:t>
            </a:r>
            <a:r>
              <a:rPr kumimoji="0" lang="en-US" sz="3300" b="0" i="0" u="none" strike="noStrike" kern="1200" cap="none" spc="0" normalizeH="0" baseline="0" noProof="0" dirty="0" smtClean="0">
                <a:ln>
                  <a:noFill/>
                </a:ln>
                <a:solidFill>
                  <a:schemeClr val="tx1"/>
                </a:solidFill>
                <a:effectLst/>
                <a:uLnTx/>
                <a:uFillTx/>
                <a:latin typeface="+mn-lt"/>
                <a:ea typeface="+mn-ea"/>
                <a:cs typeface="+mn-cs"/>
              </a:rPr>
              <a:t>)  -  </a:t>
            </a:r>
            <a:r>
              <a:rPr kumimoji="0" lang="en-US" sz="3300" b="0" i="1" u="none" strike="noStrike" kern="1200" cap="none" spc="0" normalizeH="0" baseline="0" noProof="0" dirty="0" smtClean="0">
                <a:ln>
                  <a:noFill/>
                </a:ln>
                <a:solidFill>
                  <a:schemeClr val="tx1"/>
                </a:solidFill>
                <a:effectLst/>
                <a:uLnTx/>
                <a:uFillTx/>
                <a:latin typeface="+mn-lt"/>
                <a:ea typeface="+mn-ea"/>
                <a:cs typeface="+mn-cs"/>
              </a:rPr>
              <a:t>I Corinthians 14:3</a:t>
            </a:r>
          </a:p>
          <a:p>
            <a:pPr marL="342900" marR="0" lvl="0" indent="-342900" algn="l" defTabSz="914400" rtl="0" eaLnBrk="1" fontAlgn="auto" latinLnBrk="0" hangingPunct="0">
              <a:lnSpc>
                <a:spcPct val="100000"/>
              </a:lnSpc>
              <a:spcBef>
                <a:spcPct val="20000"/>
              </a:spcBef>
              <a:spcAft>
                <a:spcPts val="0"/>
              </a:spcAft>
              <a:buClrTx/>
              <a:buSzTx/>
              <a:buFont typeface="Arial" pitchFamily="34" charset="0"/>
              <a:buNone/>
              <a:tabLst/>
              <a:defRPr/>
            </a:pPr>
            <a:r>
              <a:rPr kumimoji="0" lang="en-US" sz="3300" b="1" i="0" u="none" strike="noStrike" kern="1200" cap="none" spc="0" normalizeH="0" baseline="0" noProof="0" dirty="0" smtClean="0">
                <a:ln>
                  <a:noFill/>
                </a:ln>
                <a:solidFill>
                  <a:schemeClr val="tx1"/>
                </a:solidFill>
                <a:effectLst/>
                <a:uLnTx/>
                <a:uFillTx/>
                <a:latin typeface="+mn-lt"/>
                <a:ea typeface="+mn-ea"/>
                <a:cs typeface="+mn-cs"/>
              </a:rPr>
              <a:t>[ 5 ]</a:t>
            </a:r>
            <a:r>
              <a:rPr kumimoji="0" lang="en-US" sz="33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3300" b="0" i="0" u="none" strike="noStrike" kern="1200" cap="all" spc="0" normalizeH="0" baseline="0" noProof="0" dirty="0" smtClean="0">
                <a:ln>
                  <a:noFill/>
                </a:ln>
                <a:solidFill>
                  <a:schemeClr val="tx1"/>
                </a:solidFill>
                <a:effectLst/>
                <a:uLnTx/>
                <a:uFillTx/>
                <a:latin typeface="+mn-lt"/>
                <a:ea typeface="+mn-ea"/>
                <a:cs typeface="+mn-cs"/>
              </a:rPr>
              <a:t>preach</a:t>
            </a:r>
            <a:r>
              <a:rPr kumimoji="0" lang="en-US" sz="33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3300" b="1" i="0" u="none" strike="noStrike" kern="1200" cap="small" spc="0" normalizeH="0" baseline="0" noProof="0" dirty="0" err="1" smtClean="0">
                <a:ln>
                  <a:noFill/>
                </a:ln>
                <a:solidFill>
                  <a:schemeClr val="tx1"/>
                </a:solidFill>
                <a:effectLst/>
                <a:uLnTx/>
                <a:uFillTx/>
                <a:latin typeface="+mn-lt"/>
                <a:ea typeface="+mn-ea"/>
                <a:cs typeface="+mn-cs"/>
              </a:rPr>
              <a:t>kataggello</a:t>
            </a:r>
            <a:r>
              <a:rPr kumimoji="0" lang="en-US" sz="3300" b="0" i="0" u="none" strike="noStrike" kern="1200" cap="none" spc="0" normalizeH="0" baseline="0" noProof="0" dirty="0" smtClean="0">
                <a:ln>
                  <a:noFill/>
                </a:ln>
                <a:solidFill>
                  <a:schemeClr val="tx1"/>
                </a:solidFill>
                <a:effectLst/>
                <a:uLnTx/>
                <a:uFillTx/>
                <a:latin typeface="+mn-lt"/>
                <a:ea typeface="+mn-ea"/>
                <a:cs typeface="+mn-cs"/>
              </a:rPr>
              <a:t>)  -  </a:t>
            </a:r>
            <a:r>
              <a:rPr kumimoji="0" lang="en-US" sz="3300" b="0" i="1" u="none" strike="noStrike" kern="1200" cap="none" spc="0" normalizeH="0" baseline="0" noProof="0" dirty="0" smtClean="0">
                <a:ln>
                  <a:noFill/>
                </a:ln>
                <a:solidFill>
                  <a:schemeClr val="tx1"/>
                </a:solidFill>
                <a:effectLst/>
                <a:uLnTx/>
                <a:uFillTx/>
                <a:latin typeface="+mn-lt"/>
                <a:ea typeface="+mn-ea"/>
                <a:cs typeface="+mn-cs"/>
              </a:rPr>
              <a:t>Colossians 1:28</a:t>
            </a:r>
          </a:p>
          <a:p>
            <a:pPr marL="342900" marR="0" lvl="0" indent="-342900" algn="l" defTabSz="914400" rtl="0" eaLnBrk="1" fontAlgn="auto" latinLnBrk="0" hangingPunct="0">
              <a:lnSpc>
                <a:spcPct val="100000"/>
              </a:lnSpc>
              <a:spcBef>
                <a:spcPct val="20000"/>
              </a:spcBef>
              <a:spcAft>
                <a:spcPts val="0"/>
              </a:spcAft>
              <a:buClrTx/>
              <a:buSzTx/>
              <a:buFont typeface="Arial" pitchFamily="34" charset="0"/>
              <a:buNone/>
              <a:tabLst/>
              <a:defRPr/>
            </a:pPr>
            <a:r>
              <a:rPr kumimoji="0" lang="en-US" sz="3300" b="1" i="0" u="none" strike="noStrike" kern="1200" cap="none" spc="0" normalizeH="0" baseline="0" noProof="0" dirty="0" smtClean="0">
                <a:ln>
                  <a:noFill/>
                </a:ln>
                <a:solidFill>
                  <a:schemeClr val="tx1"/>
                </a:solidFill>
                <a:effectLst/>
                <a:uLnTx/>
                <a:uFillTx/>
                <a:latin typeface="+mn-lt"/>
                <a:ea typeface="+mn-ea"/>
                <a:cs typeface="+mn-cs"/>
              </a:rPr>
              <a:t>[ 6 ] </a:t>
            </a:r>
            <a:r>
              <a:rPr kumimoji="0" lang="en-US" sz="3300" b="0" i="0" u="none" strike="noStrike" kern="1200" cap="all" spc="0" normalizeH="0" baseline="0" noProof="0" dirty="0" smtClean="0">
                <a:ln>
                  <a:noFill/>
                </a:ln>
                <a:solidFill>
                  <a:schemeClr val="tx1"/>
                </a:solidFill>
                <a:effectLst/>
                <a:uLnTx/>
                <a:uFillTx/>
                <a:latin typeface="+mn-lt"/>
                <a:ea typeface="+mn-ea"/>
                <a:cs typeface="+mn-cs"/>
              </a:rPr>
              <a:t>warning</a:t>
            </a:r>
            <a:r>
              <a:rPr kumimoji="0" lang="en-US" sz="33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3300" b="1" i="0" u="none" strike="noStrike" kern="1200" cap="small" spc="0" normalizeH="0" baseline="0" noProof="0" dirty="0" err="1" smtClean="0">
                <a:ln>
                  <a:noFill/>
                </a:ln>
                <a:solidFill>
                  <a:schemeClr val="tx1"/>
                </a:solidFill>
                <a:effectLst/>
                <a:uLnTx/>
                <a:uFillTx/>
                <a:latin typeface="+mn-lt"/>
                <a:ea typeface="+mn-ea"/>
                <a:cs typeface="+mn-cs"/>
              </a:rPr>
              <a:t>nou</a:t>
            </a:r>
            <a:r>
              <a:rPr kumimoji="0" lang="en-US" sz="3300" b="0" i="0" u="none" strike="noStrike" kern="1200" cap="none" spc="0" normalizeH="0" baseline="0" noProof="0" dirty="0" smtClean="0">
                <a:ln>
                  <a:noFill/>
                </a:ln>
                <a:solidFill>
                  <a:schemeClr val="tx1"/>
                </a:solidFill>
                <a:effectLst/>
                <a:uLnTx/>
                <a:uFillTx/>
                <a:latin typeface="+mn-lt"/>
                <a:ea typeface="+mn-ea"/>
                <a:cs typeface="+mn-cs"/>
              </a:rPr>
              <a:t>)  -  </a:t>
            </a:r>
            <a:r>
              <a:rPr kumimoji="0" lang="en-US" sz="3300" b="0" i="1" u="none" strike="noStrike" kern="1200" cap="none" spc="0" normalizeH="0" baseline="0" noProof="0" dirty="0" smtClean="0">
                <a:ln>
                  <a:noFill/>
                </a:ln>
                <a:solidFill>
                  <a:schemeClr val="tx1"/>
                </a:solidFill>
                <a:effectLst/>
                <a:uLnTx/>
                <a:uFillTx/>
                <a:latin typeface="+mn-lt"/>
                <a:ea typeface="+mn-ea"/>
                <a:cs typeface="+mn-cs"/>
              </a:rPr>
              <a:t>Colossians 1:28</a:t>
            </a:r>
          </a:p>
          <a:p>
            <a:pPr marL="342900" marR="0" lvl="0" indent="-342900" algn="l" defTabSz="914400" rtl="0" eaLnBrk="1" fontAlgn="auto" latinLnBrk="0" hangingPunct="0">
              <a:lnSpc>
                <a:spcPct val="100000"/>
              </a:lnSpc>
              <a:spcBef>
                <a:spcPct val="20000"/>
              </a:spcBef>
              <a:spcAft>
                <a:spcPts val="0"/>
              </a:spcAft>
              <a:buClrTx/>
              <a:buSzTx/>
              <a:buFont typeface="Arial" pitchFamily="34" charset="0"/>
              <a:buNone/>
              <a:tabLst/>
              <a:defRPr/>
            </a:pPr>
            <a:r>
              <a:rPr kumimoji="0" lang="en-US" sz="3300" b="1" i="0" u="none" strike="noStrike" kern="1200" cap="none" spc="0" normalizeH="0" baseline="0" noProof="0" dirty="0" smtClean="0">
                <a:ln>
                  <a:noFill/>
                </a:ln>
                <a:solidFill>
                  <a:schemeClr val="tx1"/>
                </a:solidFill>
                <a:effectLst/>
                <a:uLnTx/>
                <a:uFillTx/>
                <a:latin typeface="+mn-lt"/>
                <a:ea typeface="+mn-ea"/>
                <a:cs typeface="+mn-cs"/>
              </a:rPr>
              <a:t>[ 7 ]</a:t>
            </a:r>
            <a:r>
              <a:rPr kumimoji="0" lang="en-US" sz="33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3300" b="0" i="0" u="none" strike="noStrike" kern="1200" cap="all" spc="0" normalizeH="0" baseline="0" noProof="0" dirty="0" smtClean="0">
                <a:ln>
                  <a:noFill/>
                </a:ln>
                <a:solidFill>
                  <a:schemeClr val="tx1"/>
                </a:solidFill>
                <a:effectLst/>
                <a:uLnTx/>
                <a:uFillTx/>
                <a:latin typeface="+mn-lt"/>
                <a:ea typeface="+mn-ea"/>
                <a:cs typeface="+mn-cs"/>
              </a:rPr>
              <a:t>teaching</a:t>
            </a:r>
            <a:r>
              <a:rPr kumimoji="0" lang="en-US" sz="33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3300" b="1" i="0" u="none" strike="noStrike" kern="1200" cap="small" spc="0" normalizeH="0" baseline="0" noProof="0" dirty="0" err="1" smtClean="0">
                <a:ln>
                  <a:noFill/>
                </a:ln>
                <a:solidFill>
                  <a:schemeClr val="tx1"/>
                </a:solidFill>
                <a:effectLst/>
                <a:uLnTx/>
                <a:uFillTx/>
                <a:latin typeface="+mn-lt"/>
                <a:ea typeface="+mn-ea"/>
                <a:cs typeface="+mn-cs"/>
              </a:rPr>
              <a:t>didasko</a:t>
            </a:r>
            <a:r>
              <a:rPr kumimoji="0" lang="en-US" sz="3300" b="0" i="0" u="none" strike="noStrike" kern="1200" cap="none" spc="0" normalizeH="0" baseline="0" noProof="0" dirty="0" smtClean="0">
                <a:ln>
                  <a:noFill/>
                </a:ln>
                <a:solidFill>
                  <a:schemeClr val="tx1"/>
                </a:solidFill>
                <a:effectLst/>
                <a:uLnTx/>
                <a:uFillTx/>
                <a:latin typeface="+mn-lt"/>
                <a:ea typeface="+mn-ea"/>
                <a:cs typeface="+mn-cs"/>
              </a:rPr>
              <a:t>)  -  </a:t>
            </a:r>
            <a:r>
              <a:rPr kumimoji="0" lang="en-US" sz="3300" b="0" i="1" u="none" strike="noStrike" kern="1200" cap="none" spc="0" normalizeH="0" baseline="0" noProof="0" dirty="0" smtClean="0">
                <a:ln>
                  <a:noFill/>
                </a:ln>
                <a:solidFill>
                  <a:schemeClr val="tx1"/>
                </a:solidFill>
                <a:effectLst/>
                <a:uLnTx/>
                <a:uFillTx/>
                <a:latin typeface="+mn-lt"/>
                <a:ea typeface="+mn-ea"/>
                <a:cs typeface="+mn-cs"/>
              </a:rPr>
              <a:t>Colossians 1:28</a:t>
            </a:r>
          </a:p>
          <a:p>
            <a:pPr hangingPunct="0">
              <a:buNone/>
            </a:pPr>
            <a:r>
              <a:rPr lang="en-US" sz="3600" b="1" dirty="0" smtClean="0"/>
              <a:t>[ 8 ] </a:t>
            </a:r>
            <a:r>
              <a:rPr lang="en-US" sz="3600" cap="all" dirty="0" smtClean="0"/>
              <a:t>reprove</a:t>
            </a:r>
            <a:r>
              <a:rPr lang="en-US" sz="3600" dirty="0" smtClean="0"/>
              <a:t> (</a:t>
            </a:r>
            <a:r>
              <a:rPr lang="en-US" sz="3600" b="1" cap="small" dirty="0" err="1" smtClean="0"/>
              <a:t>elegcho</a:t>
            </a:r>
            <a:r>
              <a:rPr lang="en-US" sz="3600" dirty="0" smtClean="0"/>
              <a:t>)  -  </a:t>
            </a:r>
            <a:r>
              <a:rPr lang="en-US" sz="3600" i="1" dirty="0" smtClean="0"/>
              <a:t>II Timothy 4:2</a:t>
            </a:r>
            <a:endParaRPr lang="en-US" sz="3600" dirty="0" smtClean="0"/>
          </a:p>
          <a:p>
            <a:pPr hangingPunct="0">
              <a:buNone/>
            </a:pPr>
            <a:r>
              <a:rPr lang="en-US" sz="3600" b="1" dirty="0" smtClean="0"/>
              <a:t>[ 9 ]</a:t>
            </a:r>
            <a:r>
              <a:rPr lang="en-US" sz="3600" dirty="0" smtClean="0"/>
              <a:t> </a:t>
            </a:r>
            <a:r>
              <a:rPr lang="en-US" sz="3600" cap="all" dirty="0" smtClean="0"/>
              <a:t>Rebuke </a:t>
            </a:r>
            <a:r>
              <a:rPr lang="en-US" sz="3600" dirty="0" smtClean="0"/>
              <a:t>(</a:t>
            </a:r>
            <a:r>
              <a:rPr lang="en-US" sz="3600" b="1" cap="small" dirty="0" err="1" smtClean="0"/>
              <a:t>epitimao</a:t>
            </a:r>
            <a:r>
              <a:rPr lang="en-US" sz="3600" dirty="0" smtClean="0"/>
              <a:t>)  </a:t>
            </a:r>
            <a:r>
              <a:rPr lang="en-US" sz="3600" i="1" dirty="0" smtClean="0"/>
              <a:t>-  II Timothy 4:2</a:t>
            </a:r>
            <a:r>
              <a:rPr lang="en-US" sz="3600" dirty="0" smtClean="0"/>
              <a:t>    </a:t>
            </a:r>
          </a:p>
          <a:p>
            <a:pPr hangingPunct="0">
              <a:buNone/>
            </a:pPr>
            <a:r>
              <a:rPr lang="en-US" sz="3600" b="1" dirty="0" smtClean="0"/>
              <a:t>[10] </a:t>
            </a:r>
            <a:r>
              <a:rPr lang="en-US" sz="3600" cap="all" dirty="0" smtClean="0"/>
              <a:t>charge </a:t>
            </a:r>
            <a:r>
              <a:rPr lang="en-US" sz="3600" dirty="0" smtClean="0"/>
              <a:t>(</a:t>
            </a:r>
            <a:r>
              <a:rPr lang="en-US" sz="3600" b="1" cap="small" dirty="0" err="1" smtClean="0"/>
              <a:t>paraggello</a:t>
            </a:r>
            <a:r>
              <a:rPr lang="en-US" sz="3600" dirty="0" smtClean="0"/>
              <a:t>)  -  </a:t>
            </a:r>
            <a:r>
              <a:rPr lang="en-US" sz="3600" i="1" dirty="0" smtClean="0"/>
              <a:t>I Timothy 1:3</a:t>
            </a:r>
          </a:p>
          <a:p>
            <a:pPr marL="342900" marR="0" lvl="0" indent="-342900" algn="l" defTabSz="914400" rtl="0" eaLnBrk="1" fontAlgn="auto" latinLnBrk="0" hangingPunct="0">
              <a:lnSpc>
                <a:spcPct val="100000"/>
              </a:lnSpc>
              <a:spcBef>
                <a:spcPct val="20000"/>
              </a:spcBef>
              <a:spcAft>
                <a:spcPts val="0"/>
              </a:spcAft>
              <a:buClrTx/>
              <a:buSzTx/>
              <a:buFont typeface="Arial" pitchFamily="34" charset="0"/>
              <a:buNone/>
              <a:tabLst/>
              <a:defRPr/>
            </a:pPr>
            <a:endParaRPr kumimoji="0" lang="en-US" sz="3300" b="0" i="1"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0">
              <a:lnSpc>
                <a:spcPct val="100000"/>
              </a:lnSpc>
              <a:spcBef>
                <a:spcPct val="20000"/>
              </a:spcBef>
              <a:spcAft>
                <a:spcPts val="0"/>
              </a:spcAft>
              <a:buClrTx/>
              <a:buSzTx/>
              <a:buFont typeface="Arial" pitchFamily="34" charset="0"/>
              <a:buNone/>
              <a:tabLst/>
              <a:defRPr/>
            </a:pPr>
            <a:endParaRPr kumimoji="0" lang="en-US" sz="33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3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hangingPunct="0">
              <a:buNone/>
            </a:pPr>
            <a:r>
              <a:rPr lang="en-US" sz="3300" b="1" dirty="0"/>
              <a:t>[</a:t>
            </a:r>
            <a:r>
              <a:rPr lang="en-US" sz="3300" b="1" dirty="0" smtClean="0"/>
              <a:t>11] </a:t>
            </a:r>
            <a:r>
              <a:rPr lang="en-US" sz="3300" cap="all" dirty="0" smtClean="0"/>
              <a:t>counsel </a:t>
            </a:r>
            <a:r>
              <a:rPr lang="en-US" sz="3300" dirty="0"/>
              <a:t>(</a:t>
            </a:r>
            <a:r>
              <a:rPr lang="en-US" sz="3300" b="1" dirty="0"/>
              <a:t>Hebrew  -  </a:t>
            </a:r>
            <a:r>
              <a:rPr lang="en-US" sz="3300" b="1" cap="small" dirty="0" err="1"/>
              <a:t>tachbuloth</a:t>
            </a:r>
            <a:r>
              <a:rPr lang="en-US" sz="3300" dirty="0"/>
              <a:t>)  </a:t>
            </a:r>
            <a:r>
              <a:rPr lang="en-US" sz="3300" dirty="0" smtClean="0"/>
              <a:t>-                       </a:t>
            </a:r>
            <a:r>
              <a:rPr lang="en-US" sz="3300" i="1" dirty="0" smtClean="0"/>
              <a:t>Proverbs 11:14</a:t>
            </a:r>
            <a:endParaRPr lang="en-US" sz="3300" i="1" dirty="0"/>
          </a:p>
          <a:p>
            <a:pPr hangingPunct="0">
              <a:buNone/>
            </a:pPr>
            <a:r>
              <a:rPr lang="en-US" sz="3300" b="1" dirty="0" smtClean="0"/>
              <a:t>[12] </a:t>
            </a:r>
            <a:r>
              <a:rPr lang="en-US" sz="3300" cap="all" dirty="0" smtClean="0"/>
              <a:t>doctrine </a:t>
            </a:r>
            <a:r>
              <a:rPr lang="en-US" sz="3300" dirty="0"/>
              <a:t>(</a:t>
            </a:r>
            <a:r>
              <a:rPr lang="en-US" sz="3300" b="1" cap="small" dirty="0" err="1"/>
              <a:t>didaskalia</a:t>
            </a:r>
            <a:r>
              <a:rPr lang="en-US" sz="3300" dirty="0"/>
              <a:t>)  -  </a:t>
            </a:r>
            <a:r>
              <a:rPr lang="en-US" sz="3300" i="1" dirty="0"/>
              <a:t>Titus </a:t>
            </a:r>
            <a:r>
              <a:rPr lang="en-US" sz="3300" i="1" dirty="0" smtClean="0"/>
              <a:t>1:9</a:t>
            </a:r>
            <a:endParaRPr lang="en-US" sz="3300" i="1" dirty="0"/>
          </a:p>
          <a:p>
            <a:pPr hangingPunct="0">
              <a:buNone/>
            </a:pPr>
            <a:r>
              <a:rPr lang="en-US" sz="3300" b="1" dirty="0" smtClean="0"/>
              <a:t>[13] </a:t>
            </a:r>
            <a:r>
              <a:rPr lang="en-US" sz="3300" cap="all" dirty="0" smtClean="0"/>
              <a:t>correction</a:t>
            </a:r>
            <a:r>
              <a:rPr lang="en-US" sz="3300" dirty="0" smtClean="0"/>
              <a:t> </a:t>
            </a:r>
            <a:r>
              <a:rPr lang="en-US" sz="3300" dirty="0"/>
              <a:t>(</a:t>
            </a:r>
            <a:r>
              <a:rPr lang="en-US" sz="3300" b="1" cap="small" dirty="0" err="1"/>
              <a:t>epanorihasis</a:t>
            </a:r>
            <a:r>
              <a:rPr lang="en-US" sz="3300" dirty="0"/>
              <a:t>)  -  </a:t>
            </a:r>
            <a:r>
              <a:rPr lang="en-US" sz="3300" i="1" dirty="0"/>
              <a:t>II Timothy 3:16</a:t>
            </a:r>
          </a:p>
          <a:p>
            <a:pPr hangingPunct="0">
              <a:buNone/>
            </a:pPr>
            <a:r>
              <a:rPr lang="en-US" sz="3300" b="1" dirty="0" smtClean="0"/>
              <a:t>[14]</a:t>
            </a:r>
            <a:r>
              <a:rPr lang="en-US" sz="3300" dirty="0" smtClean="0"/>
              <a:t> </a:t>
            </a:r>
            <a:r>
              <a:rPr lang="en-US" sz="3300" cap="all" dirty="0" smtClean="0"/>
              <a:t>instruction</a:t>
            </a:r>
            <a:r>
              <a:rPr lang="en-US" sz="3300" dirty="0" smtClean="0"/>
              <a:t> </a:t>
            </a:r>
            <a:r>
              <a:rPr lang="en-US" sz="3300" dirty="0"/>
              <a:t>(</a:t>
            </a:r>
            <a:r>
              <a:rPr lang="en-US" sz="3300" b="1" cap="small" dirty="0" err="1"/>
              <a:t>paideia</a:t>
            </a:r>
            <a:r>
              <a:rPr lang="en-US" sz="3300" dirty="0"/>
              <a:t>)  -  </a:t>
            </a:r>
            <a:r>
              <a:rPr lang="en-US" sz="3300" i="1" dirty="0"/>
              <a:t>II Timothy 3:16</a:t>
            </a:r>
          </a:p>
          <a:p>
            <a:endParaRPr lang="en-US" sz="3300" dirty="0"/>
          </a:p>
        </p:txBody>
      </p:sp>
      <p:pic>
        <p:nvPicPr>
          <p:cNvPr id="22530" name="Picture 2" descr="http://jonathanthrelfall.files.wordpress.com/2013/04/sermon-christian-stock-image.jpg"/>
          <p:cNvPicPr>
            <a:picLocks noChangeAspect="1" noChangeArrowheads="1"/>
          </p:cNvPicPr>
          <p:nvPr/>
        </p:nvPicPr>
        <p:blipFill>
          <a:blip r:embed="rId2" cstate="print"/>
          <a:srcRect/>
          <a:stretch>
            <a:fillRect/>
          </a:stretch>
        </p:blipFill>
        <p:spPr bwMode="auto">
          <a:xfrm>
            <a:off x="1143000" y="3276600"/>
            <a:ext cx="7032625" cy="3388674"/>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Pastor as a Teacher</a:t>
            </a:r>
            <a:r>
              <a:rPr lang="en-US" dirty="0"/>
              <a:t/>
            </a:r>
            <a:br>
              <a:rPr lang="en-US" dirty="0"/>
            </a:br>
            <a:r>
              <a:rPr lang="en-US" sz="4000" i="1" dirty="0" smtClean="0"/>
              <a:t>(Eph. 4:11-12)</a:t>
            </a:r>
            <a:endParaRPr lang="en-US" sz="4000" i="1" dirty="0"/>
          </a:p>
        </p:txBody>
      </p:sp>
      <p:pic>
        <p:nvPicPr>
          <p:cNvPr id="91138" name="Picture 2" descr="http://www.ronedmondson.com/wp-content/uploads/2011/01/preacher-bible.jpg"/>
          <p:cNvPicPr>
            <a:picLocks noChangeAspect="1" noChangeArrowheads="1"/>
          </p:cNvPicPr>
          <p:nvPr/>
        </p:nvPicPr>
        <p:blipFill>
          <a:blip r:embed="rId2" cstate="print"/>
          <a:srcRect/>
          <a:stretch>
            <a:fillRect/>
          </a:stretch>
        </p:blipFill>
        <p:spPr bwMode="auto">
          <a:xfrm>
            <a:off x="533400" y="1905000"/>
            <a:ext cx="3990975" cy="2724151"/>
          </a:xfrm>
          <a:prstGeom prst="rect">
            <a:avLst/>
          </a:prstGeom>
          <a:noFill/>
        </p:spPr>
      </p:pic>
      <p:pic>
        <p:nvPicPr>
          <p:cNvPr id="91140" name="Picture 4" descr="http://spiritualhealingsource.com/wp-content/uploads/2012/02/Pointing-preacher-with-bible.jpg"/>
          <p:cNvPicPr>
            <a:picLocks noChangeAspect="1" noChangeArrowheads="1"/>
          </p:cNvPicPr>
          <p:nvPr/>
        </p:nvPicPr>
        <p:blipFill>
          <a:blip r:embed="rId3" cstate="print"/>
          <a:srcRect/>
          <a:stretch>
            <a:fillRect/>
          </a:stretch>
        </p:blipFill>
        <p:spPr bwMode="auto">
          <a:xfrm>
            <a:off x="4724400" y="4038600"/>
            <a:ext cx="4048125" cy="2686051"/>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mysteryoftheinquity.files.wordpress.com/2012/05/587059014cba9930ea748dc6180c81b371cebcb427592.jpg"/>
          <p:cNvPicPr>
            <a:picLocks noChangeAspect="1" noChangeArrowheads="1"/>
          </p:cNvPicPr>
          <p:nvPr/>
        </p:nvPicPr>
        <p:blipFill>
          <a:blip r:embed="rId2" cstate="print"/>
          <a:srcRect/>
          <a:stretch>
            <a:fillRect/>
          </a:stretch>
        </p:blipFill>
        <p:spPr bwMode="auto">
          <a:xfrm>
            <a:off x="-304800" y="0"/>
            <a:ext cx="9601198" cy="6858000"/>
          </a:xfrm>
          <a:prstGeom prst="rect">
            <a:avLst/>
          </a:prstGeom>
          <a:noFill/>
        </p:spPr>
      </p:pic>
      <p:sp>
        <p:nvSpPr>
          <p:cNvPr id="3" name="Title 2"/>
          <p:cNvSpPr>
            <a:spLocks noGrp="1"/>
          </p:cNvSpPr>
          <p:nvPr>
            <p:ph type="title"/>
          </p:nvPr>
        </p:nvSpPr>
        <p:spPr>
          <a:xfrm>
            <a:off x="457200" y="1600200"/>
            <a:ext cx="8229600" cy="2590800"/>
          </a:xfrm>
        </p:spPr>
        <p:txBody>
          <a:bodyPr>
            <a:normAutofit/>
          </a:bodyPr>
          <a:lstStyle/>
          <a:p>
            <a:r>
              <a:rPr lang="en-US" sz="5400" b="1" i="1" dirty="0" smtClean="0">
                <a:effectLst>
                  <a:glow rad="101600">
                    <a:schemeClr val="bg1">
                      <a:alpha val="60000"/>
                    </a:schemeClr>
                  </a:glow>
                </a:effectLst>
                <a:latin typeface="Agency FB" pitchFamily="34" charset="0"/>
              </a:rPr>
              <a:t>“…and the gates of hell shall </a:t>
            </a:r>
            <a:br>
              <a:rPr lang="en-US" sz="5400" b="1" i="1" dirty="0" smtClean="0">
                <a:effectLst>
                  <a:glow rad="101600">
                    <a:schemeClr val="bg1">
                      <a:alpha val="60000"/>
                    </a:schemeClr>
                  </a:glow>
                </a:effectLst>
                <a:latin typeface="Agency FB" pitchFamily="34" charset="0"/>
              </a:rPr>
            </a:br>
            <a:r>
              <a:rPr lang="en-US" sz="5400" b="1" i="1" dirty="0" smtClean="0">
                <a:effectLst>
                  <a:glow rad="101600">
                    <a:schemeClr val="bg1">
                      <a:alpha val="60000"/>
                    </a:schemeClr>
                  </a:glow>
                </a:effectLst>
                <a:latin typeface="Agency FB" pitchFamily="34" charset="0"/>
              </a:rPr>
              <a:t>not prevail against it.”</a:t>
            </a:r>
            <a:endParaRPr lang="en-US" sz="5400" b="1" i="1" dirty="0">
              <a:effectLst>
                <a:glow rad="101600">
                  <a:schemeClr val="bg1">
                    <a:alpha val="60000"/>
                  </a:schemeClr>
                </a:glow>
              </a:effectLst>
              <a:latin typeface="Agency FB"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a:t>
            </a:r>
            <a:r>
              <a:rPr lang="en-US" dirty="0" smtClean="0"/>
              <a:t>Pastor </a:t>
            </a:r>
            <a:r>
              <a:rPr lang="en-US" dirty="0"/>
              <a:t>as </a:t>
            </a:r>
            <a:r>
              <a:rPr lang="en-US" dirty="0" smtClean="0"/>
              <a:t>an Elder </a:t>
            </a:r>
            <a:br>
              <a:rPr lang="en-US" dirty="0" smtClean="0"/>
            </a:br>
            <a:r>
              <a:rPr lang="en-US" sz="4000" dirty="0" smtClean="0"/>
              <a:t> (</a:t>
            </a:r>
            <a:r>
              <a:rPr lang="en-US" sz="4000" i="1" dirty="0" smtClean="0"/>
              <a:t>I </a:t>
            </a:r>
            <a:r>
              <a:rPr lang="en-US" sz="4000" i="1" dirty="0"/>
              <a:t>Tim. 5:17, Titus </a:t>
            </a:r>
            <a:r>
              <a:rPr lang="en-US" sz="4000" i="1" dirty="0" smtClean="0"/>
              <a:t>1:5)</a:t>
            </a:r>
            <a:endParaRPr lang="en-US" sz="4000" dirty="0"/>
          </a:p>
        </p:txBody>
      </p:sp>
      <p:pic>
        <p:nvPicPr>
          <p:cNvPr id="22530" name="Picture 2" descr="http://1.bp.blogspot.com/-JjDYzWORBPk/Ui3_14jbECI/AAAAAAAAC_c/jWZEsF4bLYo/s1600/honor-respect-cover.jpg"/>
          <p:cNvPicPr>
            <a:picLocks noChangeAspect="1" noChangeArrowheads="1"/>
          </p:cNvPicPr>
          <p:nvPr/>
        </p:nvPicPr>
        <p:blipFill>
          <a:blip r:embed="rId2" cstate="print"/>
          <a:srcRect/>
          <a:stretch>
            <a:fillRect/>
          </a:stretch>
        </p:blipFill>
        <p:spPr bwMode="auto">
          <a:xfrm>
            <a:off x="1295400" y="1828800"/>
            <a:ext cx="6553200" cy="4734205"/>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3600" dirty="0"/>
              <a:t>The </a:t>
            </a:r>
            <a:r>
              <a:rPr lang="en-US" sz="3600" dirty="0" smtClean="0"/>
              <a:t>Pastor </a:t>
            </a:r>
            <a:r>
              <a:rPr lang="en-US" sz="3600" dirty="0"/>
              <a:t>as </a:t>
            </a:r>
            <a:r>
              <a:rPr lang="en-US" sz="3600" dirty="0" smtClean="0"/>
              <a:t>a Bishop </a:t>
            </a:r>
            <a:r>
              <a:rPr lang="en-US" sz="3600" dirty="0"/>
              <a:t/>
            </a:r>
            <a:br>
              <a:rPr lang="en-US" sz="3600" dirty="0"/>
            </a:br>
            <a:r>
              <a:rPr lang="en-US" sz="3600" dirty="0" smtClean="0"/>
              <a:t>(</a:t>
            </a:r>
            <a:r>
              <a:rPr lang="en-US" sz="3600" i="1" dirty="0" smtClean="0"/>
              <a:t>Phil</a:t>
            </a:r>
            <a:r>
              <a:rPr lang="en-US" sz="3600" i="1" dirty="0"/>
              <a:t>. </a:t>
            </a:r>
            <a:r>
              <a:rPr lang="en-US" sz="3600" i="1" dirty="0" smtClean="0"/>
              <a:t>1:1)</a:t>
            </a:r>
            <a:endParaRPr lang="en-US" sz="3600" dirty="0"/>
          </a:p>
        </p:txBody>
      </p:sp>
      <p:sp>
        <p:nvSpPr>
          <p:cNvPr id="3" name="Content Placeholder 2"/>
          <p:cNvSpPr>
            <a:spLocks noGrp="1"/>
          </p:cNvSpPr>
          <p:nvPr>
            <p:ph idx="1"/>
          </p:nvPr>
        </p:nvSpPr>
        <p:spPr>
          <a:xfrm>
            <a:off x="0" y="1600200"/>
            <a:ext cx="9144000" cy="5257800"/>
          </a:xfrm>
        </p:spPr>
        <p:txBody>
          <a:bodyPr>
            <a:normAutofit/>
          </a:bodyPr>
          <a:lstStyle/>
          <a:p>
            <a:pPr>
              <a:buNone/>
            </a:pPr>
            <a:endParaRPr lang="en-US" i="1" dirty="0" smtClean="0">
              <a:solidFill>
                <a:srgbClr val="FFFF00"/>
              </a:solidFill>
            </a:endParaRPr>
          </a:p>
          <a:p>
            <a:pPr>
              <a:buNone/>
            </a:pPr>
            <a:endParaRPr lang="en-US" dirty="0">
              <a:solidFill>
                <a:srgbClr val="FFFF00"/>
              </a:solidFill>
            </a:endParaRPr>
          </a:p>
          <a:p>
            <a:endParaRPr lang="en-US" dirty="0"/>
          </a:p>
        </p:txBody>
      </p:sp>
      <p:pic>
        <p:nvPicPr>
          <p:cNvPr id="21506" name="Picture 2" descr="http://baltimorebiblechurch.org/wp-content/uploads/2013/04/image-608x227.jpeg"/>
          <p:cNvPicPr>
            <a:picLocks noChangeAspect="1" noChangeArrowheads="1"/>
          </p:cNvPicPr>
          <p:nvPr/>
        </p:nvPicPr>
        <p:blipFill>
          <a:blip r:embed="rId2" cstate="print"/>
          <a:srcRect/>
          <a:stretch>
            <a:fillRect/>
          </a:stretch>
        </p:blipFill>
        <p:spPr bwMode="auto">
          <a:xfrm>
            <a:off x="0" y="1447800"/>
            <a:ext cx="9144000" cy="3413962"/>
          </a:xfrm>
          <a:prstGeom prst="rect">
            <a:avLst/>
          </a:prstGeom>
          <a:noFill/>
        </p:spPr>
      </p:pic>
      <p:sp>
        <p:nvSpPr>
          <p:cNvPr id="5" name="Rectangle 4"/>
          <p:cNvSpPr/>
          <p:nvPr/>
        </p:nvSpPr>
        <p:spPr>
          <a:xfrm>
            <a:off x="0" y="4876800"/>
            <a:ext cx="9144000" cy="1815882"/>
          </a:xfrm>
          <a:prstGeom prst="rect">
            <a:avLst/>
          </a:prstGeom>
        </p:spPr>
        <p:txBody>
          <a:bodyPr wrap="square">
            <a:spAutoFit/>
          </a:bodyPr>
          <a:lstStyle/>
          <a:p>
            <a:pPr algn="ctr"/>
            <a:r>
              <a:rPr lang="en-US" sz="2800" i="1" dirty="0" smtClean="0"/>
              <a:t> “Obey them that have the rule over you, and submit yourselves: for they watch for your souls, as they that must give account, that they may do it with joy, and not with grief: for that is unprofitable for you.” Heb. 13:17 </a:t>
            </a:r>
            <a:endParaRPr lang="en-US" sz="2800" i="1"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ttp://s3.amazonaws.com/churchplantmedia-cms/joy_community_fellowship/pray-for-pastor.jpg"/>
          <p:cNvPicPr>
            <a:picLocks noChangeAspect="1" noChangeArrowheads="1"/>
          </p:cNvPicPr>
          <p:nvPr/>
        </p:nvPicPr>
        <p:blipFill>
          <a:blip r:embed="rId2" cstate="print"/>
          <a:srcRect/>
          <a:stretch>
            <a:fillRect/>
          </a:stretch>
        </p:blipFill>
        <p:spPr bwMode="auto">
          <a:xfrm>
            <a:off x="32392" y="1447800"/>
            <a:ext cx="9120101" cy="381000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http://www.advancingministries.net/wp-content/uploads/2014/01/17QualificationsForMinistry.jpg"/>
          <p:cNvPicPr>
            <a:picLocks noChangeAspect="1" noChangeArrowheads="1"/>
          </p:cNvPicPr>
          <p:nvPr/>
        </p:nvPicPr>
        <p:blipFill>
          <a:blip r:embed="rId2" cstate="print"/>
          <a:srcRect/>
          <a:stretch>
            <a:fillRect/>
          </a:stretch>
        </p:blipFill>
        <p:spPr bwMode="auto">
          <a:xfrm>
            <a:off x="0" y="0"/>
            <a:ext cx="9216128" cy="5181600"/>
          </a:xfrm>
          <a:prstGeom prst="rect">
            <a:avLst/>
          </a:prstGeom>
          <a:noFill/>
          <a:effectLst>
            <a:reflection blurRad="6350" stA="52000" endA="300" endPos="35000" dir="5400000" sy="-100000" algn="bl" rotWithShape="0"/>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6629400" cy="960438"/>
          </a:xfrm>
        </p:spPr>
        <p:txBody>
          <a:bodyPr>
            <a:normAutofit fontScale="90000"/>
          </a:bodyPr>
          <a:lstStyle/>
          <a:p>
            <a:pPr lvl="0"/>
            <a:r>
              <a:rPr lang="en-US" dirty="0" smtClean="0"/>
              <a:t>Qualifications of a Pastor</a:t>
            </a:r>
            <a:br>
              <a:rPr lang="en-US" dirty="0" smtClean="0"/>
            </a:br>
            <a:r>
              <a:rPr lang="en-US" sz="4000" i="1" dirty="0" smtClean="0"/>
              <a:t>(I Tim. 3:1-7) </a:t>
            </a:r>
            <a:r>
              <a:rPr lang="en-US" dirty="0" smtClean="0"/>
              <a:t/>
            </a:r>
            <a:br>
              <a:rPr lang="en-US" dirty="0" smtClean="0"/>
            </a:br>
            <a:endParaRPr lang="en-US" dirty="0"/>
          </a:p>
        </p:txBody>
      </p:sp>
      <p:sp>
        <p:nvSpPr>
          <p:cNvPr id="3" name="Content Placeholder 2"/>
          <p:cNvSpPr>
            <a:spLocks noGrp="1"/>
          </p:cNvSpPr>
          <p:nvPr>
            <p:ph idx="1"/>
          </p:nvPr>
        </p:nvSpPr>
        <p:spPr>
          <a:xfrm>
            <a:off x="152400" y="1600200"/>
            <a:ext cx="8534400" cy="5105400"/>
          </a:xfrm>
        </p:spPr>
        <p:txBody>
          <a:bodyPr>
            <a:normAutofit/>
          </a:bodyPr>
          <a:lstStyle/>
          <a:p>
            <a:pPr lvl="0"/>
            <a:r>
              <a:rPr lang="en-US" dirty="0" smtClean="0"/>
              <a:t>He must be a male</a:t>
            </a:r>
          </a:p>
          <a:p>
            <a:pPr hangingPunct="0"/>
            <a:r>
              <a:rPr lang="en-US" dirty="0" smtClean="0"/>
              <a:t>Blameless  =  without reproach;  </a:t>
            </a:r>
            <a:r>
              <a:rPr lang="en-US" dirty="0" err="1" smtClean="0"/>
              <a:t>unrebukeable</a:t>
            </a:r>
            <a:endParaRPr lang="en-US" dirty="0" smtClean="0"/>
          </a:p>
          <a:p>
            <a:pPr hangingPunct="0"/>
            <a:r>
              <a:rPr lang="en-US" dirty="0" smtClean="0"/>
              <a:t>Husband of one wife  =  not divorced and remarried</a:t>
            </a:r>
          </a:p>
          <a:p>
            <a:pPr hangingPunct="0"/>
            <a:r>
              <a:rPr lang="en-US" dirty="0" smtClean="0"/>
              <a:t>Vigilant  =  watchful;  alert (spiritual danger and temptations)</a:t>
            </a:r>
          </a:p>
          <a:p>
            <a:pPr hangingPunct="0"/>
            <a:r>
              <a:rPr lang="en-US" dirty="0" smtClean="0"/>
              <a:t>Sober  =  sound-minded</a:t>
            </a:r>
          </a:p>
          <a:p>
            <a:pPr hangingPunct="0"/>
            <a:r>
              <a:rPr lang="en-US" dirty="0" smtClean="0"/>
              <a:t>Good Behavior  =  orderly</a:t>
            </a:r>
          </a:p>
          <a:p>
            <a:pPr hangingPunct="0"/>
            <a:r>
              <a:rPr lang="en-US" dirty="0" smtClean="0"/>
              <a:t>Given to Hospitality  =  friendly</a:t>
            </a:r>
          </a:p>
          <a:p>
            <a:pPr lvl="0"/>
            <a:endParaRPr lang="en-US" dirty="0" smtClean="0"/>
          </a:p>
        </p:txBody>
      </p:sp>
      <p:pic>
        <p:nvPicPr>
          <p:cNvPr id="45058" name="Picture 2" descr="http://beehivehairdresser.com/wp-content/uploads/2008/11/preacher.jpg"/>
          <p:cNvPicPr>
            <a:picLocks noChangeAspect="1" noChangeArrowheads="1"/>
          </p:cNvPicPr>
          <p:nvPr/>
        </p:nvPicPr>
        <p:blipFill>
          <a:blip r:embed="rId2" cstate="print"/>
          <a:srcRect/>
          <a:stretch>
            <a:fillRect/>
          </a:stretch>
        </p:blipFill>
        <p:spPr bwMode="auto">
          <a:xfrm>
            <a:off x="7569588" y="1"/>
            <a:ext cx="1574412" cy="2209800"/>
          </a:xfrm>
          <a:prstGeom prst="rect">
            <a:avLst/>
          </a:prstGeom>
          <a:noFill/>
        </p:spPr>
      </p:pic>
      <p:pic>
        <p:nvPicPr>
          <p:cNvPr id="45060" name="Picture 4" descr="http://www.theologynetwork.org/Images/content/thumbnails/large/preach.jpg"/>
          <p:cNvPicPr>
            <a:picLocks noChangeAspect="1" noChangeArrowheads="1"/>
          </p:cNvPicPr>
          <p:nvPr/>
        </p:nvPicPr>
        <p:blipFill>
          <a:blip r:embed="rId3" cstate="print"/>
          <a:srcRect/>
          <a:stretch>
            <a:fillRect/>
          </a:stretch>
        </p:blipFill>
        <p:spPr bwMode="auto">
          <a:xfrm>
            <a:off x="5105400" y="4648200"/>
            <a:ext cx="3868970" cy="141922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991600" cy="6858000"/>
          </a:xfrm>
        </p:spPr>
        <p:txBody>
          <a:bodyPr>
            <a:normAutofit/>
          </a:bodyPr>
          <a:lstStyle/>
          <a:p>
            <a:pPr hangingPunct="0"/>
            <a:r>
              <a:rPr lang="en-US" dirty="0" smtClean="0"/>
              <a:t> Able to Teach  =  capable teacher</a:t>
            </a:r>
          </a:p>
          <a:p>
            <a:pPr hangingPunct="0"/>
            <a:r>
              <a:rPr lang="en-US" dirty="0" smtClean="0"/>
              <a:t>Not </a:t>
            </a:r>
            <a:r>
              <a:rPr lang="en-US" cap="all" dirty="0" smtClean="0"/>
              <a:t>g</a:t>
            </a:r>
            <a:r>
              <a:rPr lang="en-US" dirty="0" smtClean="0"/>
              <a:t>iven to </a:t>
            </a:r>
            <a:r>
              <a:rPr lang="en-US" cap="all" dirty="0" smtClean="0"/>
              <a:t>w</a:t>
            </a:r>
            <a:r>
              <a:rPr lang="en-US" dirty="0" smtClean="0"/>
              <a:t>ine  =  not beside wine</a:t>
            </a:r>
          </a:p>
          <a:p>
            <a:pPr hangingPunct="0"/>
            <a:r>
              <a:rPr lang="en-US" dirty="0" smtClean="0"/>
              <a:t>Not a Striker  =  not violent</a:t>
            </a:r>
          </a:p>
          <a:p>
            <a:pPr hangingPunct="0"/>
            <a:r>
              <a:rPr lang="en-US" dirty="0" smtClean="0"/>
              <a:t>Not </a:t>
            </a:r>
            <a:r>
              <a:rPr lang="en-US" cap="all" dirty="0" smtClean="0"/>
              <a:t>G</a:t>
            </a:r>
            <a:r>
              <a:rPr lang="en-US" dirty="0" smtClean="0"/>
              <a:t>reedily of Money  =  not temporal valued</a:t>
            </a:r>
          </a:p>
          <a:p>
            <a:pPr hangingPunct="0"/>
            <a:r>
              <a:rPr lang="en-US" dirty="0" smtClean="0"/>
              <a:t>Patient  =  enduring</a:t>
            </a:r>
          </a:p>
          <a:p>
            <a:pPr hangingPunct="0"/>
            <a:r>
              <a:rPr lang="en-US" dirty="0" smtClean="0"/>
              <a:t>Not a Brawler  =  not a fighter</a:t>
            </a:r>
          </a:p>
          <a:p>
            <a:r>
              <a:rPr lang="en-US" dirty="0" smtClean="0"/>
              <a:t>Not Covetous  =  does not covet worldly pleasures, possessions, power or recognition</a:t>
            </a:r>
          </a:p>
          <a:p>
            <a:pPr hangingPunct="0"/>
            <a:r>
              <a:rPr lang="en-US" dirty="0" smtClean="0"/>
              <a:t>Not </a:t>
            </a:r>
            <a:r>
              <a:rPr lang="en-US" cap="all" dirty="0" smtClean="0"/>
              <a:t>s</a:t>
            </a:r>
            <a:r>
              <a:rPr lang="en-US" dirty="0" smtClean="0"/>
              <a:t>elf-willed  =  not stubborn;  not arrogant</a:t>
            </a:r>
          </a:p>
          <a:p>
            <a:pPr hangingPunct="0"/>
            <a:r>
              <a:rPr lang="en-US" dirty="0" smtClean="0"/>
              <a:t>Not </a:t>
            </a:r>
            <a:r>
              <a:rPr lang="en-US" cap="all" dirty="0" smtClean="0"/>
              <a:t>E</a:t>
            </a:r>
            <a:r>
              <a:rPr lang="en-US" dirty="0" smtClean="0"/>
              <a:t>asily Angered  =  not quick tempered;  not hotheaded</a:t>
            </a:r>
          </a:p>
          <a:p>
            <a:pPr hangingPunct="0"/>
            <a:r>
              <a:rPr lang="en-US" dirty="0" smtClean="0"/>
              <a:t>Lover of Good Men  =  godly friendships</a:t>
            </a:r>
          </a:p>
          <a:p>
            <a:endParaRPr lang="en-US"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5638800"/>
          </a:xfrm>
        </p:spPr>
        <p:txBody>
          <a:bodyPr>
            <a:noAutofit/>
          </a:bodyPr>
          <a:lstStyle/>
          <a:p>
            <a:pPr hangingPunct="0"/>
            <a:r>
              <a:rPr lang="en-US" sz="3600" dirty="0" smtClean="0"/>
              <a:t>Just  =  honest;  upright;  fair</a:t>
            </a:r>
          </a:p>
          <a:p>
            <a:pPr hangingPunct="0"/>
            <a:r>
              <a:rPr lang="en-US" sz="3600" dirty="0" smtClean="0"/>
              <a:t>Holy  =  morally pure</a:t>
            </a:r>
          </a:p>
          <a:p>
            <a:pPr hangingPunct="0"/>
            <a:r>
              <a:rPr lang="en-US" sz="3600" dirty="0" smtClean="0"/>
              <a:t>Rule </a:t>
            </a:r>
            <a:r>
              <a:rPr lang="en-US" sz="3600" cap="all" dirty="0" smtClean="0"/>
              <a:t>h</a:t>
            </a:r>
            <a:r>
              <a:rPr lang="en-US" sz="3600" dirty="0" smtClean="0"/>
              <a:t>is </a:t>
            </a:r>
            <a:r>
              <a:rPr lang="en-US" sz="3600" cap="all" dirty="0" smtClean="0"/>
              <a:t>o</a:t>
            </a:r>
            <a:r>
              <a:rPr lang="en-US" sz="3600" dirty="0" smtClean="0"/>
              <a:t>wn </a:t>
            </a:r>
            <a:r>
              <a:rPr lang="en-US" sz="3600" cap="all" dirty="0" smtClean="0"/>
              <a:t>h</a:t>
            </a:r>
            <a:r>
              <a:rPr lang="en-US" sz="3600" dirty="0" smtClean="0"/>
              <a:t>ouse  =  manages his household well </a:t>
            </a:r>
          </a:p>
          <a:p>
            <a:pPr hangingPunct="0"/>
            <a:r>
              <a:rPr lang="en-US" sz="3600" dirty="0" smtClean="0"/>
              <a:t>Children must be in Subjection  =  yielded to the father's leadership</a:t>
            </a:r>
          </a:p>
          <a:p>
            <a:pPr hangingPunct="0"/>
            <a:r>
              <a:rPr lang="en-US" sz="3600" dirty="0" smtClean="0"/>
              <a:t>Not a Novice  =  spiritually mature</a:t>
            </a:r>
          </a:p>
          <a:p>
            <a:pPr hangingPunct="0"/>
            <a:r>
              <a:rPr lang="en-US" sz="3600" dirty="0" smtClean="0"/>
              <a:t>Not Lifted up with Pride  =  humble</a:t>
            </a:r>
          </a:p>
          <a:p>
            <a:pPr hangingPunct="0"/>
            <a:r>
              <a:rPr lang="en-US" sz="3600" dirty="0" smtClean="0"/>
              <a:t>Good Report</a:t>
            </a:r>
          </a:p>
          <a:p>
            <a:pPr hangingPunct="0"/>
            <a:r>
              <a:rPr lang="en-US" sz="3600" dirty="0" smtClean="0"/>
              <a:t>Without Reproach</a:t>
            </a:r>
          </a:p>
          <a:p>
            <a:pPr hangingPunct="0"/>
            <a:endParaRPr lang="en-US" sz="3600" dirty="0" smtClean="0"/>
          </a:p>
          <a:p>
            <a:pPr hangingPunct="0">
              <a:buNone/>
            </a:pPr>
            <a:endParaRPr lang="en-US" sz="3600" dirty="0" smtClean="0"/>
          </a:p>
          <a:p>
            <a:pPr>
              <a:buNone/>
            </a:pPr>
            <a:endParaRPr lang="en-US" sz="3600" dirty="0"/>
          </a:p>
        </p:txBody>
      </p:sp>
      <p:pic>
        <p:nvPicPr>
          <p:cNvPr id="93186" name="Picture 2" descr="http://img.modernghana.com/images/content/pastor_symbol_1.gif"/>
          <p:cNvPicPr>
            <a:picLocks noChangeAspect="1" noChangeArrowheads="1"/>
          </p:cNvPicPr>
          <p:nvPr/>
        </p:nvPicPr>
        <p:blipFill>
          <a:blip r:embed="rId2" cstate="print"/>
          <a:srcRect/>
          <a:stretch>
            <a:fillRect/>
          </a:stretch>
        </p:blipFill>
        <p:spPr bwMode="auto">
          <a:xfrm>
            <a:off x="7086292" y="3200400"/>
            <a:ext cx="2057708" cy="3505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229600" cy="1219200"/>
          </a:xfrm>
        </p:spPr>
        <p:txBody>
          <a:bodyPr/>
          <a:lstStyle/>
          <a:p>
            <a:r>
              <a:rPr lang="en-US" dirty="0" smtClean="0"/>
              <a:t>The Office of a Deacon</a:t>
            </a:r>
            <a:endParaRPr lang="en-US" dirty="0"/>
          </a:p>
        </p:txBody>
      </p:sp>
      <p:pic>
        <p:nvPicPr>
          <p:cNvPr id="1026" name="Picture 2" descr="http://s3.amazonaws.com/churchplantmedia-cms/first-baptist-church-la/pageheader_deaconministry.jpg"/>
          <p:cNvPicPr>
            <a:picLocks noChangeAspect="1" noChangeArrowheads="1"/>
          </p:cNvPicPr>
          <p:nvPr/>
        </p:nvPicPr>
        <p:blipFill>
          <a:blip r:embed="rId2" cstate="print"/>
          <a:srcRect/>
          <a:stretch>
            <a:fillRect/>
          </a:stretch>
        </p:blipFill>
        <p:spPr bwMode="auto">
          <a:xfrm>
            <a:off x="0" y="4757614"/>
            <a:ext cx="9144000" cy="2100386"/>
          </a:xfrm>
          <a:prstGeom prst="rect">
            <a:avLst/>
          </a:prstGeom>
          <a:noFill/>
        </p:spPr>
      </p:pic>
      <p:pic>
        <p:nvPicPr>
          <p:cNvPr id="6" name="Picture 7" descr="C:\Users\Dan White\Documents\Fellowship Baptist\Church.jpg"/>
          <p:cNvPicPr>
            <a:picLocks noChangeAspect="1" noChangeArrowheads="1"/>
          </p:cNvPicPr>
          <p:nvPr/>
        </p:nvPicPr>
        <p:blipFill>
          <a:blip r:embed="rId3" cstate="print">
            <a:lum bright="-10000" contrast="20000"/>
          </a:blip>
          <a:srcRect/>
          <a:stretch>
            <a:fillRect/>
          </a:stretch>
        </p:blipFill>
        <p:spPr bwMode="auto">
          <a:xfrm>
            <a:off x="2057400" y="1524000"/>
            <a:ext cx="4831456" cy="32004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p:txBody>
          <a:bodyPr>
            <a:normAutofit fontScale="90000"/>
          </a:bodyPr>
          <a:lstStyle/>
          <a:p>
            <a:r>
              <a:rPr lang="en-US" cap="all" dirty="0" smtClean="0">
                <a:solidFill>
                  <a:srgbClr val="FFFF00"/>
                </a:solidFill>
              </a:rPr>
              <a:t>The Ministry of Deacons</a:t>
            </a:r>
            <a:br>
              <a:rPr lang="en-US" cap="all" dirty="0" smtClean="0">
                <a:solidFill>
                  <a:srgbClr val="FFFF00"/>
                </a:solidFill>
              </a:rPr>
            </a:br>
            <a:r>
              <a:rPr lang="en-US" sz="4000" i="1" cap="all" dirty="0" smtClean="0">
                <a:solidFill>
                  <a:srgbClr val="FFFF00"/>
                </a:solidFill>
              </a:rPr>
              <a:t>(</a:t>
            </a:r>
            <a:r>
              <a:rPr lang="en-US" sz="4000" i="1" dirty="0" smtClean="0">
                <a:solidFill>
                  <a:srgbClr val="FFFF00"/>
                </a:solidFill>
              </a:rPr>
              <a:t>Acts 6:1-7)</a:t>
            </a:r>
            <a:endParaRPr lang="en-US" sz="4000" i="1" dirty="0">
              <a:solidFill>
                <a:srgbClr val="FFFF00"/>
              </a:solidFill>
            </a:endParaRPr>
          </a:p>
        </p:txBody>
      </p:sp>
      <p:sp>
        <p:nvSpPr>
          <p:cNvPr id="4" name="Content Placeholder 3"/>
          <p:cNvSpPr>
            <a:spLocks noGrp="1"/>
          </p:cNvSpPr>
          <p:nvPr>
            <p:ph idx="1"/>
          </p:nvPr>
        </p:nvSpPr>
        <p:spPr>
          <a:xfrm>
            <a:off x="0" y="1600200"/>
            <a:ext cx="9144000" cy="5257800"/>
          </a:xfrm>
        </p:spPr>
        <p:txBody>
          <a:bodyPr>
            <a:normAutofit/>
          </a:bodyPr>
          <a:lstStyle/>
          <a:p>
            <a:pPr algn="ctr">
              <a:buNone/>
            </a:pPr>
            <a:r>
              <a:rPr lang="en-US" i="1" dirty="0" smtClean="0"/>
              <a:t>     “And in those days, when the number of the disciples was multiplied, there arose a murmuring of the Grecians against the Hebrews, because their widows were neglected in the daily ministration. Then the twelve called the multitude of the disciples unto them, and said, It is not reason that we should leave the word of God, and serve tables. Wherefore, brethren, look ye out among you seven men of honest report, full of the Holy Ghost and wisdom, whom we may appoint over this business. </a:t>
            </a:r>
            <a:endParaRPr lang="en-US" i="1"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505200"/>
          </a:xfrm>
        </p:spPr>
        <p:txBody>
          <a:bodyPr>
            <a:noAutofit/>
          </a:bodyPr>
          <a:lstStyle/>
          <a:p>
            <a:r>
              <a:rPr lang="en-US" sz="3000" i="1" dirty="0" smtClean="0"/>
              <a:t>But we will give ourselves continually to </a:t>
            </a:r>
            <a:r>
              <a:rPr lang="en-US" sz="3000" i="1" u="sng" dirty="0" smtClean="0"/>
              <a:t>prayer</a:t>
            </a:r>
            <a:r>
              <a:rPr lang="en-US" sz="3000" i="1" dirty="0" smtClean="0"/>
              <a:t>, and to the </a:t>
            </a:r>
            <a:r>
              <a:rPr lang="en-US" sz="3000" i="1" u="sng" dirty="0" smtClean="0"/>
              <a:t>ministry of the word</a:t>
            </a:r>
            <a:r>
              <a:rPr lang="en-US" sz="3000" i="1" dirty="0" smtClean="0"/>
              <a:t>. And </a:t>
            </a:r>
            <a:r>
              <a:rPr lang="en-US" sz="3000" i="1" dirty="0" smtClean="0"/>
              <a:t>the saying pleased the whole </a:t>
            </a:r>
            <a:r>
              <a:rPr lang="en-US" sz="3000" i="1" dirty="0" smtClean="0"/>
              <a:t>multitude…Whom </a:t>
            </a:r>
            <a:r>
              <a:rPr lang="en-US" sz="3000" i="1" dirty="0" smtClean="0"/>
              <a:t>they set before the apostles: and when they had prayed, they laid their hands on them. And the word of God increased; and the number of the disciples multiplied in Jerusalem greatly; and a great company of the priests were obedient to the faith.”</a:t>
            </a:r>
            <a:endParaRPr lang="en-US" sz="3000" i="1" dirty="0"/>
          </a:p>
        </p:txBody>
      </p:sp>
      <p:pic>
        <p:nvPicPr>
          <p:cNvPr id="10242" name="Picture 2" descr="http://cacina.files.wordpress.com/2014/05/may-18-2.jpg"/>
          <p:cNvPicPr>
            <a:picLocks noChangeAspect="1" noChangeArrowheads="1"/>
          </p:cNvPicPr>
          <p:nvPr/>
        </p:nvPicPr>
        <p:blipFill>
          <a:blip r:embed="rId2" cstate="print"/>
          <a:srcRect/>
          <a:stretch>
            <a:fillRect/>
          </a:stretch>
        </p:blipFill>
        <p:spPr bwMode="auto">
          <a:xfrm>
            <a:off x="2438400" y="3467100"/>
            <a:ext cx="4521200" cy="33909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normAutofit fontScale="90000"/>
          </a:bodyPr>
          <a:lstStyle/>
          <a:p>
            <a:r>
              <a:rPr lang="en-US" dirty="0">
                <a:solidFill>
                  <a:srgbClr val="FFFF00"/>
                </a:solidFill>
              </a:rPr>
              <a:t> </a:t>
            </a:r>
            <a:br>
              <a:rPr lang="en-US" dirty="0">
                <a:solidFill>
                  <a:srgbClr val="FFFF00"/>
                </a:solidFill>
              </a:rPr>
            </a:br>
            <a:r>
              <a:rPr lang="en-US" dirty="0">
                <a:solidFill>
                  <a:srgbClr val="FFFF00"/>
                </a:solidFill>
              </a:rPr>
              <a:t>The Meaning of the Word "Church."</a:t>
            </a:r>
          </a:p>
        </p:txBody>
      </p:sp>
      <p:sp>
        <p:nvSpPr>
          <p:cNvPr id="3" name="Content Placeholder 2"/>
          <p:cNvSpPr>
            <a:spLocks noGrp="1"/>
          </p:cNvSpPr>
          <p:nvPr>
            <p:ph idx="1"/>
          </p:nvPr>
        </p:nvSpPr>
        <p:spPr>
          <a:xfrm>
            <a:off x="0" y="1143000"/>
            <a:ext cx="9144000" cy="5715000"/>
          </a:xfrm>
        </p:spPr>
        <p:txBody>
          <a:bodyPr>
            <a:noAutofit/>
          </a:bodyPr>
          <a:lstStyle/>
          <a:p>
            <a:r>
              <a:rPr lang="en-US" sz="3300" dirty="0" smtClean="0"/>
              <a:t>Thus</a:t>
            </a:r>
            <a:r>
              <a:rPr lang="en-US" sz="3300" dirty="0"/>
              <a:t>, the literal meaning is </a:t>
            </a:r>
            <a:r>
              <a:rPr lang="en-US" sz="3300" dirty="0" smtClean="0"/>
              <a:t>- a </a:t>
            </a:r>
            <a:r>
              <a:rPr lang="en-US" sz="3300" dirty="0"/>
              <a:t>call </a:t>
            </a:r>
            <a:r>
              <a:rPr lang="en-US" sz="3300" dirty="0" smtClean="0"/>
              <a:t>out assembly.</a:t>
            </a:r>
          </a:p>
          <a:p>
            <a:r>
              <a:rPr lang="en-US" sz="3600" dirty="0" smtClean="0">
                <a:solidFill>
                  <a:srgbClr val="FFFF00"/>
                </a:solidFill>
              </a:rPr>
              <a:t>A called out Assembly of Baptized Believers gathered together for – </a:t>
            </a:r>
            <a:r>
              <a:rPr lang="en-US" sz="3600" i="1" dirty="0" smtClean="0"/>
              <a:t>Acts2:42; Phil. 3:3 </a:t>
            </a:r>
            <a:endParaRPr lang="en-US" sz="3600" dirty="0" smtClean="0">
              <a:solidFill>
                <a:srgbClr val="FFFF00"/>
              </a:solidFill>
            </a:endParaRPr>
          </a:p>
        </p:txBody>
      </p:sp>
      <p:pic>
        <p:nvPicPr>
          <p:cNvPr id="53250" name="Picture 2" descr="http://i1.ytimg.com/vi/yy0pOjXRU3k/hqdefault.jpg"/>
          <p:cNvPicPr>
            <a:picLocks noChangeAspect="1" noChangeArrowheads="1"/>
          </p:cNvPicPr>
          <p:nvPr/>
        </p:nvPicPr>
        <p:blipFill>
          <a:blip r:embed="rId2" cstate="print"/>
          <a:srcRect/>
          <a:stretch>
            <a:fillRect/>
          </a:stretch>
        </p:blipFill>
        <p:spPr bwMode="auto">
          <a:xfrm>
            <a:off x="1981200" y="3048000"/>
            <a:ext cx="4800600" cy="3600451"/>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5486400"/>
          </a:xfrm>
        </p:spPr>
        <p:txBody>
          <a:bodyPr>
            <a:normAutofit/>
          </a:bodyPr>
          <a:lstStyle/>
          <a:p>
            <a:pPr hangingPunct="0"/>
            <a:r>
              <a:rPr lang="en-US" dirty="0" smtClean="0"/>
              <a:t>The meaning of the word </a:t>
            </a:r>
            <a:r>
              <a:rPr lang="en-US" b="1" cap="small" dirty="0" err="1" smtClean="0"/>
              <a:t>diakonos</a:t>
            </a:r>
            <a:r>
              <a:rPr lang="en-US" dirty="0" smtClean="0"/>
              <a:t>  =  servant (Vine's  -  one who renders free service)</a:t>
            </a:r>
          </a:p>
          <a:p>
            <a:pPr hangingPunct="0"/>
            <a:r>
              <a:rPr lang="en-US" b="1" dirty="0" smtClean="0"/>
              <a:t> </a:t>
            </a:r>
            <a:r>
              <a:rPr lang="en-US" dirty="0" smtClean="0"/>
              <a:t>Pastors are to be paid by the Church if possible  -            </a:t>
            </a:r>
            <a:r>
              <a:rPr lang="en-US" i="1" dirty="0" smtClean="0"/>
              <a:t>I Corinthians 9:9-14; I Timothy 5:17-18.</a:t>
            </a:r>
          </a:p>
          <a:p>
            <a:pPr hangingPunct="0"/>
            <a:r>
              <a:rPr lang="en-US" dirty="0" smtClean="0"/>
              <a:t>Deacons however are unpaid willing servants, serving only for eternal reward </a:t>
            </a:r>
            <a:r>
              <a:rPr lang="en-US" i="1" dirty="0" smtClean="0"/>
              <a:t>– I Timothy 3:13 “For they that have used the office of a deacon well purchase to themselves a good degree, and great boldness in the faith which is in Christ Jesus.”</a:t>
            </a:r>
          </a:p>
          <a:p>
            <a:pPr hangingPunct="0"/>
            <a:endParaRPr lang="en-US" dirty="0" smtClean="0"/>
          </a:p>
          <a:p>
            <a:endParaRPr lang="en-US" dirty="0"/>
          </a:p>
        </p:txBody>
      </p:sp>
      <p:pic>
        <p:nvPicPr>
          <p:cNvPr id="44034" name="Picture 2" descr="http://gospeltabernaclechurch.com/wp-content/uploads/2013/08/gospel-tabernacle-deacons-meeting.jpg"/>
          <p:cNvPicPr>
            <a:picLocks noChangeAspect="1" noChangeArrowheads="1"/>
          </p:cNvPicPr>
          <p:nvPr/>
        </p:nvPicPr>
        <p:blipFill>
          <a:blip r:embed="rId2" cstate="print"/>
          <a:srcRect/>
          <a:stretch>
            <a:fillRect/>
          </a:stretch>
        </p:blipFill>
        <p:spPr bwMode="auto">
          <a:xfrm>
            <a:off x="609600" y="4791075"/>
            <a:ext cx="7924800" cy="20669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034"/>
                                        </p:tgtEl>
                                        <p:attrNameLst>
                                          <p:attrName>style.visibility</p:attrName>
                                        </p:attrNameLst>
                                      </p:cBhvr>
                                      <p:to>
                                        <p:strVal val="visible"/>
                                      </p:to>
                                    </p:set>
                                    <p:animEffect transition="in" filter="fade">
                                      <p:cBhvr>
                                        <p:cTn id="17" dur="2000"/>
                                        <p:tgtEl>
                                          <p:spTgt spid="44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Deacons are to have four main character qualities </a:t>
            </a:r>
            <a:endParaRPr lang="en-US" dirty="0"/>
          </a:p>
        </p:txBody>
      </p:sp>
      <p:sp>
        <p:nvSpPr>
          <p:cNvPr id="3" name="Content Placeholder 2"/>
          <p:cNvSpPr>
            <a:spLocks noGrp="1"/>
          </p:cNvSpPr>
          <p:nvPr>
            <p:ph idx="1"/>
          </p:nvPr>
        </p:nvSpPr>
        <p:spPr>
          <a:xfrm>
            <a:off x="0" y="1600200"/>
            <a:ext cx="8686800" cy="5257800"/>
          </a:xfrm>
        </p:spPr>
        <p:txBody>
          <a:bodyPr>
            <a:normAutofit/>
          </a:bodyPr>
          <a:lstStyle/>
          <a:p>
            <a:pPr hangingPunct="0">
              <a:buNone/>
            </a:pPr>
            <a:r>
              <a:rPr lang="en-US" sz="3600" dirty="0" smtClean="0"/>
              <a:t>1. Honest men</a:t>
            </a:r>
          </a:p>
          <a:p>
            <a:pPr hangingPunct="0">
              <a:buNone/>
            </a:pPr>
            <a:r>
              <a:rPr lang="en-US" sz="3600" dirty="0" smtClean="0"/>
              <a:t>2. Spirit filled men (humble)</a:t>
            </a:r>
          </a:p>
          <a:p>
            <a:pPr marL="514350" indent="-514350" hangingPunct="0">
              <a:buNone/>
            </a:pPr>
            <a:r>
              <a:rPr lang="en-US" sz="3600" dirty="0" smtClean="0"/>
              <a:t>3. Wise men</a:t>
            </a:r>
          </a:p>
          <a:p>
            <a:pPr marL="514350" indent="-514350" hangingPunct="0">
              <a:buNone/>
            </a:pPr>
            <a:r>
              <a:rPr lang="en-US" sz="3600" dirty="0" smtClean="0"/>
              <a:t>4. Serving men  -  The word </a:t>
            </a:r>
            <a:r>
              <a:rPr lang="en-US" sz="3600" b="1" cap="small" dirty="0" err="1" smtClean="0"/>
              <a:t>diakonos</a:t>
            </a:r>
            <a:r>
              <a:rPr lang="en-US" sz="3600" dirty="0" smtClean="0"/>
              <a:t> (deacon) is only found three times in scripture. The words </a:t>
            </a:r>
            <a:r>
              <a:rPr lang="en-US" sz="3600" b="1" cap="small" dirty="0" err="1" smtClean="0"/>
              <a:t>diakonia</a:t>
            </a:r>
            <a:r>
              <a:rPr lang="en-US" sz="3600" dirty="0" smtClean="0"/>
              <a:t> (serve) and </a:t>
            </a:r>
            <a:r>
              <a:rPr lang="en-US" sz="3600" b="1" cap="small" dirty="0" err="1" smtClean="0"/>
              <a:t>diakoneo</a:t>
            </a:r>
            <a:r>
              <a:rPr lang="en-US" sz="3600" dirty="0" smtClean="0"/>
              <a:t> (servant) appear 103 times and always refer to the physical service.</a:t>
            </a:r>
          </a:p>
          <a:p>
            <a:endParaRPr lang="en-US" sz="36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sbcsouthside.org/files/2012/05/deacons.jpg"/>
          <p:cNvPicPr>
            <a:picLocks noChangeAspect="1" noChangeArrowheads="1"/>
          </p:cNvPicPr>
          <p:nvPr/>
        </p:nvPicPr>
        <p:blipFill>
          <a:blip r:embed="rId2" cstate="print"/>
          <a:srcRect/>
          <a:stretch>
            <a:fillRect/>
          </a:stretch>
        </p:blipFill>
        <p:spPr bwMode="auto">
          <a:xfrm>
            <a:off x="0" y="-2772"/>
            <a:ext cx="9144000" cy="6860772"/>
          </a:xfrm>
          <a:prstGeom prst="rect">
            <a:avLst/>
          </a:prstGeom>
          <a:noFill/>
        </p:spPr>
      </p:pic>
      <p:pic>
        <p:nvPicPr>
          <p:cNvPr id="1026" name="Picture 2" descr="http://www.truevinenc.com/wp-content/uploads/2013/05/Deacon.jpg"/>
          <p:cNvPicPr>
            <a:picLocks noChangeAspect="1" noChangeArrowheads="1"/>
          </p:cNvPicPr>
          <p:nvPr/>
        </p:nvPicPr>
        <p:blipFill>
          <a:blip r:embed="rId3" cstate="print"/>
          <a:srcRect/>
          <a:stretch>
            <a:fillRect/>
          </a:stretch>
        </p:blipFill>
        <p:spPr bwMode="auto">
          <a:xfrm>
            <a:off x="2057400" y="1524000"/>
            <a:ext cx="4890734" cy="2971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http://www.thegatheringchurch.com/site/wp-content/uploads/Elder-DeaconGraphic2.jpg"/>
          <p:cNvPicPr>
            <a:picLocks noChangeAspect="1" noChangeArrowheads="1"/>
          </p:cNvPicPr>
          <p:nvPr/>
        </p:nvPicPr>
        <p:blipFill>
          <a:blip r:embed="rId2" cstate="print"/>
          <a:srcRect/>
          <a:stretch>
            <a:fillRect/>
          </a:stretch>
        </p:blipFill>
        <p:spPr bwMode="auto">
          <a:xfrm>
            <a:off x="0" y="0"/>
            <a:ext cx="9144000" cy="5143502"/>
          </a:xfrm>
          <a:prstGeom prst="rect">
            <a:avLst/>
          </a:prstGeom>
          <a:noFill/>
        </p:spPr>
      </p:pic>
      <p:pic>
        <p:nvPicPr>
          <p:cNvPr id="74756" name="Picture 4" descr="http://app.razorplanet.com/acct/44028-2368/images/DEACONS_WEB_PHOTO_2.jpg"/>
          <p:cNvPicPr>
            <a:picLocks noChangeAspect="1" noChangeArrowheads="1"/>
          </p:cNvPicPr>
          <p:nvPr/>
        </p:nvPicPr>
        <p:blipFill>
          <a:blip r:embed="rId3" cstate="print"/>
          <a:srcRect/>
          <a:stretch>
            <a:fillRect/>
          </a:stretch>
        </p:blipFill>
        <p:spPr bwMode="auto">
          <a:xfrm>
            <a:off x="4673602" y="3505200"/>
            <a:ext cx="4470398" cy="33528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756"/>
                                        </p:tgtEl>
                                        <p:attrNameLst>
                                          <p:attrName>style.visibility</p:attrName>
                                        </p:attrNameLst>
                                      </p:cBhvr>
                                      <p:to>
                                        <p:strVal val="visible"/>
                                      </p:to>
                                    </p:set>
                                    <p:animEffect transition="in" filter="fade">
                                      <p:cBhvr>
                                        <p:cTn id="7" dur="2000"/>
                                        <p:tgtEl>
                                          <p:spTgt spid="747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ttp://fbcfoley.com/img/port/deacons-slide1.jpg"/>
          <p:cNvPicPr>
            <a:picLocks noChangeAspect="1" noChangeArrowheads="1"/>
          </p:cNvPicPr>
          <p:nvPr/>
        </p:nvPicPr>
        <p:blipFill>
          <a:blip r:embed="rId2" cstate="print"/>
          <a:srcRect/>
          <a:stretch>
            <a:fillRect/>
          </a:stretch>
        </p:blipFill>
        <p:spPr bwMode="auto">
          <a:xfrm>
            <a:off x="0" y="2407103"/>
            <a:ext cx="9144000" cy="2098222"/>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Qualifications of a Deacon</a:t>
            </a:r>
            <a:br>
              <a:rPr lang="en-US" dirty="0" smtClean="0"/>
            </a:br>
            <a:r>
              <a:rPr lang="en-US" sz="4000" i="1" dirty="0" smtClean="0"/>
              <a:t>(I Timothy 3:8-13;  Acts 6:1-6)</a:t>
            </a:r>
            <a:endParaRPr lang="en-US" sz="4000" i="1" dirty="0"/>
          </a:p>
        </p:txBody>
      </p:sp>
      <p:sp>
        <p:nvSpPr>
          <p:cNvPr id="3" name="Content Placeholder 2"/>
          <p:cNvSpPr>
            <a:spLocks noGrp="1"/>
          </p:cNvSpPr>
          <p:nvPr>
            <p:ph idx="1"/>
          </p:nvPr>
        </p:nvSpPr>
        <p:spPr>
          <a:xfrm>
            <a:off x="228600" y="1600200"/>
            <a:ext cx="8458200" cy="5486400"/>
          </a:xfrm>
        </p:spPr>
        <p:txBody>
          <a:bodyPr>
            <a:normAutofit lnSpcReduction="10000"/>
          </a:bodyPr>
          <a:lstStyle/>
          <a:p>
            <a:pPr hangingPunct="0"/>
            <a:r>
              <a:rPr lang="en-US" dirty="0" smtClean="0"/>
              <a:t>Grave  =  respect;  dignified</a:t>
            </a:r>
          </a:p>
          <a:p>
            <a:pPr hangingPunct="0"/>
            <a:r>
              <a:rPr lang="en-US" dirty="0" smtClean="0"/>
              <a:t>Not Doubled-tongued  =  truthful</a:t>
            </a:r>
          </a:p>
          <a:p>
            <a:pPr hangingPunct="0"/>
            <a:r>
              <a:rPr lang="en-US" dirty="0" smtClean="0"/>
              <a:t>Not Given to Much Wine  =  not addicted</a:t>
            </a:r>
          </a:p>
          <a:p>
            <a:pPr hangingPunct="0"/>
            <a:r>
              <a:rPr lang="en-US" dirty="0" smtClean="0"/>
              <a:t>Not Greedy of Filthy Lucre  =  not temporal valued</a:t>
            </a:r>
          </a:p>
          <a:p>
            <a:pPr hangingPunct="0"/>
            <a:r>
              <a:rPr lang="en-US" dirty="0" smtClean="0"/>
              <a:t>Blameless  =  without reproach</a:t>
            </a:r>
          </a:p>
          <a:p>
            <a:pPr hangingPunct="0"/>
            <a:r>
              <a:rPr lang="en-US" dirty="0" smtClean="0"/>
              <a:t>Servants Spirit -  </a:t>
            </a:r>
            <a:r>
              <a:rPr lang="en-US" i="1" dirty="0" smtClean="0"/>
              <a:t>Acts 6:2-3</a:t>
            </a:r>
          </a:p>
          <a:p>
            <a:pPr hangingPunct="0"/>
            <a:r>
              <a:rPr lang="en-US" dirty="0" smtClean="0"/>
              <a:t>Grave  =  respected;  dignified</a:t>
            </a:r>
          </a:p>
          <a:p>
            <a:pPr hangingPunct="0"/>
            <a:r>
              <a:rPr lang="en-US" dirty="0" smtClean="0"/>
              <a:t>Not Slanderous  =  </a:t>
            </a:r>
            <a:r>
              <a:rPr lang="en-US" i="1" dirty="0" smtClean="0"/>
              <a:t>"not an accuser";  </a:t>
            </a:r>
            <a:r>
              <a:rPr lang="en-US" dirty="0" smtClean="0"/>
              <a:t>false witness;  malicious gossip  -  </a:t>
            </a:r>
            <a:r>
              <a:rPr lang="en-US" i="1" dirty="0" smtClean="0"/>
              <a:t>James 3:2-12</a:t>
            </a:r>
          </a:p>
          <a:p>
            <a:pPr hangingPunct="0"/>
            <a:endParaRPr lang="en-US"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to="" calcmode="lin" valueType="num">
                                      <p:cBhvr>
                                        <p:cTn id="37" dur="1" fill="hold"/>
                                        <p:tgtEl>
                                          <p:spTgt spid="3">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to="" calcmode="lin" valueType="num">
                                      <p:cBhvr>
                                        <p:cTn id="42" dur="1" fill="hold"/>
                                        <p:tgtEl>
                                          <p:spTgt spid="3">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bodyPr>
          <a:lstStyle/>
          <a:p>
            <a:pPr hangingPunct="0"/>
            <a:r>
              <a:rPr lang="en-US" sz="3400" dirty="0" smtClean="0"/>
              <a:t>Sober  =  sound-minded;  spiritually alert</a:t>
            </a:r>
          </a:p>
          <a:p>
            <a:pPr hangingPunct="0"/>
            <a:r>
              <a:rPr lang="en-US" sz="3400" dirty="0" smtClean="0"/>
              <a:t>Husband of one wife  =  </a:t>
            </a:r>
            <a:r>
              <a:rPr lang="en-US" sz="3400" i="1" dirty="0" smtClean="0"/>
              <a:t>"one woman man. . . "; </a:t>
            </a:r>
            <a:r>
              <a:rPr lang="en-US" sz="3400" dirty="0" smtClean="0"/>
              <a:t>(not divorced and remarried)</a:t>
            </a:r>
          </a:p>
          <a:p>
            <a:pPr hangingPunct="0"/>
            <a:r>
              <a:rPr lang="en-US" sz="3400" dirty="0" smtClean="0"/>
              <a:t>Control of His Family  =  </a:t>
            </a:r>
            <a:r>
              <a:rPr lang="en-US" sz="3400" i="1" dirty="0" smtClean="0"/>
              <a:t>". . .  ruling [his] children and [his] own houses well."</a:t>
            </a:r>
            <a:r>
              <a:rPr lang="en-US" sz="3400" dirty="0" smtClean="0"/>
              <a:t> (children under subjection)</a:t>
            </a:r>
          </a:p>
          <a:p>
            <a:pPr hangingPunct="0"/>
            <a:r>
              <a:rPr lang="en-US" sz="3400" dirty="0" smtClean="0"/>
              <a:t>Firm in Biblical Convictions  -  </a:t>
            </a:r>
            <a:r>
              <a:rPr lang="en-US" sz="3400" i="1" dirty="0" smtClean="0"/>
              <a:t>"Holding the mystery of the faith. . . "</a:t>
            </a:r>
            <a:endParaRPr lang="en-US" sz="3400" dirty="0" smtClean="0"/>
          </a:p>
          <a:p>
            <a:pPr hangingPunct="0"/>
            <a:r>
              <a:rPr lang="en-US" sz="3400" dirty="0" smtClean="0"/>
              <a:t>Full of the Holy Spirit  =  spirit-filled</a:t>
            </a:r>
          </a:p>
          <a:p>
            <a:pPr hangingPunct="0"/>
            <a:r>
              <a:rPr lang="en-US" sz="3400" dirty="0" smtClean="0"/>
              <a:t>Wisdom  =  ability to see life from God's perspective (men strong in the Word  -                     </a:t>
            </a:r>
            <a:r>
              <a:rPr lang="en-US" sz="3400" i="1" dirty="0" smtClean="0"/>
              <a:t>I John 2:13-14</a:t>
            </a:r>
            <a:r>
              <a:rPr lang="en-US" sz="3400" dirty="0" smtClean="0"/>
              <a:t>)</a:t>
            </a:r>
          </a:p>
          <a:p>
            <a:pPr hangingPunct="0"/>
            <a:endParaRPr lang="en-US" sz="3400" dirty="0" smtClean="0"/>
          </a:p>
          <a:p>
            <a:endParaRPr lang="en-US" sz="3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Qualifications of a Deacons Wife</a:t>
            </a:r>
            <a:br>
              <a:rPr lang="en-US" dirty="0" smtClean="0"/>
            </a:br>
            <a:r>
              <a:rPr lang="en-US" i="1" dirty="0" smtClean="0"/>
              <a:t>(I Timothy 3:11)</a:t>
            </a:r>
            <a:r>
              <a:rPr lang="en-US" dirty="0" smtClean="0"/>
              <a:t/>
            </a:r>
            <a:br>
              <a:rPr lang="en-US" dirty="0" smtClean="0"/>
            </a:br>
            <a:endParaRPr lang="en-US" dirty="0"/>
          </a:p>
        </p:txBody>
      </p:sp>
      <p:sp>
        <p:nvSpPr>
          <p:cNvPr id="3" name="Content Placeholder 2"/>
          <p:cNvSpPr>
            <a:spLocks noGrp="1"/>
          </p:cNvSpPr>
          <p:nvPr>
            <p:ph idx="1"/>
          </p:nvPr>
        </p:nvSpPr>
        <p:spPr>
          <a:xfrm>
            <a:off x="0" y="1828800"/>
            <a:ext cx="6172200" cy="5029200"/>
          </a:xfrm>
        </p:spPr>
        <p:txBody>
          <a:bodyPr>
            <a:normAutofit/>
          </a:bodyPr>
          <a:lstStyle/>
          <a:p>
            <a:r>
              <a:rPr lang="en-US" sz="3600" i="1" dirty="0" smtClean="0"/>
              <a:t>Even so must their wives be…</a:t>
            </a:r>
          </a:p>
          <a:p>
            <a:r>
              <a:rPr lang="en-US" sz="3600" dirty="0" smtClean="0"/>
              <a:t>Grave - respected;  dignified</a:t>
            </a:r>
          </a:p>
          <a:p>
            <a:r>
              <a:rPr lang="en-US" sz="3600" dirty="0" smtClean="0"/>
              <a:t>Not slanderers - gossip</a:t>
            </a:r>
          </a:p>
          <a:p>
            <a:r>
              <a:rPr lang="en-US" sz="3600" dirty="0" smtClean="0"/>
              <a:t>Sober - sound-minded;  spiritually alert</a:t>
            </a:r>
          </a:p>
          <a:p>
            <a:r>
              <a:rPr lang="en-US" sz="3600" dirty="0" smtClean="0"/>
              <a:t>Faithful in all things - dependable; servant to her husband, children, and church</a:t>
            </a:r>
            <a:endParaRPr lang="en-US" sz="3600" dirty="0"/>
          </a:p>
        </p:txBody>
      </p:sp>
      <p:pic>
        <p:nvPicPr>
          <p:cNvPr id="71682" name="Picture 2" descr="http://regularbc.org/Site/themed_images/deaconwife.jpg"/>
          <p:cNvPicPr>
            <a:picLocks noChangeAspect="1" noChangeArrowheads="1"/>
          </p:cNvPicPr>
          <p:nvPr/>
        </p:nvPicPr>
        <p:blipFill>
          <a:blip r:embed="rId2" cstate="print"/>
          <a:srcRect/>
          <a:stretch>
            <a:fillRect/>
          </a:stretch>
        </p:blipFill>
        <p:spPr bwMode="auto">
          <a:xfrm>
            <a:off x="5486400" y="3124200"/>
            <a:ext cx="3333750" cy="233362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http://ipdraughts.files.wordpress.com/2011/05/qualifications1.jpg"/>
          <p:cNvPicPr>
            <a:picLocks noChangeAspect="1" noChangeArrowheads="1"/>
          </p:cNvPicPr>
          <p:nvPr/>
        </p:nvPicPr>
        <p:blipFill>
          <a:blip r:embed="rId2" cstate="print"/>
          <a:srcRect/>
          <a:stretch>
            <a:fillRect/>
          </a:stretch>
        </p:blipFill>
        <p:spPr bwMode="auto">
          <a:xfrm>
            <a:off x="2057400" y="1219200"/>
            <a:ext cx="5347151" cy="41148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https://pastorron7.files.wordpress.com/2012/05/prchtrth.jpg"/>
          <p:cNvPicPr>
            <a:picLocks noChangeAspect="1" noChangeArrowheads="1"/>
          </p:cNvPicPr>
          <p:nvPr/>
        </p:nvPicPr>
        <p:blipFill>
          <a:blip r:embed="rId2" cstate="print"/>
          <a:srcRect/>
          <a:stretch>
            <a:fillRect/>
          </a:stretch>
        </p:blipFill>
        <p:spPr bwMode="auto">
          <a:xfrm rot="20934533">
            <a:off x="237683" y="644733"/>
            <a:ext cx="3810000" cy="2841013"/>
          </a:xfrm>
          <a:prstGeom prst="rect">
            <a:avLst/>
          </a:prstGeom>
          <a:noFill/>
        </p:spPr>
      </p:pic>
      <p:pic>
        <p:nvPicPr>
          <p:cNvPr id="24582" name="Picture 6" descr="http://media1.razorplanet.com/share/510472-3439/siteImages/FellowshipBC_2B1.PNG"/>
          <p:cNvPicPr>
            <a:picLocks noChangeAspect="1" noChangeArrowheads="1"/>
          </p:cNvPicPr>
          <p:nvPr/>
        </p:nvPicPr>
        <p:blipFill>
          <a:blip r:embed="rId3" cstate="print"/>
          <a:srcRect l="16000"/>
          <a:stretch>
            <a:fillRect/>
          </a:stretch>
        </p:blipFill>
        <p:spPr bwMode="auto">
          <a:xfrm rot="903132">
            <a:off x="5845347" y="4104761"/>
            <a:ext cx="3200400" cy="2600325"/>
          </a:xfrm>
          <a:prstGeom prst="rect">
            <a:avLst/>
          </a:prstGeom>
          <a:noFill/>
        </p:spPr>
      </p:pic>
      <p:pic>
        <p:nvPicPr>
          <p:cNvPr id="24584" name="Picture 8" descr="http://southvalleychurch.com.au/wp-content/uploads/2013/12/Lords-Supper.jpg"/>
          <p:cNvPicPr>
            <a:picLocks noChangeAspect="1" noChangeArrowheads="1"/>
          </p:cNvPicPr>
          <p:nvPr/>
        </p:nvPicPr>
        <p:blipFill>
          <a:blip r:embed="rId4" cstate="print"/>
          <a:srcRect/>
          <a:stretch>
            <a:fillRect/>
          </a:stretch>
        </p:blipFill>
        <p:spPr bwMode="auto">
          <a:xfrm rot="21280880">
            <a:off x="102062" y="4265093"/>
            <a:ext cx="4267200" cy="2400301"/>
          </a:xfrm>
          <a:prstGeom prst="rect">
            <a:avLst/>
          </a:prstGeom>
          <a:noFill/>
        </p:spPr>
      </p:pic>
      <p:pic>
        <p:nvPicPr>
          <p:cNvPr id="24578" name="Picture 2" descr="http://www.thegatheringfamily.com/wp-content/uploads/2014/01/myhouse-current.jpg"/>
          <p:cNvPicPr>
            <a:picLocks noChangeAspect="1" noChangeArrowheads="1"/>
          </p:cNvPicPr>
          <p:nvPr/>
        </p:nvPicPr>
        <p:blipFill>
          <a:blip r:embed="rId5" cstate="print"/>
          <a:srcRect l="14167" b="12139"/>
          <a:stretch>
            <a:fillRect/>
          </a:stretch>
        </p:blipFill>
        <p:spPr bwMode="auto">
          <a:xfrm rot="588552">
            <a:off x="3788080" y="446271"/>
            <a:ext cx="5410200" cy="1995996"/>
          </a:xfrm>
          <a:prstGeom prst="rect">
            <a:avLst/>
          </a:prstGeom>
          <a:noFill/>
        </p:spPr>
      </p:pic>
      <p:pic>
        <p:nvPicPr>
          <p:cNvPr id="24586" name="Picture 10" descr="http://www.fbckilgore.org/files/68/Misc%20Pics/worshipbutton.jpg"/>
          <p:cNvPicPr>
            <a:picLocks noChangeAspect="1" noChangeArrowheads="1"/>
          </p:cNvPicPr>
          <p:nvPr/>
        </p:nvPicPr>
        <p:blipFill>
          <a:blip r:embed="rId6" cstate="print"/>
          <a:srcRect/>
          <a:stretch>
            <a:fillRect/>
          </a:stretch>
        </p:blipFill>
        <p:spPr bwMode="auto">
          <a:xfrm>
            <a:off x="2438400" y="1981200"/>
            <a:ext cx="4819650" cy="3216616"/>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44762"/>
          </a:xfrm>
        </p:spPr>
        <p:txBody>
          <a:bodyPr>
            <a:normAutofit fontScale="90000"/>
          </a:bodyPr>
          <a:lstStyle/>
          <a:p>
            <a:r>
              <a:rPr lang="en-US" sz="4800" b="1" dirty="0" smtClean="0">
                <a:effectLst>
                  <a:reflection blurRad="6350" stA="50000" endA="300" endPos="50000" dist="29997" dir="5400000" sy="-100000" algn="bl" rotWithShape="0"/>
                </a:effectLst>
                <a:latin typeface="Adobe Caslon Pro Bold" pitchFamily="18" charset="0"/>
              </a:rPr>
              <a:t>The Origin of the Church</a:t>
            </a:r>
            <a:br>
              <a:rPr lang="en-US" sz="4800" b="1" dirty="0" smtClean="0">
                <a:effectLst>
                  <a:reflection blurRad="6350" stA="50000" endA="300" endPos="50000" dist="29997" dir="5400000" sy="-100000" algn="bl" rotWithShape="0"/>
                </a:effectLst>
                <a:latin typeface="Adobe Caslon Pro Bold" pitchFamily="18" charset="0"/>
              </a:rPr>
            </a:br>
            <a:r>
              <a:rPr lang="en-US" b="1" i="1" dirty="0" smtClean="0"/>
              <a:t>“When and where did the church actually begin?” </a:t>
            </a:r>
            <a:r>
              <a:rPr lang="en-US" b="1" i="1" dirty="0" smtClean="0">
                <a:effectLst>
                  <a:reflection blurRad="6350" stA="50000" endA="300" endPos="50000" dist="29997" dir="5400000" sy="-100000" algn="bl" rotWithShape="0"/>
                </a:effectLst>
                <a:latin typeface="Adobe Caslon Pro Bold" pitchFamily="18" charset="0"/>
              </a:rPr>
              <a:t/>
            </a:r>
            <a:br>
              <a:rPr lang="en-US" b="1" i="1" dirty="0" smtClean="0">
                <a:effectLst>
                  <a:reflection blurRad="6350" stA="50000" endA="300" endPos="50000" dist="29997" dir="5400000" sy="-100000" algn="bl" rotWithShape="0"/>
                </a:effectLst>
                <a:latin typeface="Adobe Caslon Pro Bold" pitchFamily="18" charset="0"/>
              </a:rPr>
            </a:br>
            <a:endParaRPr lang="en-US" dirty="0"/>
          </a:p>
        </p:txBody>
      </p:sp>
      <p:pic>
        <p:nvPicPr>
          <p:cNvPr id="78850" name="Picture 2" descr="http://www.evangelismhelp.com/wp-content/uploads/2013/09/I-Will-Build-My-Church.jpg"/>
          <p:cNvPicPr>
            <a:picLocks noChangeAspect="1" noChangeArrowheads="1"/>
          </p:cNvPicPr>
          <p:nvPr/>
        </p:nvPicPr>
        <p:blipFill>
          <a:blip r:embed="rId2" cstate="print"/>
          <a:srcRect/>
          <a:stretch>
            <a:fillRect/>
          </a:stretch>
        </p:blipFill>
        <p:spPr bwMode="auto">
          <a:xfrm>
            <a:off x="1524000" y="2362200"/>
            <a:ext cx="5715000" cy="428625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scene3d>
              <a:camera prst="orthographicFront"/>
              <a:lightRig rig="threePt" dir="t"/>
            </a:scene3d>
            <a:sp3d extrusionH="57150">
              <a:bevelT w="38100" h="38100" prst="convex"/>
            </a:sp3d>
          </a:bodyPr>
          <a:lstStyle/>
          <a:p>
            <a:r>
              <a:rPr lang="en-US" sz="4800" i="1" dirty="0" smtClean="0"/>
              <a:t>Several </a:t>
            </a:r>
            <a:r>
              <a:rPr lang="en-US" sz="4800" i="1" dirty="0"/>
              <a:t>different views</a:t>
            </a:r>
          </a:p>
        </p:txBody>
      </p:sp>
      <p:pic>
        <p:nvPicPr>
          <p:cNvPr id="79874" name="Picture 2" descr="http://www.ricardobueno.com/wp-content/uploads/2011/08/choices.jpg"/>
          <p:cNvPicPr>
            <a:picLocks noChangeAspect="1" noChangeArrowheads="1"/>
          </p:cNvPicPr>
          <p:nvPr/>
        </p:nvPicPr>
        <p:blipFill>
          <a:blip r:embed="rId2" cstate="print"/>
          <a:srcRect/>
          <a:stretch>
            <a:fillRect/>
          </a:stretch>
        </p:blipFill>
        <p:spPr bwMode="auto">
          <a:xfrm>
            <a:off x="2362200" y="1905000"/>
            <a:ext cx="4206962" cy="44958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89038"/>
          </a:xfrm>
        </p:spPr>
        <p:txBody>
          <a:bodyPr>
            <a:normAutofit fontScale="90000"/>
          </a:bodyPr>
          <a:lstStyle/>
          <a:p>
            <a:r>
              <a:rPr lang="en-US" dirty="0" smtClean="0">
                <a:solidFill>
                  <a:srgbClr val="FFFF00"/>
                </a:solidFill>
              </a:rPr>
              <a:t>The Church begin on the </a:t>
            </a:r>
            <a:br>
              <a:rPr lang="en-US" dirty="0" smtClean="0">
                <a:solidFill>
                  <a:srgbClr val="FFFF00"/>
                </a:solidFill>
              </a:rPr>
            </a:br>
            <a:r>
              <a:rPr lang="en-US" dirty="0" smtClean="0">
                <a:solidFill>
                  <a:srgbClr val="FFFF00"/>
                </a:solidFill>
              </a:rPr>
              <a:t>Day of Pentecost</a:t>
            </a:r>
            <a:endParaRPr lang="en-US" dirty="0">
              <a:solidFill>
                <a:srgbClr val="FFFF00"/>
              </a:solidFill>
            </a:endParaRPr>
          </a:p>
        </p:txBody>
      </p:sp>
      <p:pic>
        <p:nvPicPr>
          <p:cNvPr id="7170" name="Picture 2" descr="http://4.bp.blogspot.com/_W9Mt-W-M5Dc/SHgqM4d2sGI/AAAAAAAAAAM/B8jlpkhs2ak/s320/Tongues_Of_Fire.jpg"/>
          <p:cNvPicPr>
            <a:picLocks noChangeAspect="1" noChangeArrowheads="1"/>
          </p:cNvPicPr>
          <p:nvPr/>
        </p:nvPicPr>
        <p:blipFill>
          <a:blip r:embed="rId2" cstate="print">
            <a:lum bright="-10000" contrast="30000"/>
          </a:blip>
          <a:srcRect/>
          <a:stretch>
            <a:fillRect/>
          </a:stretch>
        </p:blipFill>
        <p:spPr bwMode="auto">
          <a:xfrm>
            <a:off x="609600" y="1600200"/>
            <a:ext cx="7769407" cy="495300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TotalTime>
  <Words>1360</Words>
  <Application>Microsoft Office PowerPoint</Application>
  <PresentationFormat>On-screen Show (4:3)</PresentationFormat>
  <Paragraphs>137</Paragraphs>
  <Slides>58</Slides>
  <Notes>1</Notes>
  <HiddenSlides>0</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Office Theme</vt:lpstr>
      <vt:lpstr>The Doctrine of the Church (Part  7)</vt:lpstr>
      <vt:lpstr>Slide 2</vt:lpstr>
      <vt:lpstr>Slide 3</vt:lpstr>
      <vt:lpstr>“…and the gates of hell shall  not prevail against it.”</vt:lpstr>
      <vt:lpstr>  The Meaning of the Word "Church."</vt:lpstr>
      <vt:lpstr>Slide 6</vt:lpstr>
      <vt:lpstr>The Origin of the Church “When and where did the church actually begin?”  </vt:lpstr>
      <vt:lpstr>Several different views</vt:lpstr>
      <vt:lpstr>The Church begin on the  Day of Pentecost</vt:lpstr>
      <vt:lpstr>Slide 10</vt:lpstr>
      <vt:lpstr>Slide 11</vt:lpstr>
      <vt:lpstr>The Church is the Body of Christ</vt:lpstr>
      <vt:lpstr>Christ is the head of the Church</vt:lpstr>
      <vt:lpstr>The Word of God is to be the Churches only rule of faith and practice!</vt:lpstr>
      <vt:lpstr>The Church is the Pillar  and Ground of the Truth</vt:lpstr>
      <vt:lpstr>Jesus Christ alone is to have the Preeminence in His Church</vt:lpstr>
      <vt:lpstr>Slide 17</vt:lpstr>
      <vt:lpstr>“Thou art worthy, O Lord, to receive glory and honour and power: for thou hast created all things, and for thy pleasure they are and were created.”  (Rev. 4:11)</vt:lpstr>
      <vt:lpstr>The History, Growth, and Character of the Various New Testament Churches.</vt:lpstr>
      <vt:lpstr>The Early Christians were:</vt:lpstr>
      <vt:lpstr>Slide 21</vt:lpstr>
      <vt:lpstr>The Six Symbols of the Church  </vt:lpstr>
      <vt:lpstr>1. The Head of the Body </vt:lpstr>
      <vt:lpstr>2. The Bridegroom and the Bride  </vt:lpstr>
      <vt:lpstr>  3. The Vine and the Branches</vt:lpstr>
      <vt:lpstr>4. The Shepherd and the Sheep</vt:lpstr>
      <vt:lpstr>5. The High Priest and a Kingdom of Priests</vt:lpstr>
      <vt:lpstr>6. The Cornerstone and the Living Stones</vt:lpstr>
      <vt:lpstr>The Organization of the Church  </vt:lpstr>
      <vt:lpstr>Slide 30</vt:lpstr>
      <vt:lpstr>The New Testament Church   had Officers</vt:lpstr>
      <vt:lpstr>The Role of the Pastor</vt:lpstr>
      <vt:lpstr>The pastor is your Shepherd – Eph. 4:12; Jeremiah 3:15; Acts 20:28-31; I Pet. 5:1-4 The pastor is The pastor is your Shepherd – Eph. 4:12; Jeremiah 3:15; Acts 20:28-31; I Pet. 5:1-4 your Shepherd – Eph. 4:12; Jeremiah 3:15; Acts 20:28-31; I Pet. 5:1-4 </vt:lpstr>
      <vt:lpstr>Slide 34</vt:lpstr>
      <vt:lpstr>The Pastor as a Preacher  (Heb. 13:20-21)</vt:lpstr>
      <vt:lpstr>Speaking Ministry of the Pastor</vt:lpstr>
      <vt:lpstr>Slide 37</vt:lpstr>
      <vt:lpstr>Slide 38</vt:lpstr>
      <vt:lpstr>The Pastor as a Teacher (Eph. 4:11-12)</vt:lpstr>
      <vt:lpstr>The Pastor as an Elder   (I Tim. 5:17, Titus 1:5)</vt:lpstr>
      <vt:lpstr>The Pastor as a Bishop  (Phil. 1:1)</vt:lpstr>
      <vt:lpstr>Slide 42</vt:lpstr>
      <vt:lpstr>Slide 43</vt:lpstr>
      <vt:lpstr>Qualifications of a Pastor (I Tim. 3:1-7)  </vt:lpstr>
      <vt:lpstr>Slide 45</vt:lpstr>
      <vt:lpstr>Slide 46</vt:lpstr>
      <vt:lpstr>The Office of a Deacon</vt:lpstr>
      <vt:lpstr>The Ministry of Deacons (Acts 6:1-7)</vt:lpstr>
      <vt:lpstr>But we will give ourselves continually to prayer, and to the ministry of the word. And the saying pleased the whole multitude…Whom they set before the apostles: and when they had prayed, they laid their hands on them. And the word of God increased; and the number of the disciples multiplied in Jerusalem greatly; and a great company of the priests were obedient to the faith.”</vt:lpstr>
      <vt:lpstr>Slide 50</vt:lpstr>
      <vt:lpstr>Deacons are to have four main character qualities </vt:lpstr>
      <vt:lpstr>Slide 52</vt:lpstr>
      <vt:lpstr>Slide 53</vt:lpstr>
      <vt:lpstr>Slide 54</vt:lpstr>
      <vt:lpstr>Qualifications of a Deacon (I Timothy 3:8-13;  Acts 6:1-6)</vt:lpstr>
      <vt:lpstr>Slide 56</vt:lpstr>
      <vt:lpstr>Qualifications of a Deacons Wife (I Timothy 3:11) </vt:lpstr>
      <vt:lpstr>Slide 58</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Doctrine of the Church (Part  7)</dc:title>
  <dc:creator>Pastor Daniel White</dc:creator>
  <cp:lastModifiedBy>Pastor Daniel White</cp:lastModifiedBy>
  <cp:revision>21</cp:revision>
  <dcterms:created xsi:type="dcterms:W3CDTF">2014-05-28T16:48:13Z</dcterms:created>
  <dcterms:modified xsi:type="dcterms:W3CDTF">2014-07-09T20:59:07Z</dcterms:modified>
</cp:coreProperties>
</file>