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311" r:id="rId13"/>
    <p:sldId id="268" r:id="rId14"/>
    <p:sldId id="269" r:id="rId15"/>
    <p:sldId id="270" r:id="rId16"/>
    <p:sldId id="271" r:id="rId17"/>
    <p:sldId id="273" r:id="rId18"/>
    <p:sldId id="274" r:id="rId19"/>
    <p:sldId id="272" r:id="rId20"/>
    <p:sldId id="275" r:id="rId21"/>
    <p:sldId id="276" r:id="rId22"/>
    <p:sldId id="277" r:id="rId23"/>
    <p:sldId id="278" r:id="rId24"/>
    <p:sldId id="279" r:id="rId25"/>
    <p:sldId id="282" r:id="rId26"/>
    <p:sldId id="326" r:id="rId27"/>
    <p:sldId id="328" r:id="rId28"/>
    <p:sldId id="327" r:id="rId29"/>
    <p:sldId id="283" r:id="rId30"/>
    <p:sldId id="284" r:id="rId31"/>
    <p:sldId id="286" r:id="rId32"/>
    <p:sldId id="312" r:id="rId33"/>
    <p:sldId id="285" r:id="rId34"/>
    <p:sldId id="313" r:id="rId35"/>
    <p:sldId id="287" r:id="rId36"/>
    <p:sldId id="314" r:id="rId37"/>
    <p:sldId id="288" r:id="rId38"/>
    <p:sldId id="315" r:id="rId39"/>
    <p:sldId id="316" r:id="rId40"/>
    <p:sldId id="289" r:id="rId41"/>
    <p:sldId id="290" r:id="rId42"/>
    <p:sldId id="291" r:id="rId43"/>
    <p:sldId id="317" r:id="rId44"/>
    <p:sldId id="292" r:id="rId45"/>
    <p:sldId id="293" r:id="rId46"/>
    <p:sldId id="318" r:id="rId47"/>
    <p:sldId id="294" r:id="rId48"/>
    <p:sldId id="295" r:id="rId49"/>
    <p:sldId id="296" r:id="rId50"/>
    <p:sldId id="297" r:id="rId51"/>
    <p:sldId id="298" r:id="rId52"/>
    <p:sldId id="299" r:id="rId53"/>
    <p:sldId id="329" r:id="rId54"/>
    <p:sldId id="300" r:id="rId55"/>
    <p:sldId id="301" r:id="rId56"/>
    <p:sldId id="319" r:id="rId57"/>
    <p:sldId id="331" r:id="rId58"/>
    <p:sldId id="302" r:id="rId59"/>
    <p:sldId id="303" r:id="rId60"/>
    <p:sldId id="320" r:id="rId61"/>
    <p:sldId id="321" r:id="rId62"/>
    <p:sldId id="304" r:id="rId63"/>
    <p:sldId id="305" r:id="rId64"/>
    <p:sldId id="307" r:id="rId65"/>
    <p:sldId id="306" r:id="rId66"/>
    <p:sldId id="325" r:id="rId67"/>
    <p:sldId id="324" r:id="rId68"/>
    <p:sldId id="308" r:id="rId69"/>
    <p:sldId id="309" r:id="rId70"/>
    <p:sldId id="322" r:id="rId71"/>
    <p:sldId id="310" r:id="rId72"/>
    <p:sldId id="32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E5076-D6D1-4CA6-801E-DDF8CCA3927E}" type="datetimeFigureOut">
              <a:rPr lang="en-US" smtClean="0"/>
              <a:pPr/>
              <a:t>5/6/2014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28BAA-B097-48FC-AD8E-0EF383D3CD7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E5076-D6D1-4CA6-801E-DDF8CCA3927E}" type="datetimeFigureOut">
              <a:rPr lang="en-US" smtClean="0"/>
              <a:pPr/>
              <a:t>5/6/2014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28BAA-B097-48FC-AD8E-0EF383D3CD7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gif"/></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5 continued / application)</a:t>
            </a:r>
            <a:endParaRPr lang="en-US" i="1" dirty="0"/>
          </a:p>
        </p:txBody>
      </p:sp>
      <p:sp>
        <p:nvSpPr>
          <p:cNvPr id="8" name="Subtitle 7"/>
          <p:cNvSpPr>
            <a:spLocks noGrp="1"/>
          </p:cNvSpPr>
          <p:nvPr>
            <p:ph type="subTitle" idx="1"/>
          </p:nvPr>
        </p:nvSpPr>
        <p:spPr>
          <a:xfrm>
            <a:off x="0" y="5334000"/>
            <a:ext cx="9144000" cy="12954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5000" endA="300" endPos="45500" dir="5400000" sy="-100000" algn="bl" rotWithShape="0"/>
                </a:effectLst>
                <a:latin typeface="Times New Roman" pitchFamily="18" charset="0"/>
                <a:cs typeface="Times New Roman" pitchFamily="18" charset="0"/>
              </a:rPr>
              <a:t>The History, Growth, and Character of the Various New Testament Churches</a:t>
            </a: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bdavid.org/advanced/new-life3/graphics/22_cross-crush-satan.jpg"/>
          <p:cNvPicPr>
            <a:picLocks noChangeAspect="1" noChangeArrowheads="1"/>
          </p:cNvPicPr>
          <p:nvPr/>
        </p:nvPicPr>
        <p:blipFill>
          <a:blip r:embed="rId2" cstate="print"/>
          <a:srcRect/>
          <a:stretch>
            <a:fillRect/>
          </a:stretch>
        </p:blipFill>
        <p:spPr bwMode="auto">
          <a:xfrm>
            <a:off x="6781800" y="0"/>
            <a:ext cx="2362200" cy="2362200"/>
          </a:xfrm>
          <a:prstGeom prst="rect">
            <a:avLst/>
          </a:prstGeom>
          <a:ln>
            <a:noFill/>
          </a:ln>
          <a:effectLst>
            <a:outerShdw blurRad="292100" dist="139700" dir="2700000" algn="tl" rotWithShape="0">
              <a:srgbClr val="333333">
                <a:alpha val="65000"/>
              </a:srgbClr>
            </a:outerShdw>
          </a:effectLst>
        </p:spPr>
      </p:pic>
      <p:pic>
        <p:nvPicPr>
          <p:cNvPr id="3" name="Picture 2" descr="http://www.stjames-manotick.org/wp-content/uploads/2013/06/John-The-Baptist-Painting.jpg"/>
          <p:cNvPicPr>
            <a:picLocks noChangeAspect="1" noChangeArrowheads="1"/>
          </p:cNvPicPr>
          <p:nvPr/>
        </p:nvPicPr>
        <p:blipFill>
          <a:blip r:embed="rId3" cstate="print"/>
          <a:srcRect/>
          <a:stretch>
            <a:fillRect/>
          </a:stretch>
        </p:blipFill>
        <p:spPr bwMode="auto">
          <a:xfrm>
            <a:off x="0" y="-36214"/>
            <a:ext cx="2362200" cy="3063844"/>
          </a:xfrm>
          <a:prstGeom prst="rect">
            <a:avLst/>
          </a:prstGeom>
          <a:ln>
            <a:noFill/>
          </a:ln>
          <a:effectLst>
            <a:outerShdw blurRad="292100" dist="139700" dir="2700000" algn="tl" rotWithShape="0">
              <a:srgbClr val="333333">
                <a:alpha val="65000"/>
              </a:srgbClr>
            </a:outerShdw>
          </a:effectLst>
        </p:spPr>
      </p:pic>
      <p:pic>
        <p:nvPicPr>
          <p:cNvPr id="8" name="Picture 2" descr="http://www.lds.org/bc/content/shared/content/images/gospel-library/manual/06195/06195_all_015_01-abraham.jpg"/>
          <p:cNvPicPr>
            <a:picLocks noChangeAspect="1" noChangeArrowheads="1"/>
          </p:cNvPicPr>
          <p:nvPr/>
        </p:nvPicPr>
        <p:blipFill>
          <a:blip r:embed="rId4" cstate="print"/>
          <a:srcRect/>
          <a:stretch>
            <a:fillRect/>
          </a:stretch>
        </p:blipFill>
        <p:spPr bwMode="auto">
          <a:xfrm>
            <a:off x="1" y="5029200"/>
            <a:ext cx="3227294" cy="1828800"/>
          </a:xfrm>
          <a:prstGeom prst="rect">
            <a:avLst/>
          </a:prstGeom>
          <a:ln>
            <a:noFill/>
          </a:ln>
          <a:effectLst>
            <a:outerShdw blurRad="292100" dist="139700" dir="2700000" algn="tl" rotWithShape="0">
              <a:srgbClr val="333333">
                <a:alpha val="65000"/>
              </a:srgbClr>
            </a:outerShdw>
          </a:effectLst>
        </p:spPr>
      </p:pic>
      <p:pic>
        <p:nvPicPr>
          <p:cNvPr id="5" name="Picture 2" descr="http://achristianpilgrim.files.wordpress.com/2013/03/peters-confession.jpg"/>
          <p:cNvPicPr>
            <a:picLocks noChangeAspect="1" noChangeArrowheads="1"/>
          </p:cNvPicPr>
          <p:nvPr/>
        </p:nvPicPr>
        <p:blipFill>
          <a:blip r:embed="rId5" cstate="print"/>
          <a:srcRect/>
          <a:stretch>
            <a:fillRect/>
          </a:stretch>
        </p:blipFill>
        <p:spPr bwMode="auto">
          <a:xfrm>
            <a:off x="2057400" y="2895600"/>
            <a:ext cx="2286000" cy="2772833"/>
          </a:xfrm>
          <a:prstGeom prst="rect">
            <a:avLst/>
          </a:prstGeom>
          <a:ln>
            <a:noFill/>
          </a:ln>
          <a:effectLst>
            <a:outerShdw blurRad="292100" dist="139700" dir="2700000" algn="tl" rotWithShape="0">
              <a:srgbClr val="333333">
                <a:alpha val="65000"/>
              </a:srgbClr>
            </a:outerShdw>
          </a:effectLst>
        </p:spPr>
      </p:pic>
      <p:pic>
        <p:nvPicPr>
          <p:cNvPr id="6" name="Picture 2" descr="http://jamestabor.com/wp-content/uploads/2013/03/LastSupper.jpg"/>
          <p:cNvPicPr>
            <a:picLocks noChangeAspect="1" noChangeArrowheads="1"/>
          </p:cNvPicPr>
          <p:nvPr/>
        </p:nvPicPr>
        <p:blipFill>
          <a:blip r:embed="rId6" cstate="print"/>
          <a:srcRect/>
          <a:stretch>
            <a:fillRect/>
          </a:stretch>
        </p:blipFill>
        <p:spPr bwMode="auto">
          <a:xfrm>
            <a:off x="2514600" y="228600"/>
            <a:ext cx="3924785" cy="2209800"/>
          </a:xfrm>
          <a:prstGeom prst="rect">
            <a:avLst/>
          </a:prstGeom>
          <a:ln>
            <a:noFill/>
          </a:ln>
          <a:effectLst>
            <a:outerShdw blurRad="292100" dist="139700" dir="2700000" algn="tl" rotWithShape="0">
              <a:srgbClr val="333333">
                <a:alpha val="65000"/>
              </a:srgbClr>
            </a:outerShdw>
          </a:effectLst>
        </p:spPr>
      </p:pic>
      <p:pic>
        <p:nvPicPr>
          <p:cNvPr id="7" name="Picture 2" descr="http://www.ellenwhite.info/images/jesus-resurrection%28rh%29.jpg"/>
          <p:cNvPicPr>
            <a:picLocks noChangeAspect="1" noChangeArrowheads="1"/>
          </p:cNvPicPr>
          <p:nvPr/>
        </p:nvPicPr>
        <p:blipFill>
          <a:blip r:embed="rId7" cstate="print"/>
          <a:srcRect/>
          <a:stretch>
            <a:fillRect/>
          </a:stretch>
        </p:blipFill>
        <p:spPr bwMode="auto">
          <a:xfrm>
            <a:off x="4876800" y="2286000"/>
            <a:ext cx="2291817" cy="3127375"/>
          </a:xfrm>
          <a:prstGeom prst="rect">
            <a:avLst/>
          </a:prstGeom>
          <a:ln>
            <a:noFill/>
          </a:ln>
          <a:effectLst>
            <a:outerShdw blurRad="292100" dist="139700" dir="2700000" algn="tl" rotWithShape="0">
              <a:srgbClr val="333333">
                <a:alpha val="65000"/>
              </a:srgbClr>
            </a:outerShdw>
          </a:effectLst>
        </p:spPr>
      </p:pic>
      <p:pic>
        <p:nvPicPr>
          <p:cNvPr id="4" name="Picture 2" descr="http://ubdavid.org/advanced/new-life2/graphics/10_jesus-disciples.jpg"/>
          <p:cNvPicPr>
            <a:picLocks noChangeAspect="1" noChangeArrowheads="1"/>
          </p:cNvPicPr>
          <p:nvPr/>
        </p:nvPicPr>
        <p:blipFill>
          <a:blip r:embed="rId8" cstate="print"/>
          <a:srcRect/>
          <a:stretch>
            <a:fillRect/>
          </a:stretch>
        </p:blipFill>
        <p:spPr bwMode="auto">
          <a:xfrm>
            <a:off x="6019800" y="4514848"/>
            <a:ext cx="3124200" cy="23431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effectLst>
                  <a:glow rad="101600">
                    <a:schemeClr val="bg1">
                      <a:alpha val="60000"/>
                    </a:schemeClr>
                  </a:glow>
                </a:effectLst>
              </a:rPr>
              <a:t>   I Tim. 3:15 “But if I tarry long, that thou mayest know how thou </a:t>
            </a:r>
            <a:r>
              <a:rPr lang="en-US" i="1" dirty="0" err="1" smtClean="0">
                <a:effectLst>
                  <a:glow rad="101600">
                    <a:schemeClr val="bg1">
                      <a:alpha val="60000"/>
                    </a:schemeClr>
                  </a:glow>
                </a:effectLst>
              </a:rPr>
              <a:t>oughtest</a:t>
            </a:r>
            <a:r>
              <a:rPr lang="en-US" i="1" dirty="0" smtClean="0">
                <a:effectLst>
                  <a:glow rad="101600">
                    <a:schemeClr val="bg1">
                      <a:alpha val="60000"/>
                    </a:schemeClr>
                  </a:glow>
                </a:effectLst>
              </a:rPr>
              <a:t> to behave thyself in the house of God, which is the church of the living God, the pillar and ground of the truth.”</a:t>
            </a:r>
          </a:p>
          <a:p>
            <a:pPr>
              <a:buNone/>
            </a:pPr>
            <a:endParaRPr lang="en-US" i="1" dirty="0" smtClean="0">
              <a:effectLst>
                <a:glow rad="101600">
                  <a:schemeClr val="bg1">
                    <a:alpha val="60000"/>
                  </a:schemeClr>
                </a:glow>
              </a:effectLst>
            </a:endParaRPr>
          </a:p>
          <a:p>
            <a:pPr>
              <a:buFont typeface="Wingdings"/>
              <a:buChar char="Ø"/>
            </a:pPr>
            <a:r>
              <a:rPr lang="en-US" i="1" dirty="0" smtClean="0">
                <a:effectLst>
                  <a:glow rad="101600">
                    <a:schemeClr val="bg1">
                      <a:alpha val="60000"/>
                    </a:schemeClr>
                  </a:glow>
                </a:effectLst>
              </a:rPr>
              <a:t>Pillar = base; post; support</a:t>
            </a:r>
          </a:p>
          <a:p>
            <a:pPr>
              <a:buNone/>
            </a:pPr>
            <a:endParaRPr lang="en-US" i="1" dirty="0" smtClean="0">
              <a:effectLst>
                <a:glow rad="101600">
                  <a:schemeClr val="bg1">
                    <a:alpha val="60000"/>
                  </a:schemeClr>
                </a:glow>
              </a:effectLst>
            </a:endParaRPr>
          </a:p>
          <a:p>
            <a:pPr>
              <a:buFont typeface="Wingdings"/>
              <a:buChar char="Ø"/>
            </a:pPr>
            <a:r>
              <a:rPr lang="en-US" i="1" dirty="0" smtClean="0">
                <a:effectLst>
                  <a:glow rad="101600">
                    <a:schemeClr val="bg1">
                      <a:alpha val="60000"/>
                    </a:schemeClr>
                  </a:glow>
                </a:effectLst>
              </a:rPr>
              <a:t> Ground = support; basis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erablog.org/wp-content/uploads/2013/08/review.jpg"/>
          <p:cNvPicPr>
            <a:picLocks noChangeAspect="1" noChangeArrowheads="1"/>
          </p:cNvPicPr>
          <p:nvPr/>
        </p:nvPicPr>
        <p:blipFill>
          <a:blip r:embed="rId2" cstate="print"/>
          <a:srcRect/>
          <a:stretch>
            <a:fillRect/>
          </a:stretch>
        </p:blipFill>
        <p:spPr bwMode="auto">
          <a:xfrm>
            <a:off x="1219200" y="762000"/>
            <a:ext cx="6572250" cy="533400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90600" y="1676400"/>
            <a:ext cx="7368700" cy="4800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The Main Purpose for the Church</a:t>
            </a:r>
            <a:endParaRPr lang="en-US" dirty="0">
              <a:solidFill>
                <a:srgbClr val="FFFF00"/>
              </a:solidFill>
            </a:endParaRPr>
          </a:p>
        </p:txBody>
      </p:sp>
      <p:pic>
        <p:nvPicPr>
          <p:cNvPr id="104450" name="Picture 2" descr="http://thumbs.dreamstime.com/z/icon-sitting-question-mark-15613891.jpg"/>
          <p:cNvPicPr>
            <a:picLocks noChangeAspect="1" noChangeArrowheads="1"/>
          </p:cNvPicPr>
          <p:nvPr/>
        </p:nvPicPr>
        <p:blipFill>
          <a:blip r:embed="rId2" cstate="print"/>
          <a:srcRect t="-1429" r="8046"/>
          <a:stretch>
            <a:fillRect/>
          </a:stretch>
        </p:blipFill>
        <p:spPr bwMode="auto">
          <a:xfrm>
            <a:off x="2362200" y="1295400"/>
            <a:ext cx="3810000" cy="541020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scj-calendar.s3.amazonaws.com/events/9265/the-main-thing__medium.jpg"/>
          <p:cNvPicPr>
            <a:picLocks noChangeAspect="1" noChangeArrowheads="1"/>
          </p:cNvPicPr>
          <p:nvPr/>
        </p:nvPicPr>
        <p:blipFill>
          <a:blip r:embed="rId2" cstate="print">
            <a:lum contrast="30000"/>
          </a:blip>
          <a:srcRect l="6536" r="7190" b="15686"/>
          <a:stretch>
            <a:fillRect/>
          </a:stretch>
        </p:blipFill>
        <p:spPr bwMode="auto">
          <a:xfrm>
            <a:off x="914400" y="1066800"/>
            <a:ext cx="7485321" cy="4876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6" cstate="print"/>
          <a:srcRect/>
          <a:stretch>
            <a:fillRect/>
          </a:stretch>
        </p:blipFill>
        <p:spPr bwMode="auto">
          <a:xfrm rot="21293777">
            <a:off x="2753767" y="4482562"/>
            <a:ext cx="3222017" cy="2094312"/>
          </a:xfrm>
          <a:prstGeom prst="rect">
            <a:avLst/>
          </a:prstGeom>
          <a:noFill/>
        </p:spPr>
      </p:pic>
      <p:pic>
        <p:nvPicPr>
          <p:cNvPr id="29698" name="Picture 2" descr="http://2.bp.blogspot.com/_F_GYOkxn6ys/THCKKRhKdgI/AAAAAAAAAWo/dHHjwS-M-o8/s400/88d0.jpg"/>
          <p:cNvPicPr>
            <a:picLocks noChangeAspect="1" noChangeArrowheads="1"/>
          </p:cNvPicPr>
          <p:nvPr/>
        </p:nvPicPr>
        <p:blipFill>
          <a:blip r:embed="rId7" cstate="print"/>
          <a:srcRect/>
          <a:stretch>
            <a:fillRect/>
          </a:stretch>
        </p:blipFill>
        <p:spPr bwMode="auto">
          <a:xfrm rot="272210">
            <a:off x="5853683" y="4334884"/>
            <a:ext cx="3200400" cy="24003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onathankettleborough.com/wp-content/uploads/2013/12/The-Good-the-Bad-and-the-Ugly.jpg"/>
          <p:cNvPicPr>
            <a:picLocks noChangeAspect="1" noChangeArrowheads="1"/>
          </p:cNvPicPr>
          <p:nvPr/>
        </p:nvPicPr>
        <p:blipFill>
          <a:blip r:embed="rId2" cstate="print"/>
          <a:srcRect/>
          <a:stretch>
            <a:fillRect/>
          </a:stretch>
        </p:blipFill>
        <p:spPr bwMode="auto">
          <a:xfrm>
            <a:off x="0" y="457200"/>
            <a:ext cx="9153151" cy="6096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upload.wikimedia.org/wikipedia/en/a/a4/Tonight_titles_2013.png"/>
          <p:cNvPicPr>
            <a:picLocks noChangeAspect="1" noChangeArrowheads="1"/>
          </p:cNvPicPr>
          <p:nvPr/>
        </p:nvPicPr>
        <p:blipFill>
          <a:blip r:embed="rId2" cstate="print"/>
          <a:srcRect/>
          <a:stretch>
            <a:fillRect/>
          </a:stretch>
        </p:blipFill>
        <p:spPr bwMode="auto">
          <a:xfrm>
            <a:off x="0" y="0"/>
            <a:ext cx="9144000" cy="5151122"/>
          </a:xfrm>
          <a:prstGeom prst="rect">
            <a:avLst/>
          </a:prstGeom>
          <a:ln>
            <a:noFill/>
          </a:ln>
          <a:effectLst>
            <a:softEdge rad="112500"/>
          </a:effectLst>
        </p:spPr>
      </p:pic>
      <p:pic>
        <p:nvPicPr>
          <p:cNvPr id="3" name="Picture 2" descr="http://www.jonathankettleborough.com/wp-content/uploads/2013/12/The-Good-the-Bad-and-the-Ugly.jpg"/>
          <p:cNvPicPr>
            <a:picLocks noChangeAspect="1" noChangeArrowheads="1"/>
          </p:cNvPicPr>
          <p:nvPr/>
        </p:nvPicPr>
        <p:blipFill>
          <a:blip r:embed="rId3" cstate="print"/>
          <a:srcRect r="3430" b="70000"/>
          <a:stretch>
            <a:fillRect/>
          </a:stretch>
        </p:blipFill>
        <p:spPr bwMode="auto">
          <a:xfrm>
            <a:off x="0" y="5029200"/>
            <a:ext cx="9144000" cy="1828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6019800"/>
          </a:xfrm>
        </p:spPr>
        <p:txBody>
          <a:bodyPr>
            <a:noAutofit/>
          </a:bodyPr>
          <a:lstStyle/>
          <a:p>
            <a:r>
              <a:rPr lang="en-US" dirty="0" smtClean="0"/>
              <a:t>Finally, brethren, whatsoever things are true, whatsoever things </a:t>
            </a:r>
            <a:r>
              <a:rPr lang="en-US" i="1" dirty="0" smtClean="0"/>
              <a:t>are</a:t>
            </a:r>
            <a:r>
              <a:rPr lang="en-US" dirty="0" smtClean="0"/>
              <a:t> honest, whatsoever things </a:t>
            </a:r>
            <a:r>
              <a:rPr lang="en-US" i="1" dirty="0" smtClean="0"/>
              <a:t>are</a:t>
            </a:r>
            <a:r>
              <a:rPr lang="en-US" dirty="0" smtClean="0"/>
              <a:t> just, whatsoever things </a:t>
            </a:r>
            <a:r>
              <a:rPr lang="en-US" i="1" dirty="0" smtClean="0"/>
              <a:t>are</a:t>
            </a:r>
            <a:r>
              <a:rPr lang="en-US" dirty="0" smtClean="0"/>
              <a:t> pure, whatsoever things </a:t>
            </a:r>
            <a:r>
              <a:rPr lang="en-US" i="1" dirty="0" smtClean="0"/>
              <a:t>are</a:t>
            </a:r>
            <a:r>
              <a:rPr lang="en-US" dirty="0" smtClean="0"/>
              <a:t> lovely, whatsoever things </a:t>
            </a:r>
            <a:r>
              <a:rPr lang="en-US" i="1" dirty="0" smtClean="0"/>
              <a:t>are</a:t>
            </a:r>
            <a:r>
              <a:rPr lang="en-US" dirty="0" smtClean="0"/>
              <a:t> of good report; if </a:t>
            </a:r>
            <a:r>
              <a:rPr lang="en-US" i="1" dirty="0" smtClean="0"/>
              <a:t>there be</a:t>
            </a:r>
            <a:r>
              <a:rPr lang="en-US" dirty="0" smtClean="0"/>
              <a:t> any virtue, and if </a:t>
            </a:r>
            <a:r>
              <a:rPr lang="en-US" i="1" dirty="0" smtClean="0"/>
              <a:t>there be</a:t>
            </a:r>
            <a:r>
              <a:rPr lang="en-US" dirty="0" smtClean="0"/>
              <a:t> any praise, think on these things.</a:t>
            </a:r>
            <a:br>
              <a:rPr lang="en-US"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alwaysproventrue.files.wordpress.com/2011/10/fall-of-roman-empire.jpg"/>
          <p:cNvPicPr>
            <a:picLocks noChangeAspect="1" noChangeArrowheads="1"/>
          </p:cNvPicPr>
          <p:nvPr/>
        </p:nvPicPr>
        <p:blipFill>
          <a:blip r:embed="rId2" cstate="print"/>
          <a:srcRect/>
          <a:stretch>
            <a:fillRect/>
          </a:stretch>
        </p:blipFill>
        <p:spPr bwMode="auto">
          <a:xfrm>
            <a:off x="2667000" y="-54244"/>
            <a:ext cx="4292867" cy="691224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dirty="0"/>
              <a:t>The classic history of ancient Rome is given by Gibbon in </a:t>
            </a:r>
            <a:r>
              <a:rPr lang="en-US" i="1" dirty="0"/>
              <a:t>Decline and Fall of the Roman Empire,</a:t>
            </a:r>
            <a:r>
              <a:rPr lang="en-US" dirty="0"/>
              <a:t> written in the eighteenth century by a scholar who was distinctly antagonistic to Christianity. But even Gibbon named four distinct reasons why Christianity grew so rapidly in the ancient world:</a:t>
            </a:r>
            <a:br>
              <a:rPr lang="en-US" dirty="0"/>
            </a:b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352800"/>
          </a:xfrm>
        </p:spPr>
        <p:txBody>
          <a:bodyPr>
            <a:normAutofit fontScale="92500"/>
          </a:bodyPr>
          <a:lstStyle/>
          <a:p>
            <a:pPr lvl="0">
              <a:buNone/>
            </a:pPr>
            <a:r>
              <a:rPr lang="en-US" sz="3400" dirty="0" smtClean="0">
                <a:solidFill>
                  <a:srgbClr val="FFFF00"/>
                </a:solidFill>
              </a:rPr>
              <a:t>1. The </a:t>
            </a:r>
            <a:r>
              <a:rPr lang="en-US" sz="3400" dirty="0">
                <a:solidFill>
                  <a:srgbClr val="FFFF00"/>
                </a:solidFill>
              </a:rPr>
              <a:t>inflexible zeal and enthusiasm of the </a:t>
            </a:r>
            <a:r>
              <a:rPr lang="en-US" sz="3400" dirty="0" smtClean="0">
                <a:solidFill>
                  <a:srgbClr val="FFFF00"/>
                </a:solidFill>
              </a:rPr>
              <a:t> Christians</a:t>
            </a:r>
            <a:r>
              <a:rPr lang="en-US" sz="3400" dirty="0">
                <a:solidFill>
                  <a:srgbClr val="FFFF00"/>
                </a:solidFill>
              </a:rPr>
              <a:t>. </a:t>
            </a:r>
          </a:p>
          <a:p>
            <a:pPr>
              <a:buNone/>
            </a:pPr>
            <a:r>
              <a:rPr lang="en-US" sz="3400" dirty="0" smtClean="0"/>
              <a:t>   They </a:t>
            </a:r>
            <a:r>
              <a:rPr lang="en-US" sz="3400" dirty="0"/>
              <a:t>took the teachings of Jesus at their face value. They refused to compromise with any pagan religion or secular code. </a:t>
            </a:r>
            <a:r>
              <a:rPr lang="en-US" sz="3400" dirty="0" smtClean="0"/>
              <a:t>‘</a:t>
            </a:r>
            <a:r>
              <a:rPr lang="en-US" sz="3400" dirty="0"/>
              <a:t>They were absolutely </a:t>
            </a:r>
            <a:r>
              <a:rPr lang="en-US" sz="3400" dirty="0" smtClean="0"/>
              <a:t>happy and </a:t>
            </a:r>
            <a:r>
              <a:rPr lang="en-US" sz="3400" dirty="0"/>
              <a:t>always getting into trouble</a:t>
            </a:r>
            <a:r>
              <a:rPr lang="en-US" sz="3400" dirty="0" smtClean="0"/>
              <a:t>.’</a:t>
            </a:r>
          </a:p>
          <a:p>
            <a:pPr>
              <a:buNone/>
            </a:pPr>
            <a:endParaRPr lang="en-US" sz="3400" dirty="0"/>
          </a:p>
          <a:p>
            <a:endParaRPr lang="en-US" sz="3400" dirty="0"/>
          </a:p>
        </p:txBody>
      </p:sp>
      <p:pic>
        <p:nvPicPr>
          <p:cNvPr id="26628" name="Picture 4" descr="https://www.lds.org/bc/content/bible-videos/videos/jesus-teaches-a-samaritan-woman/images/3-jesus-and-samaritan-woman-well2.jpg"/>
          <p:cNvPicPr>
            <a:picLocks noChangeAspect="1" noChangeArrowheads="1"/>
          </p:cNvPicPr>
          <p:nvPr/>
        </p:nvPicPr>
        <p:blipFill>
          <a:blip r:embed="rId2" cstate="print"/>
          <a:srcRect/>
          <a:stretch>
            <a:fillRect/>
          </a:stretch>
        </p:blipFill>
        <p:spPr bwMode="auto">
          <a:xfrm>
            <a:off x="3314701" y="2971800"/>
            <a:ext cx="5829299" cy="3886200"/>
          </a:xfrm>
          <a:prstGeom prst="rect">
            <a:avLst/>
          </a:prstGeom>
          <a:noFill/>
        </p:spPr>
      </p:pic>
      <p:pic>
        <p:nvPicPr>
          <p:cNvPr id="26630" name="Picture 6" descr="http://www.ucanews.com/uploads/2013/05/1368769337.jpg"/>
          <p:cNvPicPr>
            <a:picLocks noChangeAspect="1" noChangeArrowheads="1"/>
          </p:cNvPicPr>
          <p:nvPr/>
        </p:nvPicPr>
        <p:blipFill>
          <a:blip r:embed="rId3" cstate="print"/>
          <a:srcRect/>
          <a:stretch>
            <a:fillRect/>
          </a:stretch>
        </p:blipFill>
        <p:spPr bwMode="auto">
          <a:xfrm>
            <a:off x="152400" y="2743200"/>
            <a:ext cx="5410200" cy="36068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 to="" calcmode="lin" valueType="num">
                                      <p:cBhvr>
                                        <p:cTn id="7" dur="1" fill="hold"/>
                                        <p:tgtEl>
                                          <p:spTgt spid="266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
            <a:ext cx="8991600" cy="3810000"/>
          </a:xfrm>
        </p:spPr>
        <p:txBody>
          <a:bodyPr/>
          <a:lstStyle/>
          <a:p>
            <a:pPr lvl="0">
              <a:buNone/>
            </a:pPr>
            <a:r>
              <a:rPr lang="en-US" dirty="0" smtClean="0">
                <a:solidFill>
                  <a:srgbClr val="FFFF00"/>
                </a:solidFill>
              </a:rPr>
              <a:t>2. The Christian doctrine of the future life. </a:t>
            </a:r>
            <a:endParaRPr lang="en-US" dirty="0" smtClean="0"/>
          </a:p>
          <a:p>
            <a:pPr lvl="0">
              <a:buNone/>
            </a:pPr>
            <a:r>
              <a:rPr lang="en-US" dirty="0" smtClean="0"/>
              <a:t>    Even among the most brilliant of the Greek and Roman writers, ignorance, hesitancy, and professed insincerity about immorality are found. The Christian gospel gave people hope of eternal life with God.</a:t>
            </a:r>
          </a:p>
          <a:p>
            <a:endParaRPr lang="en-US" dirty="0"/>
          </a:p>
        </p:txBody>
      </p:sp>
      <p:pic>
        <p:nvPicPr>
          <p:cNvPr id="68612" name="Picture 4" descr="http://657824807.r.cdn77.net/view/new-jerusalem-1-GoodSalt-smcas0096.jpg"/>
          <p:cNvPicPr>
            <a:picLocks noChangeAspect="1" noChangeArrowheads="1"/>
          </p:cNvPicPr>
          <p:nvPr/>
        </p:nvPicPr>
        <p:blipFill>
          <a:blip r:embed="rId2" cstate="print"/>
          <a:srcRect/>
          <a:stretch>
            <a:fillRect/>
          </a:stretch>
        </p:blipFill>
        <p:spPr bwMode="auto">
          <a:xfrm>
            <a:off x="3124200" y="2767965"/>
            <a:ext cx="5429250" cy="4090035"/>
          </a:xfrm>
          <a:prstGeom prst="rect">
            <a:avLst/>
          </a:prstGeom>
          <a:noFill/>
        </p:spPr>
      </p:pic>
      <p:pic>
        <p:nvPicPr>
          <p:cNvPr id="68610" name="Picture 2" descr="http://www.freecdtracts.com/images/HEAVENLYTHRONE.jpg"/>
          <p:cNvPicPr>
            <a:picLocks noChangeAspect="1" noChangeArrowheads="1"/>
          </p:cNvPicPr>
          <p:nvPr/>
        </p:nvPicPr>
        <p:blipFill>
          <a:blip r:embed="rId3" cstate="print"/>
          <a:srcRect/>
          <a:stretch>
            <a:fillRect/>
          </a:stretch>
        </p:blipFill>
        <p:spPr bwMode="auto">
          <a:xfrm>
            <a:off x="4267200" y="3810000"/>
            <a:ext cx="3276600" cy="262128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581400"/>
          </a:xfrm>
        </p:spPr>
        <p:txBody>
          <a:bodyPr>
            <a:normAutofit/>
          </a:bodyPr>
          <a:lstStyle/>
          <a:p>
            <a:pPr lvl="0">
              <a:buNone/>
            </a:pPr>
            <a:r>
              <a:rPr lang="en-US" dirty="0" smtClean="0">
                <a:solidFill>
                  <a:srgbClr val="FFFF00"/>
                </a:solidFill>
              </a:rPr>
              <a:t>3. The </a:t>
            </a:r>
            <a:r>
              <a:rPr lang="en-US" dirty="0">
                <a:solidFill>
                  <a:srgbClr val="FFFF00"/>
                </a:solidFill>
              </a:rPr>
              <a:t>miraculous power ascribed to the early Church. </a:t>
            </a:r>
          </a:p>
          <a:p>
            <a:pPr>
              <a:buNone/>
            </a:pPr>
            <a:r>
              <a:rPr lang="en-US" dirty="0" smtClean="0"/>
              <a:t>   ‘</a:t>
            </a:r>
            <a:r>
              <a:rPr lang="en-US" dirty="0"/>
              <a:t>With great power gave the apostles witness</a:t>
            </a:r>
            <a:r>
              <a:rPr lang="en-US" dirty="0" smtClean="0"/>
              <a:t>’. </a:t>
            </a:r>
            <a:r>
              <a:rPr lang="en-US" dirty="0"/>
              <a:t>Marvelous miracles were wrought by the disciples to demonstrate the truth of their assertion. Some of these are recorded in the New Testament, but there were many more.</a:t>
            </a:r>
          </a:p>
          <a:p>
            <a:pPr>
              <a:buNone/>
            </a:pPr>
            <a:endParaRPr lang="en-US" dirty="0"/>
          </a:p>
        </p:txBody>
      </p:sp>
      <p:sp>
        <p:nvSpPr>
          <p:cNvPr id="4" name="Rectangle 3"/>
          <p:cNvSpPr/>
          <p:nvPr/>
        </p:nvSpPr>
        <p:spPr>
          <a:xfrm>
            <a:off x="152400" y="3352800"/>
            <a:ext cx="8839200" cy="3170099"/>
          </a:xfrm>
          <a:prstGeom prst="rect">
            <a:avLst/>
          </a:prstGeom>
          <a:solidFill>
            <a:schemeClr val="bg2"/>
          </a:solidFill>
          <a:ln w="38100">
            <a:solidFill>
              <a:schemeClr val="tx1"/>
            </a:solidFill>
          </a:ln>
        </p:spPr>
        <p:txBody>
          <a:bodyPr wrap="square">
            <a:spAutoFit/>
          </a:bodyPr>
          <a:lstStyle/>
          <a:p>
            <a:pPr algn="ctr"/>
            <a:r>
              <a:rPr lang="en-US" sz="2500" i="1" dirty="0" smtClean="0">
                <a:effectLst>
                  <a:glow rad="101600">
                    <a:schemeClr val="bg1">
                      <a:alpha val="60000"/>
                    </a:schemeClr>
                  </a:glow>
                </a:effectLst>
              </a:rPr>
              <a:t>(Mark 16:17-20) “And these signs shall follow them that believe; In my name shall they cast out devils; they shall speak with new tongues; They shall take up serpents; and if they drink any deadly thing, it shall not hurt them; they shall lay hands on the sick, and they shall recover. So then after the Lord had spoken unto them, he was received up into heaven, and sat on the right hand of God. And they went forth, and preached every where, the Lord working with them, and confirming the word with signs following. Amen.”</a:t>
            </a:r>
            <a:endParaRPr lang="en-US" sz="25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962400"/>
          </a:xfrm>
        </p:spPr>
        <p:txBody>
          <a:bodyPr>
            <a:normAutofit/>
          </a:bodyPr>
          <a:lstStyle/>
          <a:p>
            <a:pPr lvl="0">
              <a:buNone/>
            </a:pPr>
            <a:r>
              <a:rPr lang="en-US" dirty="0" smtClean="0">
                <a:solidFill>
                  <a:srgbClr val="FFFF00"/>
                </a:solidFill>
              </a:rPr>
              <a:t>4. The pure, austere morals of the Christians. </a:t>
            </a:r>
          </a:p>
          <a:p>
            <a:pPr>
              <a:buNone/>
            </a:pPr>
            <a:r>
              <a:rPr lang="en-US" dirty="0" smtClean="0"/>
              <a:t>    They would not compromise with pagan immoralities. They abandoned </a:t>
            </a:r>
            <a:r>
              <a:rPr lang="en-US" dirty="0" smtClean="0"/>
              <a:t>their sins </a:t>
            </a:r>
            <a:r>
              <a:rPr lang="en-US" dirty="0" smtClean="0"/>
              <a:t>when they became Christians, lived exemplary lives and exhibited a standard of virtue unknown to the ancient world. </a:t>
            </a:r>
          </a:p>
          <a:p>
            <a:endParaRPr lang="en-US" dirty="0"/>
          </a:p>
        </p:txBody>
      </p:sp>
      <p:pic>
        <p:nvPicPr>
          <p:cNvPr id="4" name="Picture 12" descr="http://saltandlighttv.org/blog/wp-content/uploads/2012/05/early-church-community-300x195.jpg"/>
          <p:cNvPicPr>
            <a:picLocks noChangeAspect="1" noChangeArrowheads="1"/>
          </p:cNvPicPr>
          <p:nvPr/>
        </p:nvPicPr>
        <p:blipFill>
          <a:blip r:embed="rId2" cstate="print">
            <a:lum contrast="20000"/>
          </a:blip>
          <a:srcRect/>
          <a:stretch>
            <a:fillRect/>
          </a:stretch>
        </p:blipFill>
        <p:spPr bwMode="auto">
          <a:xfrm>
            <a:off x="3124200" y="2971800"/>
            <a:ext cx="5547795" cy="3606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495800"/>
          </a:xfrm>
        </p:spPr>
        <p:txBody>
          <a:bodyPr>
            <a:normAutofit/>
          </a:bodyPr>
          <a:lstStyle/>
          <a:p>
            <a:pPr>
              <a:buNone/>
            </a:pPr>
            <a:r>
              <a:rPr lang="en-US" sz="3600" dirty="0"/>
              <a:t> </a:t>
            </a:r>
            <a:r>
              <a:rPr lang="en-US" sz="3600" dirty="0" smtClean="0"/>
              <a:t>   The virtuous way of life was beyond the understanding of men. They had been used to ‘mystery’ religions imported from the Orient, and were dependent upon secret rites for their appeal. But the ancient Christians exhibited what the apostle calls, ‘the mystery of Godliness.’ The first Christian aim in those days was to be Christ-like in life.</a:t>
            </a:r>
          </a:p>
          <a:p>
            <a:endParaRPr lang="en-US" sz="3600" dirty="0"/>
          </a:p>
        </p:txBody>
      </p:sp>
      <p:pic>
        <p:nvPicPr>
          <p:cNvPr id="43010" name="Picture 2" descr="http://img.docstoccdn.com/thumb/orig/122928578.png"/>
          <p:cNvPicPr>
            <a:picLocks noChangeAspect="1" noChangeArrowheads="1"/>
          </p:cNvPicPr>
          <p:nvPr/>
        </p:nvPicPr>
        <p:blipFill>
          <a:blip r:embed="rId2" cstate="print"/>
          <a:srcRect t="32415" r="1823" b="31280"/>
          <a:stretch>
            <a:fillRect/>
          </a:stretch>
        </p:blipFill>
        <p:spPr bwMode="auto">
          <a:xfrm>
            <a:off x="914400" y="4495800"/>
            <a:ext cx="7696200" cy="2133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cdn2-b.examiner.com/sites/default/files/styles/image_content_width/hash/3d/09/3d092c9ede84c544f0ccc041d8f142e7.jpeg?itok=riArZu6l"/>
          <p:cNvPicPr>
            <a:picLocks noChangeAspect="1" noChangeArrowheads="1"/>
          </p:cNvPicPr>
          <p:nvPr/>
        </p:nvPicPr>
        <p:blipFill>
          <a:blip r:embed="rId2" cstate="print"/>
          <a:srcRect/>
          <a:stretch>
            <a:fillRect/>
          </a:stretch>
        </p:blipFill>
        <p:spPr bwMode="auto">
          <a:xfrm>
            <a:off x="2209800" y="0"/>
            <a:ext cx="4810125" cy="4225719"/>
          </a:xfrm>
          <a:prstGeom prst="rect">
            <a:avLst/>
          </a:prstGeom>
          <a:noFill/>
        </p:spPr>
      </p:pic>
      <p:sp>
        <p:nvSpPr>
          <p:cNvPr id="3" name="Title 2"/>
          <p:cNvSpPr>
            <a:spLocks noGrp="1"/>
          </p:cNvSpPr>
          <p:nvPr>
            <p:ph type="title"/>
          </p:nvPr>
        </p:nvSpPr>
        <p:spPr>
          <a:xfrm>
            <a:off x="0" y="4343400"/>
            <a:ext cx="9144000" cy="2514600"/>
          </a:xfrm>
        </p:spPr>
        <p:txBody>
          <a:bodyPr>
            <a:noAutofit/>
          </a:bodyPr>
          <a:lstStyle/>
          <a:p>
            <a:r>
              <a:rPr lang="en-US" sz="3200" i="1" dirty="0" smtClean="0"/>
              <a:t>“And when he had found him, he brought him unto Antioch. And it came to pass, that a whole year they assembled themselves with the church, and taught much people. And the disciples were called Christians first in Antioch.”  (Acts 11:26)</a:t>
            </a:r>
            <a:endParaRPr lang="en-US" sz="32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
            <a:ext cx="8839200" cy="3170099"/>
          </a:xfrm>
          <a:prstGeom prst="rect">
            <a:avLst/>
          </a:prstGeom>
        </p:spPr>
        <p:txBody>
          <a:bodyPr wrap="square">
            <a:spAutoFit/>
          </a:bodyPr>
          <a:lstStyle/>
          <a:p>
            <a:pPr algn="ctr"/>
            <a:r>
              <a:rPr lang="en-US" sz="4000" dirty="0">
                <a:solidFill>
                  <a:srgbClr val="FFFF00"/>
                </a:solidFill>
              </a:rPr>
              <a:t>Today there is a vast difference in the </a:t>
            </a:r>
            <a:r>
              <a:rPr lang="en-US" sz="4000" dirty="0" smtClean="0">
                <a:solidFill>
                  <a:srgbClr val="FFFF00"/>
                </a:solidFill>
              </a:rPr>
              <a:t>spiritual character </a:t>
            </a:r>
            <a:r>
              <a:rPr lang="en-US" sz="4000" dirty="0">
                <a:solidFill>
                  <a:srgbClr val="FFFF00"/>
                </a:solidFill>
              </a:rPr>
              <a:t>of the various members of the average </a:t>
            </a:r>
            <a:r>
              <a:rPr lang="en-US" sz="4000" dirty="0" smtClean="0">
                <a:solidFill>
                  <a:srgbClr val="FFFF00"/>
                </a:solidFill>
              </a:rPr>
              <a:t>local church.</a:t>
            </a:r>
          </a:p>
          <a:p>
            <a:endParaRPr lang="en-US" sz="4000" dirty="0">
              <a:solidFill>
                <a:srgbClr val="FFFF00"/>
              </a:solidFill>
            </a:endParaRPr>
          </a:p>
          <a:p>
            <a:endParaRPr lang="en-US" sz="4000" dirty="0">
              <a:solidFill>
                <a:srgbClr val="FFFF00"/>
              </a:solidFill>
            </a:endParaRPr>
          </a:p>
        </p:txBody>
      </p:sp>
      <p:pic>
        <p:nvPicPr>
          <p:cNvPr id="23554" name="Picture 2" descr="http://antaryamin.files.wordpress.com/2012/11/lust-216995591.jpg"/>
          <p:cNvPicPr>
            <a:picLocks noChangeAspect="1" noChangeArrowheads="1"/>
          </p:cNvPicPr>
          <p:nvPr/>
        </p:nvPicPr>
        <p:blipFill>
          <a:blip r:embed="rId2" cstate="print"/>
          <a:srcRect/>
          <a:stretch>
            <a:fillRect/>
          </a:stretch>
        </p:blipFill>
        <p:spPr bwMode="auto">
          <a:xfrm>
            <a:off x="5867400" y="4221361"/>
            <a:ext cx="3276600" cy="2636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56" name="Picture 4" descr="http://images.clipartof.com/thumbnails/442123-Royalty-Free-RF-Clip-Art-Illustration-Of-A-Cartoon-Woman-Resisting-Cake.jpg"/>
          <p:cNvPicPr>
            <a:picLocks noChangeAspect="1" noChangeArrowheads="1"/>
          </p:cNvPicPr>
          <p:nvPr/>
        </p:nvPicPr>
        <p:blipFill>
          <a:blip r:embed="rId3" cstate="print">
            <a:lum contrast="40000"/>
          </a:blip>
          <a:srcRect t="-3268" r="26666" b="11765"/>
          <a:stretch>
            <a:fillRect/>
          </a:stretch>
        </p:blipFill>
        <p:spPr bwMode="auto">
          <a:xfrm>
            <a:off x="0" y="4114800"/>
            <a:ext cx="215537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58" name="Picture 6" descr="http://godsbreathpublications.com/images/temptation.jpg"/>
          <p:cNvPicPr>
            <a:picLocks noChangeAspect="1" noChangeArrowheads="1"/>
          </p:cNvPicPr>
          <p:nvPr/>
        </p:nvPicPr>
        <p:blipFill>
          <a:blip r:embed="rId4" cstate="print"/>
          <a:srcRect/>
          <a:stretch>
            <a:fillRect/>
          </a:stretch>
        </p:blipFill>
        <p:spPr bwMode="auto">
          <a:xfrm>
            <a:off x="2133600" y="2057400"/>
            <a:ext cx="3810000" cy="2471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2000"/>
                                        <p:tgtEl>
                                          <p:spTgt spid="235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981200"/>
          </a:xfrm>
        </p:spPr>
        <p:txBody>
          <a:bodyPr>
            <a:noAutofit/>
          </a:bodyPr>
          <a:lstStyle/>
          <a:p>
            <a:r>
              <a:rPr lang="en-US" sz="3400" dirty="0" smtClean="0">
                <a:solidFill>
                  <a:srgbClr val="FFFF00"/>
                </a:solidFill>
              </a:rPr>
              <a:t>In every local assembly there may be ‘tares’ and ‘wheat’ growing together, that is, both </a:t>
            </a:r>
            <a:r>
              <a:rPr lang="en-US" sz="3400" dirty="0" smtClean="0">
                <a:solidFill>
                  <a:srgbClr val="FFFF00"/>
                </a:solidFill>
              </a:rPr>
              <a:t/>
            </a:r>
            <a:br>
              <a:rPr lang="en-US" sz="3400" dirty="0" smtClean="0">
                <a:solidFill>
                  <a:srgbClr val="FFFF00"/>
                </a:solidFill>
              </a:rPr>
            </a:br>
            <a:r>
              <a:rPr lang="en-US" sz="3400" dirty="0" smtClean="0">
                <a:solidFill>
                  <a:srgbClr val="FFFF00"/>
                </a:solidFill>
              </a:rPr>
              <a:t>saved </a:t>
            </a:r>
            <a:r>
              <a:rPr lang="en-US" sz="3400" dirty="0" smtClean="0">
                <a:solidFill>
                  <a:srgbClr val="FFFF00"/>
                </a:solidFill>
              </a:rPr>
              <a:t>and unsaved members. </a:t>
            </a:r>
            <a:r>
              <a:rPr lang="en-US" sz="3400" dirty="0" smtClean="0">
                <a:solidFill>
                  <a:srgbClr val="FFFF00"/>
                </a:solidFill>
              </a:rPr>
              <a:t/>
            </a:r>
            <a:br>
              <a:rPr lang="en-US" sz="3400" dirty="0" smtClean="0">
                <a:solidFill>
                  <a:srgbClr val="FFFF00"/>
                </a:solidFill>
              </a:rPr>
            </a:br>
            <a:r>
              <a:rPr lang="en-US" sz="3400" i="1" dirty="0" smtClean="0">
                <a:solidFill>
                  <a:srgbClr val="FFFF00"/>
                </a:solidFill>
              </a:rPr>
              <a:t>(Matthew 13:25)</a:t>
            </a:r>
            <a:r>
              <a:rPr lang="en-US" sz="3400" dirty="0" smtClean="0">
                <a:solidFill>
                  <a:srgbClr val="FFFF00"/>
                </a:solidFill>
              </a:rPr>
              <a:t/>
            </a:r>
            <a:br>
              <a:rPr lang="en-US" sz="3400" dirty="0" smtClean="0">
                <a:solidFill>
                  <a:srgbClr val="FFFF00"/>
                </a:solidFill>
              </a:rPr>
            </a:br>
            <a:endParaRPr lang="en-US" sz="3400" dirty="0">
              <a:solidFill>
                <a:srgbClr val="FFFF00"/>
              </a:solidFill>
            </a:endParaRPr>
          </a:p>
        </p:txBody>
      </p:sp>
      <p:pic>
        <p:nvPicPr>
          <p:cNvPr id="72706" name="Picture 2" descr="http://christbiblechurchinternational.files.wordpress.com/2013/07/wheat-tares_sermons.jpg"/>
          <p:cNvPicPr>
            <a:picLocks noChangeAspect="1" noChangeArrowheads="1"/>
          </p:cNvPicPr>
          <p:nvPr/>
        </p:nvPicPr>
        <p:blipFill>
          <a:blip r:embed="rId2" cstate="print"/>
          <a:srcRect b="14125"/>
          <a:stretch>
            <a:fillRect/>
          </a:stretch>
        </p:blipFill>
        <p:spPr bwMode="auto">
          <a:xfrm>
            <a:off x="0" y="1905000"/>
            <a:ext cx="9198428" cy="4953000"/>
          </a:xfrm>
          <a:prstGeom prst="rect">
            <a:avLst/>
          </a:prstGeom>
          <a:ln>
            <a:noFill/>
          </a:ln>
          <a:effectLst>
            <a:softEdge rad="112500"/>
          </a:effectLst>
        </p:spPr>
      </p:pic>
      <p:pic>
        <p:nvPicPr>
          <p:cNvPr id="72708" name="Picture 4" descr="http://kimberlysnyder.net/blog/wp-content/uploads/2013/08/wheat-procurement.jpg"/>
          <p:cNvPicPr>
            <a:picLocks noChangeAspect="1" noChangeArrowheads="1"/>
          </p:cNvPicPr>
          <p:nvPr/>
        </p:nvPicPr>
        <p:blipFill>
          <a:blip r:embed="rId3" cstate="print"/>
          <a:srcRect t="632" r="41053"/>
          <a:stretch>
            <a:fillRect/>
          </a:stretch>
        </p:blipFill>
        <p:spPr bwMode="auto">
          <a:xfrm>
            <a:off x="0" y="1905000"/>
            <a:ext cx="4648200" cy="4953000"/>
          </a:xfrm>
          <a:prstGeom prst="rect">
            <a:avLst/>
          </a:prstGeom>
          <a:ln>
            <a:noFill/>
          </a:ln>
          <a:effectLst>
            <a:softEdge rad="112500"/>
          </a:effectLst>
        </p:spPr>
      </p:pic>
      <p:pic>
        <p:nvPicPr>
          <p:cNvPr id="72710" name="Picture 6" descr="http://thegospelinaction.files.wordpress.com/2011/11/wheat-from-stockmedia-cc.jpg"/>
          <p:cNvPicPr>
            <a:picLocks noChangeAspect="1" noChangeArrowheads="1"/>
          </p:cNvPicPr>
          <p:nvPr/>
        </p:nvPicPr>
        <p:blipFill>
          <a:blip r:embed="rId4" cstate="print"/>
          <a:srcRect l="49675" t="17018"/>
          <a:stretch>
            <a:fillRect/>
          </a:stretch>
        </p:blipFill>
        <p:spPr bwMode="auto">
          <a:xfrm>
            <a:off x="4572000" y="1905000"/>
            <a:ext cx="4572000" cy="4953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fade">
                                      <p:cBhvr>
                                        <p:cTn id="7" dur="2000"/>
                                        <p:tgtEl>
                                          <p:spTgt spid="727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fade">
                                      <p:cBhvr>
                                        <p:cTn id="12"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fontScale="90000"/>
          </a:bodyPr>
          <a:lstStyle/>
          <a:p>
            <a:r>
              <a:rPr lang="en-US" dirty="0" smtClean="0">
                <a:solidFill>
                  <a:srgbClr val="FFFF00"/>
                </a:solidFill>
              </a:rPr>
              <a:t>The apostolic Church was perhaps </a:t>
            </a:r>
            <a:br>
              <a:rPr lang="en-US" dirty="0" smtClean="0">
                <a:solidFill>
                  <a:srgbClr val="FFFF00"/>
                </a:solidFill>
              </a:rPr>
            </a:br>
            <a:r>
              <a:rPr lang="en-US" dirty="0" smtClean="0">
                <a:solidFill>
                  <a:srgbClr val="FFFF00"/>
                </a:solidFill>
              </a:rPr>
              <a:t>the nearest to God’s desire for His Church. </a:t>
            </a:r>
            <a:br>
              <a:rPr lang="en-US" dirty="0" smtClean="0">
                <a:solidFill>
                  <a:srgbClr val="FFFF00"/>
                </a:solidFill>
              </a:rPr>
            </a:br>
            <a:endParaRPr lang="en-US" dirty="0">
              <a:solidFill>
                <a:srgbClr val="FFFF00"/>
              </a:solidFill>
            </a:endParaRPr>
          </a:p>
        </p:txBody>
      </p:sp>
      <p:pic>
        <p:nvPicPr>
          <p:cNvPr id="73730" name="Picture 2" descr="http://www.wayhome.org/JanStyka-SaintPeter.jpg"/>
          <p:cNvPicPr>
            <a:picLocks noChangeAspect="1" noChangeArrowheads="1"/>
          </p:cNvPicPr>
          <p:nvPr/>
        </p:nvPicPr>
        <p:blipFill>
          <a:blip r:embed="rId2" cstate="print">
            <a:lum bright="-10000"/>
          </a:blip>
          <a:srcRect/>
          <a:stretch>
            <a:fillRect/>
          </a:stretch>
        </p:blipFill>
        <p:spPr bwMode="auto">
          <a:xfrm>
            <a:off x="914400" y="1752600"/>
            <a:ext cx="7315200" cy="47701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rmAutofit/>
          </a:bodyPr>
          <a:lstStyle/>
          <a:p>
            <a:r>
              <a:rPr lang="en-US" sz="5400" dirty="0" smtClean="0"/>
              <a:t>The early Christians were:</a:t>
            </a:r>
            <a:endParaRPr lang="en-US" sz="5400" dirty="0"/>
          </a:p>
        </p:txBody>
      </p:sp>
      <p:pic>
        <p:nvPicPr>
          <p:cNvPr id="22530" name="Picture 2" descr="http://3.bp.blogspot.com/-76ms9U7sTTg/UNoBIWrRD_I/AAAAAAAAGdU/sY2CxYj7fyE/s1600/artromechristians.gif"/>
          <p:cNvPicPr>
            <a:picLocks noChangeAspect="1" noChangeArrowheads="1"/>
          </p:cNvPicPr>
          <p:nvPr/>
        </p:nvPicPr>
        <p:blipFill>
          <a:blip r:embed="rId2" cstate="print"/>
          <a:srcRect/>
          <a:stretch>
            <a:fillRect/>
          </a:stretch>
        </p:blipFill>
        <p:spPr bwMode="auto">
          <a:xfrm>
            <a:off x="1600200" y="1828800"/>
            <a:ext cx="5965190" cy="4648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1. United </a:t>
            </a:r>
            <a:br>
              <a:rPr lang="en-US" dirty="0" smtClean="0">
                <a:solidFill>
                  <a:srgbClr val="FFFF00"/>
                </a:solidFill>
              </a:rPr>
            </a:br>
            <a:r>
              <a:rPr lang="en-US" sz="4000" i="1" dirty="0" smtClean="0">
                <a:solidFill>
                  <a:srgbClr val="FFFF00"/>
                </a:solidFill>
              </a:rPr>
              <a:t>(</a:t>
            </a:r>
            <a:r>
              <a:rPr lang="en-US" sz="4000" i="1" dirty="0">
                <a:solidFill>
                  <a:srgbClr val="FFFF00"/>
                </a:solidFill>
              </a:rPr>
              <a:t>Acts 2:44; 4:32; Eph. 4:1-7</a:t>
            </a:r>
            <a:r>
              <a:rPr lang="en-US" sz="4000" i="1" dirty="0" smtClean="0">
                <a:solidFill>
                  <a:srgbClr val="FFFF00"/>
                </a:solidFill>
              </a:rPr>
              <a:t>)</a:t>
            </a:r>
            <a:endParaRPr lang="en-US" sz="4000" i="1" dirty="0">
              <a:solidFill>
                <a:srgbClr val="FFFF00"/>
              </a:solidFill>
            </a:endParaRPr>
          </a:p>
        </p:txBody>
      </p:sp>
      <p:pic>
        <p:nvPicPr>
          <p:cNvPr id="46082" name="Picture 2" descr="http://bamitchell.files.wordpress.com/2011/11/unity1.jpg"/>
          <p:cNvPicPr>
            <a:picLocks noChangeAspect="1" noChangeArrowheads="1"/>
          </p:cNvPicPr>
          <p:nvPr/>
        </p:nvPicPr>
        <p:blipFill>
          <a:blip r:embed="rId2" cstate="print"/>
          <a:srcRect/>
          <a:stretch>
            <a:fillRect/>
          </a:stretch>
        </p:blipFill>
        <p:spPr bwMode="auto">
          <a:xfrm>
            <a:off x="990600" y="1600200"/>
            <a:ext cx="7077075" cy="516709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lgn="ctr">
              <a:buNone/>
            </a:pPr>
            <a:r>
              <a:rPr lang="en-US" sz="3600" i="1" dirty="0" smtClean="0"/>
              <a:t>(Acts 2:44-46 ) </a:t>
            </a:r>
          </a:p>
          <a:p>
            <a:pPr algn="ctr">
              <a:buNone/>
            </a:pPr>
            <a:r>
              <a:rPr lang="en-US" sz="3600" i="1" dirty="0" smtClean="0"/>
              <a:t>    “And all that believed were together, and had all things common; And sold their possessions and goods, and parted them to all men, as every man had need. And they, continuing daily with one accord in the temple, and breaking bread from house to house, did eat their meat with gladness and singleness of heart, Praising God, and having </a:t>
            </a:r>
            <a:r>
              <a:rPr lang="en-US" sz="3600" i="1" dirty="0" err="1" smtClean="0"/>
              <a:t>favour</a:t>
            </a:r>
            <a:r>
              <a:rPr lang="en-US" sz="3600" i="1" dirty="0" smtClean="0"/>
              <a:t> with all the people. And the Lord added to the church daily such as should be saved.”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(Acts 4:32-33) </a:t>
            </a:r>
            <a:br>
              <a:rPr lang="en-US" i="1" dirty="0" smtClean="0"/>
            </a:br>
            <a:r>
              <a:rPr lang="en-US" i="1" dirty="0" smtClean="0"/>
              <a:t>“And the multitude of them that believed were of one heart and of one soul: neither said any of them that ought of the things which he possessed was his own; but they had all things common. And with great power gave the apostles witness of the resurrection of the Lord Jesus.”</a:t>
            </a:r>
            <a:br>
              <a:rPr lang="en-US" i="1" dirty="0" smtClean="0"/>
            </a:b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
            <a:ext cx="8610600" cy="6894195"/>
          </a:xfrm>
          <a:prstGeom prst="rect">
            <a:avLst/>
          </a:prstGeom>
        </p:spPr>
        <p:txBody>
          <a:bodyPr wrap="square">
            <a:spAutoFit/>
          </a:bodyPr>
          <a:lstStyle/>
          <a:p>
            <a:pPr algn="ctr"/>
            <a:r>
              <a:rPr lang="en-US" sz="3400" i="1" dirty="0" smtClean="0"/>
              <a:t>(Ephesians 4:1-7) </a:t>
            </a:r>
          </a:p>
          <a:p>
            <a:pPr algn="ctr"/>
            <a:r>
              <a:rPr lang="en-US" sz="3400" i="1" dirty="0" smtClean="0"/>
              <a:t>“I therefore, the prisoner of the Lord, beseech you that ye walk worthy of the vocation wherewith ye are called, With all lowliness and meekness, with longsuffering, forbearing one another in love; </a:t>
            </a:r>
            <a:r>
              <a:rPr lang="en-US" sz="3400" i="1" dirty="0" err="1" smtClean="0"/>
              <a:t>Endeavouring</a:t>
            </a:r>
            <a:r>
              <a:rPr lang="en-US" sz="3400" i="1" dirty="0" smtClean="0"/>
              <a:t> to keep the unity of the Spirit in the bond of peace. There is one body, and one Spirit, even as ye are called in one hope of your calling; One Lord, one faith, one baptism, One God and Father of all, who is above all, and through all, and in you all. But unto every one of us is given grace according to the measure of the gift of Christ”</a:t>
            </a:r>
            <a:endParaRPr lang="en-US" sz="34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algn="ctr">
              <a:buNone/>
            </a:pPr>
            <a:r>
              <a:rPr lang="en-US" sz="4000" i="1" dirty="0" smtClean="0"/>
              <a:t>    (Proverbs 6:16-18) </a:t>
            </a:r>
          </a:p>
          <a:p>
            <a:pPr algn="ctr">
              <a:buNone/>
            </a:pPr>
            <a:r>
              <a:rPr lang="en-US" sz="4000" i="1" dirty="0" smtClean="0"/>
              <a:t>    “These six things doth the LORD hate: yea, seven are an abomination unto him: A proud look, a lying tongue, and hands that shed innocent blood, An heart that </a:t>
            </a:r>
            <a:r>
              <a:rPr lang="en-US" sz="4000" i="1" dirty="0" err="1" smtClean="0"/>
              <a:t>deviseth</a:t>
            </a:r>
            <a:r>
              <a:rPr lang="en-US" sz="4000" i="1" dirty="0" smtClean="0"/>
              <a:t> wicked imaginations, feet that be swift in running to mischief, A false witness that </a:t>
            </a:r>
            <a:r>
              <a:rPr lang="en-US" sz="4000" i="1" dirty="0" err="1" smtClean="0"/>
              <a:t>speaketh</a:t>
            </a:r>
            <a:r>
              <a:rPr lang="en-US" sz="4000" i="1" dirty="0" smtClean="0"/>
              <a:t> lies, and he that soweth discord among brethren.”</a:t>
            </a:r>
          </a:p>
          <a:p>
            <a:pPr>
              <a:buNone/>
            </a:pPr>
            <a:endParaRPr lang="en-US" sz="4000"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3154362"/>
          </a:xfrm>
        </p:spPr>
        <p:txBody>
          <a:bodyPr>
            <a:normAutofit fontScale="90000"/>
          </a:bodyPr>
          <a:lstStyle/>
          <a:p>
            <a:r>
              <a:rPr lang="en-US" i="1" dirty="0" smtClean="0"/>
              <a:t> (Psalm 133:1) </a:t>
            </a:r>
            <a:br>
              <a:rPr lang="en-US" i="1" dirty="0" smtClean="0"/>
            </a:br>
            <a:r>
              <a:rPr lang="en-US" i="1" dirty="0" smtClean="0"/>
              <a:t>“Behold, how good and how pleasant it is for brethren to dwell together in unity!”</a:t>
            </a:r>
            <a:br>
              <a:rPr lang="en-US" i="1" dirty="0" smtClean="0"/>
            </a:br>
            <a:endParaRPr lang="en-US" dirty="0"/>
          </a:p>
        </p:txBody>
      </p:sp>
      <p:pic>
        <p:nvPicPr>
          <p:cNvPr id="74754" name="Picture 2" descr="http://bhbaptist.org/Websites/beaconhill/images/unity2.JPG"/>
          <p:cNvPicPr>
            <a:picLocks noChangeAspect="1" noChangeArrowheads="1"/>
          </p:cNvPicPr>
          <p:nvPr/>
        </p:nvPicPr>
        <p:blipFill>
          <a:blip r:embed="rId2" cstate="print"/>
          <a:srcRect/>
          <a:stretch>
            <a:fillRect/>
          </a:stretch>
        </p:blipFill>
        <p:spPr bwMode="auto">
          <a:xfrm>
            <a:off x="1676400" y="3048000"/>
            <a:ext cx="5486400" cy="363990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lstStyle/>
          <a:p>
            <a:r>
              <a:rPr lang="en-US" dirty="0" smtClean="0">
                <a:solidFill>
                  <a:srgbClr val="FFFF00"/>
                </a:solidFill>
              </a:rPr>
              <a:t>2. Steadfast</a:t>
            </a:r>
            <a:endParaRPr lang="en-US" dirty="0">
              <a:solidFill>
                <a:srgbClr val="FFFF00"/>
              </a:solidFill>
            </a:endParaRPr>
          </a:p>
        </p:txBody>
      </p:sp>
      <p:pic>
        <p:nvPicPr>
          <p:cNvPr id="52226" name="Picture 2" descr="http://1.bp.blogspot.com/_gBUJmMSqZ08/TJjcWTz1mqI/AAAAAAAABAo/LD4z3c9YeT4/s1600/images.jpg"/>
          <p:cNvPicPr>
            <a:picLocks noChangeAspect="1" noChangeArrowheads="1"/>
          </p:cNvPicPr>
          <p:nvPr/>
        </p:nvPicPr>
        <p:blipFill>
          <a:blip r:embed="rId2" cstate="print"/>
          <a:srcRect/>
          <a:stretch>
            <a:fillRect/>
          </a:stretch>
        </p:blipFill>
        <p:spPr bwMode="auto">
          <a:xfrm>
            <a:off x="304800" y="1981200"/>
            <a:ext cx="3613482" cy="2590800"/>
          </a:xfrm>
          <a:prstGeom prst="rect">
            <a:avLst/>
          </a:prstGeom>
          <a:ln>
            <a:noFill/>
          </a:ln>
          <a:effectLst>
            <a:softEdge rad="112500"/>
          </a:effectLst>
        </p:spPr>
      </p:pic>
      <p:pic>
        <p:nvPicPr>
          <p:cNvPr id="52228" name="Picture 4" descr="http://melindablogs.com/wp-content/uploads/2014/01/steadfast-3.jpg"/>
          <p:cNvPicPr>
            <a:picLocks noChangeAspect="1" noChangeArrowheads="1"/>
          </p:cNvPicPr>
          <p:nvPr/>
        </p:nvPicPr>
        <p:blipFill>
          <a:blip r:embed="rId3" cstate="print"/>
          <a:srcRect t="9250" b="16749"/>
          <a:stretch>
            <a:fillRect/>
          </a:stretch>
        </p:blipFill>
        <p:spPr bwMode="auto">
          <a:xfrm>
            <a:off x="4495800" y="3733800"/>
            <a:ext cx="4267200" cy="2438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i="1" dirty="0" smtClean="0"/>
              <a:t>(Acts 2:41-42) </a:t>
            </a:r>
            <a:br>
              <a:rPr lang="en-US" i="1" dirty="0" smtClean="0"/>
            </a:br>
            <a:r>
              <a:rPr lang="en-US" i="1" dirty="0" smtClean="0"/>
              <a:t>“Then they that gladly received his word were baptized: and the same day there were added unto them about three thousand souls. And they continued </a:t>
            </a:r>
            <a:r>
              <a:rPr lang="en-US" i="1" dirty="0" err="1" smtClean="0"/>
              <a:t>stedfastly</a:t>
            </a:r>
            <a:r>
              <a:rPr lang="en-US" i="1" dirty="0" smtClean="0"/>
              <a:t> </a:t>
            </a:r>
            <a:r>
              <a:rPr lang="en-US" i="1" smtClean="0"/>
              <a:t>in</a:t>
            </a:r>
            <a:r>
              <a:rPr lang="en-US" i="1" smtClean="0"/>
              <a:t>…”</a:t>
            </a:r>
            <a:endParaRPr lang="en-US"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solidFill>
                  <a:srgbClr val="FFFF00"/>
                </a:solidFill>
              </a:rPr>
              <a:t>Steadfast in doctrine. </a:t>
            </a:r>
          </a:p>
          <a:p>
            <a:r>
              <a:rPr lang="en-US" dirty="0"/>
              <a:t>No turning aside from facts to fables, no heaping up teachers with itching ears, no wavering like the waves of the sea, tossing about from doubt in despair! They were steadfast in their belief in God’s </a:t>
            </a:r>
            <a:r>
              <a:rPr lang="en-US" dirty="0" smtClean="0"/>
              <a:t>Word</a:t>
            </a:r>
            <a:r>
              <a:rPr lang="en-US" dirty="0"/>
              <a:t> </a:t>
            </a:r>
            <a:r>
              <a:rPr lang="en-US" dirty="0" smtClean="0"/>
              <a:t>– </a:t>
            </a:r>
            <a:r>
              <a:rPr lang="en-US" i="1" dirty="0" smtClean="0"/>
              <a:t>I </a:t>
            </a:r>
            <a:r>
              <a:rPr lang="en-US" i="1" dirty="0"/>
              <a:t>T</a:t>
            </a:r>
            <a:r>
              <a:rPr lang="en-US" i="1" dirty="0" smtClean="0"/>
              <a:t>hess. 2:13</a:t>
            </a:r>
          </a:p>
          <a:p>
            <a:pPr lvl="0"/>
            <a:r>
              <a:rPr lang="en-US" dirty="0">
                <a:solidFill>
                  <a:srgbClr val="FFFF00"/>
                </a:solidFill>
              </a:rPr>
              <a:t>Steadfast in fellowship. </a:t>
            </a:r>
          </a:p>
          <a:p>
            <a:r>
              <a:rPr lang="en-US" dirty="0"/>
              <a:t>If the members had stopped to criticize, no doubt they would have found faults in </a:t>
            </a:r>
            <a:r>
              <a:rPr lang="en-US" dirty="0" smtClean="0"/>
              <a:t>each other and their </a:t>
            </a:r>
            <a:r>
              <a:rPr lang="en-US" dirty="0"/>
              <a:t>church, but </a:t>
            </a:r>
            <a:r>
              <a:rPr lang="en-US" dirty="0" smtClean="0"/>
              <a:t>they </a:t>
            </a:r>
            <a:r>
              <a:rPr lang="en-US" dirty="0"/>
              <a:t>remained </a:t>
            </a:r>
            <a:r>
              <a:rPr lang="en-US" dirty="0" smtClean="0"/>
              <a:t>steadfast in fellowship. </a:t>
            </a:r>
            <a:r>
              <a:rPr lang="en-US" dirty="0"/>
              <a:t>They were quick to see their own failures, but slow to criticize others’ </a:t>
            </a:r>
            <a:r>
              <a:rPr lang="en-US" dirty="0" smtClean="0"/>
              <a:t>faults – </a:t>
            </a:r>
            <a:r>
              <a:rPr lang="en-US" i="1" dirty="0" smtClean="0"/>
              <a:t>Phil. 2:1</a:t>
            </a:r>
            <a:endParaRPr lang="en-US" i="1" dirty="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hisloveisreal.files.wordpress.com/2011/07/armor-of-god1.gif"/>
          <p:cNvPicPr>
            <a:picLocks noChangeAspect="1" noChangeArrowheads="1" noCrop="1"/>
          </p:cNvPicPr>
          <p:nvPr/>
        </p:nvPicPr>
        <p:blipFill>
          <a:blip r:embed="rId2" cstate="print"/>
          <a:srcRect/>
          <a:stretch>
            <a:fillRect/>
          </a:stretch>
        </p:blipFill>
        <p:spPr bwMode="auto">
          <a:xfrm>
            <a:off x="1447800" y="152400"/>
            <a:ext cx="6745108" cy="644665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429000"/>
          </a:xfrm>
        </p:spPr>
        <p:txBody>
          <a:bodyPr/>
          <a:lstStyle/>
          <a:p>
            <a:pPr lvl="0"/>
            <a:r>
              <a:rPr lang="en-US" dirty="0">
                <a:solidFill>
                  <a:srgbClr val="FFFF00"/>
                </a:solidFill>
              </a:rPr>
              <a:t>Steadfast in </a:t>
            </a:r>
            <a:r>
              <a:rPr lang="en-US" dirty="0" smtClean="0">
                <a:solidFill>
                  <a:srgbClr val="FFFF00"/>
                </a:solidFill>
              </a:rPr>
              <a:t>observing the </a:t>
            </a:r>
            <a:r>
              <a:rPr lang="en-US" dirty="0">
                <a:solidFill>
                  <a:srgbClr val="FFFF00"/>
                </a:solidFill>
              </a:rPr>
              <a:t>ordinances. </a:t>
            </a:r>
          </a:p>
          <a:p>
            <a:r>
              <a:rPr lang="en-US" dirty="0"/>
              <a:t>Christ was the substance of sermons and the center of </a:t>
            </a:r>
            <a:r>
              <a:rPr lang="en-US" dirty="0" smtClean="0"/>
              <a:t>worship</a:t>
            </a:r>
            <a:r>
              <a:rPr lang="en-US" dirty="0"/>
              <a:t> </a:t>
            </a:r>
            <a:r>
              <a:rPr lang="en-US" dirty="0" smtClean="0"/>
              <a:t>– </a:t>
            </a:r>
            <a:r>
              <a:rPr lang="en-US" i="1" dirty="0" smtClean="0"/>
              <a:t>Col. 1:18</a:t>
            </a:r>
          </a:p>
          <a:p>
            <a:r>
              <a:rPr lang="en-US" dirty="0" smtClean="0"/>
              <a:t>The </a:t>
            </a:r>
            <a:r>
              <a:rPr lang="en-US" dirty="0"/>
              <a:t>institution of the Lord’s Supper and of Baptism represented the work of grace in the hearts of the early believers </a:t>
            </a:r>
            <a:r>
              <a:rPr lang="en-US" dirty="0" smtClean="0"/>
              <a:t>- </a:t>
            </a:r>
            <a:r>
              <a:rPr lang="en-US" i="1" dirty="0" smtClean="0"/>
              <a:t>Rom</a:t>
            </a:r>
            <a:r>
              <a:rPr lang="en-US" i="1" dirty="0"/>
              <a:t>. </a:t>
            </a:r>
            <a:r>
              <a:rPr lang="en-US" i="1" dirty="0" smtClean="0"/>
              <a:t>6:3-4</a:t>
            </a:r>
            <a:r>
              <a:rPr lang="en-US" i="1" dirty="0"/>
              <a:t>; 1 Cor. </a:t>
            </a:r>
            <a:r>
              <a:rPr lang="en-US" i="1" dirty="0" smtClean="0"/>
              <a:t>11:23-26</a:t>
            </a:r>
            <a:endParaRPr lang="en-US" i="1" dirty="0"/>
          </a:p>
          <a:p>
            <a:endParaRPr lang="en-US" dirty="0"/>
          </a:p>
        </p:txBody>
      </p:sp>
      <p:pic>
        <p:nvPicPr>
          <p:cNvPr id="53250" name="Picture 2" descr="http://emmauscf.org/images/baptism.jpg"/>
          <p:cNvPicPr>
            <a:picLocks noChangeAspect="1" noChangeArrowheads="1"/>
          </p:cNvPicPr>
          <p:nvPr/>
        </p:nvPicPr>
        <p:blipFill>
          <a:blip r:embed="rId2" cstate="print"/>
          <a:srcRect/>
          <a:stretch>
            <a:fillRect/>
          </a:stretch>
        </p:blipFill>
        <p:spPr bwMode="auto">
          <a:xfrm>
            <a:off x="2438400" y="3352800"/>
            <a:ext cx="4648200" cy="2616765"/>
          </a:xfrm>
          <a:prstGeom prst="rect">
            <a:avLst/>
          </a:prstGeom>
          <a:noFill/>
        </p:spPr>
      </p:pic>
      <p:pic>
        <p:nvPicPr>
          <p:cNvPr id="53252" name="Picture 4" descr="http://maranathasa.org/wp-content/uploads/2012/02/LordsSupper.jpg"/>
          <p:cNvPicPr>
            <a:picLocks noChangeAspect="1" noChangeArrowheads="1"/>
          </p:cNvPicPr>
          <p:nvPr/>
        </p:nvPicPr>
        <p:blipFill>
          <a:blip r:embed="rId3" cstate="print"/>
          <a:srcRect/>
          <a:stretch>
            <a:fillRect/>
          </a:stretch>
        </p:blipFill>
        <p:spPr bwMode="auto">
          <a:xfrm>
            <a:off x="7000875" y="4572000"/>
            <a:ext cx="2143125" cy="2143125"/>
          </a:xfrm>
          <a:prstGeom prst="rect">
            <a:avLst/>
          </a:prstGeom>
          <a:noFill/>
        </p:spPr>
      </p:pic>
      <p:pic>
        <p:nvPicPr>
          <p:cNvPr id="53254" name="Picture 6" descr="http://www.ekklesiaep.org/clientimages/52578/baptism_copy.jpg"/>
          <p:cNvPicPr>
            <a:picLocks noChangeAspect="1" noChangeArrowheads="1"/>
          </p:cNvPicPr>
          <p:nvPr/>
        </p:nvPicPr>
        <p:blipFill>
          <a:blip r:embed="rId4" cstate="print"/>
          <a:srcRect/>
          <a:stretch>
            <a:fillRect/>
          </a:stretch>
        </p:blipFill>
        <p:spPr bwMode="auto">
          <a:xfrm>
            <a:off x="0" y="5029200"/>
            <a:ext cx="266978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b.vimeocdn.com/ts/399/645/39964583_640.jpg"/>
          <p:cNvPicPr>
            <a:picLocks noChangeAspect="1" noChangeArrowheads="1"/>
          </p:cNvPicPr>
          <p:nvPr/>
        </p:nvPicPr>
        <p:blipFill>
          <a:blip r:embed="rId2" cstate="print"/>
          <a:srcRect b="32969"/>
          <a:stretch>
            <a:fillRect/>
          </a:stretch>
        </p:blipFill>
        <p:spPr bwMode="auto">
          <a:xfrm>
            <a:off x="4114800" y="2819400"/>
            <a:ext cx="4648200" cy="1752600"/>
          </a:xfrm>
          <a:prstGeom prst="rect">
            <a:avLst/>
          </a:prstGeom>
          <a:ln>
            <a:noFill/>
          </a:ln>
          <a:effectLst>
            <a:softEdge rad="112500"/>
          </a:effectLst>
        </p:spPr>
      </p:pic>
      <p:sp>
        <p:nvSpPr>
          <p:cNvPr id="3" name="Content Placeholder 2"/>
          <p:cNvSpPr>
            <a:spLocks noGrp="1"/>
          </p:cNvSpPr>
          <p:nvPr>
            <p:ph idx="1"/>
          </p:nvPr>
        </p:nvSpPr>
        <p:spPr>
          <a:xfrm>
            <a:off x="0" y="0"/>
            <a:ext cx="9144000" cy="3733800"/>
          </a:xfrm>
        </p:spPr>
        <p:txBody>
          <a:bodyPr/>
          <a:lstStyle/>
          <a:p>
            <a:pPr lvl="0"/>
            <a:r>
              <a:rPr lang="en-US" dirty="0">
                <a:solidFill>
                  <a:srgbClr val="FFFF00"/>
                </a:solidFill>
              </a:rPr>
              <a:t>Steadfast in prayer. </a:t>
            </a:r>
          </a:p>
          <a:p>
            <a:r>
              <a:rPr lang="en-US" dirty="0"/>
              <a:t>They prayed ‘in one accord’ and received such a wonderful answer that they continued steadfast in prayer. </a:t>
            </a:r>
            <a:endParaRPr lang="en-US" dirty="0" smtClean="0"/>
          </a:p>
          <a:p>
            <a:r>
              <a:rPr lang="en-US" dirty="0" smtClean="0"/>
              <a:t>The </a:t>
            </a:r>
            <a:r>
              <a:rPr lang="en-US" dirty="0"/>
              <a:t>true Church is composed of praying Christians </a:t>
            </a:r>
            <a:r>
              <a:rPr lang="en-US" dirty="0" smtClean="0"/>
              <a:t>- </a:t>
            </a:r>
            <a:r>
              <a:rPr lang="en-US" i="1" dirty="0" smtClean="0"/>
              <a:t>Acts 1:3-4</a:t>
            </a:r>
            <a:r>
              <a:rPr lang="en-US" i="1" dirty="0"/>
              <a:t>, </a:t>
            </a:r>
            <a:r>
              <a:rPr lang="en-US" i="1" dirty="0" smtClean="0"/>
              <a:t>12-14</a:t>
            </a:r>
            <a:endParaRPr lang="en-US" i="1" dirty="0"/>
          </a:p>
          <a:p>
            <a:endParaRPr lang="en-US" dirty="0"/>
          </a:p>
        </p:txBody>
      </p:sp>
      <p:pic>
        <p:nvPicPr>
          <p:cNvPr id="56322" name="Picture 2" descr="http://www.baildonmethodists.org/wp-content/uploads/2012/05/god-answers-prayers.jpg"/>
          <p:cNvPicPr>
            <a:picLocks noChangeAspect="1" noChangeArrowheads="1"/>
          </p:cNvPicPr>
          <p:nvPr/>
        </p:nvPicPr>
        <p:blipFill>
          <a:blip r:embed="rId3" cstate="print"/>
          <a:srcRect/>
          <a:stretch>
            <a:fillRect/>
          </a:stretch>
        </p:blipFill>
        <p:spPr bwMode="auto">
          <a:xfrm>
            <a:off x="0" y="4212336"/>
            <a:ext cx="4360985" cy="26456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6322"/>
                                        </p:tgtEl>
                                        <p:attrNameLst>
                                          <p:attrName>style.visibility</p:attrName>
                                        </p:attrNameLst>
                                      </p:cBhvr>
                                      <p:to>
                                        <p:strVal val="visible"/>
                                      </p:to>
                                    </p:set>
                                    <p:anim to="" calcmode="lin" valueType="num">
                                      <p:cBhvr>
                                        <p:cTn id="17" dur="1" fill="hold"/>
                                        <p:tgtEl>
                                          <p:spTgt spid="563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pPr lvl="0"/>
            <a:r>
              <a:rPr lang="en-US" dirty="0" smtClean="0">
                <a:solidFill>
                  <a:srgbClr val="FFFF00"/>
                </a:solidFill>
              </a:rPr>
              <a:t>3. Sacrificial in Giving </a:t>
            </a:r>
            <a:br>
              <a:rPr lang="en-US" dirty="0" smtClean="0">
                <a:solidFill>
                  <a:srgbClr val="FFFF00"/>
                </a:solidFill>
              </a:rPr>
            </a:br>
            <a:r>
              <a:rPr lang="en-US" sz="4000" i="1" dirty="0" smtClean="0">
                <a:solidFill>
                  <a:srgbClr val="FFFF00"/>
                </a:solidFill>
              </a:rPr>
              <a:t>(</a:t>
            </a:r>
            <a:r>
              <a:rPr lang="en-US" sz="4000" i="1" dirty="0">
                <a:solidFill>
                  <a:srgbClr val="FFFF00"/>
                </a:solidFill>
              </a:rPr>
              <a:t>Acts 2:45; </a:t>
            </a:r>
            <a:r>
              <a:rPr lang="en-US" sz="4000" i="1" dirty="0" smtClean="0">
                <a:solidFill>
                  <a:srgbClr val="FFFF00"/>
                </a:solidFill>
              </a:rPr>
              <a:t>4:34-35</a:t>
            </a:r>
            <a:r>
              <a:rPr lang="en-US" sz="4000" i="1" dirty="0">
                <a:solidFill>
                  <a:srgbClr val="FFFF00"/>
                </a:solidFill>
              </a:rPr>
              <a:t>; Eph. 4:28-32</a:t>
            </a:r>
            <a:r>
              <a:rPr lang="en-US" sz="4000" i="1"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58370" name="Picture 2" descr="http://fumcoutofthebox.files.wordpress.com/2011/11/blessed_t.jpg"/>
          <p:cNvPicPr>
            <a:picLocks noChangeAspect="1" noChangeArrowheads="1"/>
          </p:cNvPicPr>
          <p:nvPr/>
        </p:nvPicPr>
        <p:blipFill>
          <a:blip r:embed="rId2" cstate="print"/>
          <a:srcRect/>
          <a:stretch>
            <a:fillRect/>
          </a:stretch>
        </p:blipFill>
        <p:spPr bwMode="auto">
          <a:xfrm>
            <a:off x="1219200" y="1752600"/>
            <a:ext cx="6301753" cy="4724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(Acts 2:45) </a:t>
            </a:r>
            <a:r>
              <a:rPr lang="en-US" i="1" dirty="0" smtClean="0"/>
              <a:t>“And </a:t>
            </a:r>
            <a:r>
              <a:rPr lang="en-US" i="1" dirty="0" smtClean="0"/>
              <a:t>sold their possessions and goods, and parted them to all men, as every man had need</a:t>
            </a:r>
            <a:r>
              <a:rPr lang="en-US" i="1" dirty="0" smtClean="0"/>
              <a:t>.”</a:t>
            </a:r>
          </a:p>
          <a:p>
            <a:r>
              <a:rPr lang="en-US" i="1" dirty="0" smtClean="0"/>
              <a:t>(Acts 4:34-35) </a:t>
            </a:r>
            <a:r>
              <a:rPr lang="en-US" i="1" dirty="0" smtClean="0"/>
              <a:t>“Neither </a:t>
            </a:r>
            <a:r>
              <a:rPr lang="en-US" i="1" dirty="0" smtClean="0"/>
              <a:t>was there any among them that lacked: for as many as were possessors of lands or houses sold them, and brought the prices of the things that were sold, And laid them down at the apostles' feet: and distribution was made unto every man according as he had need</a:t>
            </a:r>
            <a:r>
              <a:rPr lang="en-US" i="1" dirty="0" smtClean="0"/>
              <a:t>.”</a:t>
            </a:r>
          </a:p>
          <a:p>
            <a:r>
              <a:rPr lang="en-US" i="1" dirty="0" smtClean="0"/>
              <a:t>(Ephesians 4:28) </a:t>
            </a:r>
            <a:r>
              <a:rPr lang="en-US" i="1" dirty="0" smtClean="0"/>
              <a:t>“Let </a:t>
            </a:r>
            <a:r>
              <a:rPr lang="en-US" i="1" dirty="0" smtClean="0"/>
              <a:t>him that stole steal no more: but rather let him </a:t>
            </a:r>
            <a:r>
              <a:rPr lang="en-US" i="1" dirty="0" err="1" smtClean="0"/>
              <a:t>labour</a:t>
            </a:r>
            <a:r>
              <a:rPr lang="en-US" i="1" dirty="0" smtClean="0"/>
              <a:t>, working with his hands the thing which is good, that he may have to give to him that </a:t>
            </a:r>
            <a:r>
              <a:rPr lang="en-US" i="1" dirty="0" err="1" smtClean="0"/>
              <a:t>needeth</a:t>
            </a:r>
            <a:r>
              <a:rPr lang="en-US" i="1" dirty="0" smtClean="0"/>
              <a: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legacycommunitychurch.org/hp_wordpress/wp-content/uploads/2013/03/Tithes-and-Offering-Church-Event-Slides.jpg"/>
          <p:cNvPicPr>
            <a:picLocks noChangeAspect="1" noChangeArrowheads="1"/>
          </p:cNvPicPr>
          <p:nvPr/>
        </p:nvPicPr>
        <p:blipFill>
          <a:blip r:embed="rId2" cstate="print"/>
          <a:srcRect/>
          <a:stretch>
            <a:fillRect/>
          </a:stretch>
        </p:blipFill>
        <p:spPr bwMode="auto">
          <a:xfrm>
            <a:off x="2895600" y="2133600"/>
            <a:ext cx="3676650" cy="2759953"/>
          </a:xfrm>
          <a:prstGeom prst="rect">
            <a:avLst/>
          </a:prstGeom>
          <a:noFill/>
        </p:spPr>
      </p:pic>
      <p:pic>
        <p:nvPicPr>
          <p:cNvPr id="11268" name="Picture 4" descr="http://generis.com/wp-content/uploads/2014/01/offering-plate.jpg"/>
          <p:cNvPicPr>
            <a:picLocks noChangeAspect="1" noChangeArrowheads="1"/>
          </p:cNvPicPr>
          <p:nvPr/>
        </p:nvPicPr>
        <p:blipFill>
          <a:blip r:embed="rId3" cstate="print"/>
          <a:srcRect/>
          <a:stretch>
            <a:fillRect/>
          </a:stretch>
        </p:blipFill>
        <p:spPr bwMode="auto">
          <a:xfrm>
            <a:off x="2895600" y="2209800"/>
            <a:ext cx="3743325" cy="2590800"/>
          </a:xfrm>
          <a:prstGeom prst="rect">
            <a:avLst/>
          </a:prstGeom>
          <a:noFill/>
        </p:spPr>
      </p:pic>
      <p:pic>
        <p:nvPicPr>
          <p:cNvPr id="11270" name="Picture 6" descr="http://www.ggcphila.org/images/giving_back.jpg"/>
          <p:cNvPicPr>
            <a:picLocks noChangeAspect="1" noChangeArrowheads="1"/>
          </p:cNvPicPr>
          <p:nvPr/>
        </p:nvPicPr>
        <p:blipFill>
          <a:blip r:embed="rId4" cstate="print"/>
          <a:srcRect/>
          <a:stretch>
            <a:fillRect/>
          </a:stretch>
        </p:blipFill>
        <p:spPr bwMode="auto">
          <a:xfrm>
            <a:off x="0" y="4495800"/>
            <a:ext cx="4431983" cy="2514601"/>
          </a:xfrm>
          <a:prstGeom prst="rect">
            <a:avLst/>
          </a:prstGeom>
          <a:noFill/>
        </p:spPr>
      </p:pic>
      <p:pic>
        <p:nvPicPr>
          <p:cNvPr id="11272" name="Picture 8" descr="http://2.bp.blogspot.com/-H1GlGBic3vI/UJmu0ZzKPkI/AAAAAAAABRg/tb2OvLYva_U/s1600/OfferingHands583.jpg"/>
          <p:cNvPicPr>
            <a:picLocks noChangeAspect="1" noChangeArrowheads="1"/>
          </p:cNvPicPr>
          <p:nvPr/>
        </p:nvPicPr>
        <p:blipFill>
          <a:blip r:embed="rId5" cstate="print"/>
          <a:srcRect/>
          <a:stretch>
            <a:fillRect/>
          </a:stretch>
        </p:blipFill>
        <p:spPr bwMode="auto">
          <a:xfrm>
            <a:off x="0" y="0"/>
            <a:ext cx="3760878" cy="2819400"/>
          </a:xfrm>
          <a:prstGeom prst="rect">
            <a:avLst/>
          </a:prstGeom>
          <a:noFill/>
        </p:spPr>
      </p:pic>
      <p:pic>
        <p:nvPicPr>
          <p:cNvPr id="11274" name="Picture 10" descr="http://www.giresurrection.com/stewardship_wheat.jpg"/>
          <p:cNvPicPr>
            <a:picLocks noChangeAspect="1" noChangeArrowheads="1"/>
          </p:cNvPicPr>
          <p:nvPr/>
        </p:nvPicPr>
        <p:blipFill>
          <a:blip r:embed="rId6" cstate="print"/>
          <a:srcRect/>
          <a:stretch>
            <a:fillRect/>
          </a:stretch>
        </p:blipFill>
        <p:spPr bwMode="auto">
          <a:xfrm>
            <a:off x="5046922" y="0"/>
            <a:ext cx="4097078" cy="2590800"/>
          </a:xfrm>
          <a:prstGeom prst="rect">
            <a:avLst/>
          </a:prstGeom>
          <a:noFill/>
        </p:spPr>
      </p:pic>
      <p:pic>
        <p:nvPicPr>
          <p:cNvPr id="11276" name="Picture 12" descr="http://thechurchaz.org/%7Ethechurc/cms-assets/images/521410.live-to-give.jpg"/>
          <p:cNvPicPr>
            <a:picLocks noChangeAspect="1" noChangeArrowheads="1"/>
          </p:cNvPicPr>
          <p:nvPr/>
        </p:nvPicPr>
        <p:blipFill>
          <a:blip r:embed="rId7" cstate="print"/>
          <a:srcRect/>
          <a:stretch>
            <a:fillRect/>
          </a:stretch>
        </p:blipFill>
        <p:spPr bwMode="auto">
          <a:xfrm>
            <a:off x="5791200" y="4463698"/>
            <a:ext cx="3352799" cy="23943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 to="" calcmode="lin" valueType="num">
                                      <p:cBhvr>
                                        <p:cTn id="12" dur="1" fill="hold"/>
                                        <p:tgtEl>
                                          <p:spTgt spid="1127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74"/>
                                        </p:tgtEl>
                                        <p:attrNameLst>
                                          <p:attrName>style.visibility</p:attrName>
                                        </p:attrNameLst>
                                      </p:cBhvr>
                                      <p:to>
                                        <p:strVal val="visible"/>
                                      </p:to>
                                    </p:set>
                                    <p:anim to="" calcmode="lin" valueType="num">
                                      <p:cBhvr>
                                        <p:cTn id="17" dur="1" fill="hold"/>
                                        <p:tgtEl>
                                          <p:spTgt spid="1127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272"/>
                                        </p:tgtEl>
                                        <p:attrNameLst>
                                          <p:attrName>style.visibility</p:attrName>
                                        </p:attrNameLst>
                                      </p:cBhvr>
                                      <p:to>
                                        <p:strVal val="visible"/>
                                      </p:to>
                                    </p:set>
                                    <p:anim to="" calcmode="lin" valueType="num">
                                      <p:cBhvr>
                                        <p:cTn id="22" dur="1" fill="hold"/>
                                        <p:tgtEl>
                                          <p:spTgt spid="1127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276"/>
                                        </p:tgtEl>
                                        <p:attrNameLst>
                                          <p:attrName>style.visibility</p:attrName>
                                        </p:attrNameLst>
                                      </p:cBhvr>
                                      <p:to>
                                        <p:strVal val="visible"/>
                                      </p:to>
                                    </p:set>
                                    <p:anim to="" calcmode="lin" valueType="num">
                                      <p:cBhvr>
                                        <p:cTn id="27" dur="1" fill="hold"/>
                                        <p:tgtEl>
                                          <p:spTgt spid="112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486400" cy="6858000"/>
          </a:xfrm>
        </p:spPr>
        <p:txBody>
          <a:bodyPr>
            <a:normAutofit/>
          </a:bodyPr>
          <a:lstStyle/>
          <a:p>
            <a:r>
              <a:rPr lang="en-US" sz="3400" dirty="0"/>
              <a:t>They ‘sold their possessions and goods, and parted them to all men, as every man had need.’ </a:t>
            </a:r>
            <a:endParaRPr lang="en-US" sz="3400" dirty="0" smtClean="0"/>
          </a:p>
          <a:p>
            <a:r>
              <a:rPr lang="en-US" sz="3400" dirty="0" smtClean="0"/>
              <a:t>The </a:t>
            </a:r>
            <a:r>
              <a:rPr lang="en-US" sz="3400" dirty="0"/>
              <a:t>members gave spontaneously. </a:t>
            </a:r>
            <a:endParaRPr lang="en-US" sz="3400" dirty="0" smtClean="0"/>
          </a:p>
          <a:p>
            <a:r>
              <a:rPr lang="en-US" sz="3400" dirty="0" smtClean="0"/>
              <a:t>Their </a:t>
            </a:r>
            <a:r>
              <a:rPr lang="en-US" sz="3400" dirty="0"/>
              <a:t>love for </a:t>
            </a:r>
            <a:r>
              <a:rPr lang="en-US" sz="3400" dirty="0" smtClean="0"/>
              <a:t>each other was </a:t>
            </a:r>
            <a:r>
              <a:rPr lang="en-US" sz="3400" dirty="0"/>
              <a:t>so great that they sold out their businesses and disposed of their lands, laying the money at the disciples’ feet. </a:t>
            </a:r>
            <a:endParaRPr lang="en-US" sz="3400" dirty="0" smtClean="0"/>
          </a:p>
          <a:p>
            <a:pPr>
              <a:buNone/>
            </a:pPr>
            <a:endParaRPr lang="en-US" sz="3400" dirty="0"/>
          </a:p>
        </p:txBody>
      </p:sp>
      <p:pic>
        <p:nvPicPr>
          <p:cNvPr id="10241" name="Picture 1" descr="C:\Users\Dan White\Pictures\Bible pictures\Bible pictures New Testament\44 Acts\44004037 ELL - Acts 4 37 - Bringing in the money.jpg"/>
          <p:cNvPicPr>
            <a:picLocks noChangeAspect="1" noChangeArrowheads="1"/>
          </p:cNvPicPr>
          <p:nvPr/>
        </p:nvPicPr>
        <p:blipFill>
          <a:blip r:embed="rId2" cstate="print"/>
          <a:srcRect/>
          <a:stretch>
            <a:fillRect/>
          </a:stretch>
        </p:blipFill>
        <p:spPr bwMode="auto">
          <a:xfrm>
            <a:off x="5561012" y="0"/>
            <a:ext cx="3582988"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048000"/>
          </a:xfrm>
        </p:spPr>
        <p:txBody>
          <a:bodyPr/>
          <a:lstStyle/>
          <a:p>
            <a:r>
              <a:rPr lang="en-US" dirty="0" smtClean="0"/>
              <a:t>Their charity was a wonderful testimony of the love of Christ. </a:t>
            </a:r>
          </a:p>
          <a:p>
            <a:r>
              <a:rPr lang="en-US" dirty="0" smtClean="0"/>
              <a:t>Those who looked on the sacrificial giving of the early church commented -  </a:t>
            </a:r>
            <a:r>
              <a:rPr lang="en-US" i="1" dirty="0" smtClean="0"/>
              <a:t>‘See how they love one another.’</a:t>
            </a:r>
          </a:p>
          <a:p>
            <a:endParaRPr lang="en-US" dirty="0"/>
          </a:p>
        </p:txBody>
      </p:sp>
      <p:pic>
        <p:nvPicPr>
          <p:cNvPr id="76802" name="Picture 2" descr="http://3.bp.blogspot.com/-QhhEQMZ6ht0/UlGzuG4vroI/AAAAAAAAR7c/4kPabWPhxJg/s1600/hqdefault.jpg"/>
          <p:cNvPicPr>
            <a:picLocks noChangeAspect="1" noChangeArrowheads="1"/>
          </p:cNvPicPr>
          <p:nvPr/>
        </p:nvPicPr>
        <p:blipFill>
          <a:blip r:embed="rId2" cstate="print"/>
          <a:srcRect t="31925"/>
          <a:stretch>
            <a:fillRect/>
          </a:stretch>
        </p:blipFill>
        <p:spPr bwMode="auto">
          <a:xfrm>
            <a:off x="1600200" y="2895600"/>
            <a:ext cx="7051915" cy="36004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peopleint.files.wordpress.com/2012/10/e2809cwe-make-a-living-with-what-we-get-but-we-make-a-e28098life_-with-what-we-give-to-otherse2809d-e28093-winston-churchill.jpg"/>
          <p:cNvPicPr>
            <a:picLocks noChangeAspect="1" noChangeArrowheads="1"/>
          </p:cNvPicPr>
          <p:nvPr/>
        </p:nvPicPr>
        <p:blipFill>
          <a:blip r:embed="rId2" cstate="print"/>
          <a:srcRect t="3990" r="2729" b="10224"/>
          <a:stretch>
            <a:fillRect/>
          </a:stretch>
        </p:blipFill>
        <p:spPr bwMode="auto">
          <a:xfrm>
            <a:off x="685800" y="0"/>
            <a:ext cx="781493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pPr lvl="0"/>
            <a:r>
              <a:rPr lang="en-US" dirty="0" smtClean="0">
                <a:solidFill>
                  <a:srgbClr val="FFFF00"/>
                </a:solidFill>
              </a:rPr>
              <a:t>4. Joyful </a:t>
            </a:r>
            <a:br>
              <a:rPr lang="en-US" dirty="0" smtClean="0">
                <a:solidFill>
                  <a:srgbClr val="FFFF00"/>
                </a:solidFill>
              </a:rPr>
            </a:br>
            <a:r>
              <a:rPr lang="en-US" sz="4000" i="1" dirty="0" smtClean="0">
                <a:solidFill>
                  <a:srgbClr val="FFFF00"/>
                </a:solidFill>
              </a:rPr>
              <a:t>(</a:t>
            </a:r>
            <a:r>
              <a:rPr lang="en-US" sz="4000" i="1" dirty="0">
                <a:solidFill>
                  <a:srgbClr val="FFFF00"/>
                </a:solidFill>
              </a:rPr>
              <a:t>Acts </a:t>
            </a:r>
            <a:r>
              <a:rPr lang="en-US" sz="4000" i="1" dirty="0" smtClean="0">
                <a:solidFill>
                  <a:srgbClr val="FFFF00"/>
                </a:solidFill>
              </a:rPr>
              <a:t>2:46-47</a:t>
            </a:r>
            <a:r>
              <a:rPr lang="en-US" sz="4000" i="1" dirty="0">
                <a:solidFill>
                  <a:srgbClr val="FFFF00"/>
                </a:solidFill>
              </a:rPr>
              <a:t>; Eph. 5:18-21</a:t>
            </a:r>
            <a:r>
              <a:rPr lang="en-US" sz="4000" i="1"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59394" name="Picture 2" descr="http://delightfullysaid.com/files/The%20joy%20of%20the%20lord%20is%20my%20strength.jpg"/>
          <p:cNvPicPr>
            <a:picLocks noChangeAspect="1" noChangeArrowheads="1"/>
          </p:cNvPicPr>
          <p:nvPr/>
        </p:nvPicPr>
        <p:blipFill>
          <a:blip r:embed="rId2" cstate="print"/>
          <a:srcRect/>
          <a:stretch>
            <a:fillRect/>
          </a:stretch>
        </p:blipFill>
        <p:spPr bwMode="auto">
          <a:xfrm>
            <a:off x="609600" y="2133600"/>
            <a:ext cx="8021399" cy="32766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2667000"/>
          </a:xfrm>
        </p:spPr>
        <p:txBody>
          <a:bodyPr>
            <a:normAutofit/>
          </a:bodyPr>
          <a:lstStyle/>
          <a:p>
            <a:r>
              <a:rPr lang="en-US" sz="3600" dirty="0"/>
              <a:t>They continued daily with one accord in the temple with gladness and singleness of heart. </a:t>
            </a:r>
            <a:endParaRPr lang="en-US" sz="3600" dirty="0" smtClean="0"/>
          </a:p>
          <a:p>
            <a:r>
              <a:rPr lang="en-US" sz="3600" dirty="0" smtClean="0"/>
              <a:t>It </a:t>
            </a:r>
            <a:r>
              <a:rPr lang="en-US" sz="3600" dirty="0"/>
              <a:t>was this</a:t>
            </a:r>
            <a:r>
              <a:rPr lang="en-US" sz="3600" i="1" dirty="0"/>
              <a:t> </a:t>
            </a:r>
            <a:r>
              <a:rPr lang="en-US" sz="3600" i="1" u="sng" dirty="0"/>
              <a:t>singleness</a:t>
            </a:r>
            <a:r>
              <a:rPr lang="en-US" sz="3600" i="1" dirty="0"/>
              <a:t> </a:t>
            </a:r>
            <a:r>
              <a:rPr lang="en-US" sz="3600" dirty="0"/>
              <a:t>of heart that made them happy. </a:t>
            </a:r>
            <a:endParaRPr lang="en-US" sz="3600" dirty="0" smtClean="0"/>
          </a:p>
          <a:p>
            <a:pPr>
              <a:buNone/>
            </a:pPr>
            <a:endParaRPr lang="en-US" sz="3600" dirty="0"/>
          </a:p>
        </p:txBody>
      </p:sp>
      <p:pic>
        <p:nvPicPr>
          <p:cNvPr id="15362" name="Picture 2" descr="http://www.amazoncharities.cc/picts/sidebar-1.jpg"/>
          <p:cNvPicPr>
            <a:picLocks noChangeAspect="1" noChangeArrowheads="1"/>
          </p:cNvPicPr>
          <p:nvPr/>
        </p:nvPicPr>
        <p:blipFill>
          <a:blip r:embed="rId2" cstate="print"/>
          <a:srcRect/>
          <a:stretch>
            <a:fillRect/>
          </a:stretch>
        </p:blipFill>
        <p:spPr bwMode="auto">
          <a:xfrm>
            <a:off x="2133600" y="2057400"/>
            <a:ext cx="6729078" cy="464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1000" fill="hold"/>
                                        <p:tgtEl>
                                          <p:spTgt spid="15362"/>
                                        </p:tgtEl>
                                        <p:attrNameLst>
                                          <p:attrName>ppt_w</p:attrName>
                                        </p:attrNameLst>
                                      </p:cBhvr>
                                      <p:tavLst>
                                        <p:tav tm="0">
                                          <p:val>
                                            <p:strVal val="#ppt_w*0.70"/>
                                          </p:val>
                                        </p:tav>
                                        <p:tav tm="100000">
                                          <p:val>
                                            <p:strVal val="#ppt_w"/>
                                          </p:val>
                                        </p:tav>
                                      </p:tavLst>
                                    </p:anim>
                                    <p:anim calcmode="lin" valueType="num">
                                      <p:cBhvr>
                                        <p:cTn id="13" dur="1000" fill="hold"/>
                                        <p:tgtEl>
                                          <p:spTgt spid="15362"/>
                                        </p:tgtEl>
                                        <p:attrNameLst>
                                          <p:attrName>ppt_h</p:attrName>
                                        </p:attrNameLst>
                                      </p:cBhvr>
                                      <p:tavLst>
                                        <p:tav tm="0">
                                          <p:val>
                                            <p:strVal val="#ppt_h"/>
                                          </p:val>
                                        </p:tav>
                                        <p:tav tm="100000">
                                          <p:val>
                                            <p:strVal val="#ppt_h"/>
                                          </p:val>
                                        </p:tav>
                                      </p:tavLst>
                                    </p:anim>
                                    <p:animEffect transition="in" filter="fade">
                                      <p:cBhvr>
                                        <p:cTn id="14"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0"/>
            <a:ext cx="5562600" cy="4289743"/>
          </a:xfrm>
          <a:prstGeom prst="rect">
            <a:avLst/>
          </a:prstGeom>
          <a:noFill/>
        </p:spPr>
      </p:pic>
      <p:sp>
        <p:nvSpPr>
          <p:cNvPr id="3" name="Rectangle 2"/>
          <p:cNvSpPr/>
          <p:nvPr/>
        </p:nvSpPr>
        <p:spPr>
          <a:xfrm>
            <a:off x="152400" y="47244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133599"/>
          </a:xfrm>
        </p:spPr>
        <p:txBody>
          <a:bodyPr>
            <a:normAutofit/>
          </a:bodyPr>
          <a:lstStyle/>
          <a:p>
            <a:r>
              <a:rPr lang="en-US" sz="3600" dirty="0" smtClean="0"/>
              <a:t>They were not divided between Christ and the world, but being wholly the Lord’s, they rejoiced in the Lord. </a:t>
            </a:r>
          </a:p>
          <a:p>
            <a:pPr>
              <a:buNone/>
            </a:pPr>
            <a:endParaRPr lang="en-US" sz="3600" dirty="0"/>
          </a:p>
        </p:txBody>
      </p:sp>
      <p:pic>
        <p:nvPicPr>
          <p:cNvPr id="77826" name="Picture 2" descr="http://proverbspurple.files.wordpress.com/2011/12/double-minded.jpg"/>
          <p:cNvPicPr>
            <a:picLocks noChangeAspect="1" noChangeArrowheads="1"/>
          </p:cNvPicPr>
          <p:nvPr/>
        </p:nvPicPr>
        <p:blipFill>
          <a:blip r:embed="rId2" cstate="print">
            <a:duotone>
              <a:prstClr val="black"/>
              <a:srgbClr val="D9C3A5">
                <a:tint val="50000"/>
                <a:satMod val="180000"/>
              </a:srgbClr>
            </a:duotone>
          </a:blip>
          <a:srcRect t="15714" r="792"/>
          <a:stretch>
            <a:fillRect/>
          </a:stretch>
        </p:blipFill>
        <p:spPr bwMode="auto">
          <a:xfrm>
            <a:off x="2667000" y="1752600"/>
            <a:ext cx="3581400" cy="4495801"/>
          </a:xfrm>
          <a:prstGeom prst="rect">
            <a:avLst/>
          </a:prstGeom>
          <a:ln>
            <a:noFill/>
          </a:ln>
          <a:effectLst>
            <a:softEdge rad="112500"/>
          </a:effectLst>
        </p:spPr>
      </p:pic>
      <p:pic>
        <p:nvPicPr>
          <p:cNvPr id="77828" name="Picture 4" descr="http://www.descomplicando.com/img/fotos/fotos%20de%20jesus%204.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6705600" y="1143000"/>
            <a:ext cx="1933575" cy="2686854"/>
          </a:xfrm>
          <a:prstGeom prst="ellipse">
            <a:avLst/>
          </a:prstGeom>
          <a:ln>
            <a:noFill/>
          </a:ln>
          <a:effectLst>
            <a:softEdge rad="112500"/>
          </a:effectLst>
        </p:spPr>
      </p:pic>
      <p:pic>
        <p:nvPicPr>
          <p:cNvPr id="77830" name="Picture 6" descr="http://cogito.ie/wp-content/uploads/2013/11/Around-the-World.jpg"/>
          <p:cNvPicPr>
            <a:picLocks noChangeAspect="1" noChangeArrowheads="1"/>
          </p:cNvPicPr>
          <p:nvPr/>
        </p:nvPicPr>
        <p:blipFill>
          <a:blip r:embed="rId4" cstate="print">
            <a:duotone>
              <a:prstClr val="black"/>
              <a:srgbClr val="D9C3A5">
                <a:tint val="50000"/>
                <a:satMod val="180000"/>
              </a:srgbClr>
            </a:duotone>
          </a:blip>
          <a:srcRect l="15559" t="12359" r="7200" b="7641"/>
          <a:stretch>
            <a:fillRect/>
          </a:stretch>
        </p:blipFill>
        <p:spPr bwMode="auto">
          <a:xfrm>
            <a:off x="228600" y="4495800"/>
            <a:ext cx="2133600" cy="2209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2000"/>
                                        <p:tgtEl>
                                          <p:spTgt spid="778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fade">
                                      <p:cBhvr>
                                        <p:cTn id="12" dur="2000"/>
                                        <p:tgtEl>
                                          <p:spTgt spid="77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Their communion with Christ was not clouded with the things of this world. </a:t>
            </a:r>
          </a:p>
          <a:p>
            <a:endParaRPr lang="en-US" dirty="0" smtClean="0"/>
          </a:p>
          <a:p>
            <a:endParaRPr lang="en-US" dirty="0" smtClean="0"/>
          </a:p>
          <a:p>
            <a:endParaRPr lang="en-US" dirty="0" smtClean="0"/>
          </a:p>
          <a:p>
            <a:pPr>
              <a:buNone/>
            </a:pPr>
            <a:endParaRPr lang="en-US" dirty="0" smtClean="0"/>
          </a:p>
          <a:p>
            <a:r>
              <a:rPr lang="en-US" dirty="0" smtClean="0"/>
              <a:t>They rejoiced in God because they were so glad to be saved </a:t>
            </a:r>
            <a:r>
              <a:rPr lang="en-US" dirty="0" smtClean="0"/>
              <a:t>filling them</a:t>
            </a:r>
            <a:r>
              <a:rPr lang="en-US" dirty="0" smtClean="0"/>
              <a:t> </a:t>
            </a:r>
            <a:r>
              <a:rPr lang="en-US" dirty="0" smtClean="0"/>
              <a:t>with great joy.</a:t>
            </a:r>
          </a:p>
          <a:p>
            <a:endParaRPr lang="en-US" dirty="0"/>
          </a:p>
        </p:txBody>
      </p:sp>
      <p:pic>
        <p:nvPicPr>
          <p:cNvPr id="78850" name="Picture 2" descr="http://fc07.deviantart.net/fs25/i/2008/160/0/5/Clouded_Mind__by_WistfulAurora.jpg"/>
          <p:cNvPicPr>
            <a:picLocks noChangeAspect="1" noChangeArrowheads="1"/>
          </p:cNvPicPr>
          <p:nvPr/>
        </p:nvPicPr>
        <p:blipFill>
          <a:blip r:embed="rId2" cstate="print"/>
          <a:srcRect/>
          <a:stretch>
            <a:fillRect/>
          </a:stretch>
        </p:blipFill>
        <p:spPr bwMode="auto">
          <a:xfrm>
            <a:off x="4495800" y="533400"/>
            <a:ext cx="4267200" cy="2832354"/>
          </a:xfrm>
          <a:prstGeom prst="rect">
            <a:avLst/>
          </a:prstGeom>
          <a:noFill/>
        </p:spPr>
      </p:pic>
      <p:pic>
        <p:nvPicPr>
          <p:cNvPr id="5" name="Picture 6" descr="http://cogito.ie/wp-content/uploads/2013/11/Around-the-World.jpg"/>
          <p:cNvPicPr>
            <a:picLocks noChangeAspect="1" noChangeArrowheads="1"/>
          </p:cNvPicPr>
          <p:nvPr/>
        </p:nvPicPr>
        <p:blipFill>
          <a:blip r:embed="rId3" cstate="print">
            <a:grayscl/>
          </a:blip>
          <a:srcRect l="15559" t="12359" r="7200" b="7641"/>
          <a:stretch>
            <a:fillRect/>
          </a:stretch>
        </p:blipFill>
        <p:spPr bwMode="auto">
          <a:xfrm>
            <a:off x="5715000" y="609600"/>
            <a:ext cx="1839311" cy="1905000"/>
          </a:xfrm>
          <a:prstGeom prst="ellipse">
            <a:avLst/>
          </a:prstGeom>
          <a:ln>
            <a:noFill/>
          </a:ln>
          <a:effectLst>
            <a:softEdge rad="112500"/>
          </a:effectLst>
        </p:spPr>
      </p:pic>
      <p:pic>
        <p:nvPicPr>
          <p:cNvPr id="78852" name="Picture 4" descr="http://2.bp.blogspot.com/-my7rluXhMfo/T-v2UG-HN_I/AAAAAAAAAuQ/fD1xPzqmfb8/s1600/joysalvation.jpg"/>
          <p:cNvPicPr>
            <a:picLocks noChangeAspect="1" noChangeArrowheads="1"/>
          </p:cNvPicPr>
          <p:nvPr/>
        </p:nvPicPr>
        <p:blipFill>
          <a:blip r:embed="rId4" cstate="print"/>
          <a:srcRect/>
          <a:stretch>
            <a:fillRect/>
          </a:stretch>
        </p:blipFill>
        <p:spPr bwMode="auto">
          <a:xfrm>
            <a:off x="1676400" y="4495800"/>
            <a:ext cx="3153657" cy="236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to="" calcmode="lin" valueType="num">
                                      <p:cBhvr>
                                        <p:cTn id="12" dur="1" fill="hold"/>
                                        <p:tgtEl>
                                          <p:spTgt spid="3">
                                            <p:txEl>
                                              <p:pRg st="5" end="5"/>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8852"/>
                                        </p:tgtEl>
                                        <p:attrNameLst>
                                          <p:attrName>style.visibility</p:attrName>
                                        </p:attrNameLst>
                                      </p:cBhvr>
                                      <p:to>
                                        <p:strVal val="visible"/>
                                      </p:to>
                                    </p:set>
                                    <p:anim to="" calcmode="lin" valueType="num">
                                      <p:cBhvr>
                                        <p:cTn id="17" dur="1" fill="hold"/>
                                        <p:tgtEl>
                                          <p:spTgt spid="788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ever get over being saved</a:t>
            </a:r>
            <a:endParaRPr lang="en-US" dirty="0"/>
          </a:p>
        </p:txBody>
      </p:sp>
      <p:pic>
        <p:nvPicPr>
          <p:cNvPr id="61442" name="Picture 2" descr="http://www.kingjamesbibleonline.org/Inspirational-Images/large/Psalms_95-1.jpg"/>
          <p:cNvPicPr>
            <a:picLocks noChangeAspect="1" noChangeArrowheads="1"/>
          </p:cNvPicPr>
          <p:nvPr/>
        </p:nvPicPr>
        <p:blipFill>
          <a:blip r:embed="rId2" cstate="print"/>
          <a:srcRect/>
          <a:stretch>
            <a:fillRect/>
          </a:stretch>
        </p:blipFill>
        <p:spPr bwMode="auto">
          <a:xfrm>
            <a:off x="1981200" y="1524000"/>
            <a:ext cx="5105400" cy="51054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solidFill>
                  <a:srgbClr val="FFFF00"/>
                </a:solidFill>
              </a:rPr>
              <a:t>5. </a:t>
            </a:r>
            <a:r>
              <a:rPr lang="en-US" dirty="0">
                <a:solidFill>
                  <a:srgbClr val="FFFF00"/>
                </a:solidFill>
              </a:rPr>
              <a:t>F</a:t>
            </a:r>
            <a:r>
              <a:rPr lang="en-US" dirty="0" smtClean="0">
                <a:solidFill>
                  <a:srgbClr val="FFFF00"/>
                </a:solidFill>
              </a:rPr>
              <a:t>avor </a:t>
            </a:r>
            <a:r>
              <a:rPr lang="en-US" dirty="0">
                <a:solidFill>
                  <a:srgbClr val="FFFF00"/>
                </a:solidFill>
              </a:rPr>
              <a:t>with men</a:t>
            </a:r>
          </a:p>
        </p:txBody>
      </p:sp>
      <p:sp>
        <p:nvSpPr>
          <p:cNvPr id="3" name="Rectangle 2"/>
          <p:cNvSpPr/>
          <p:nvPr/>
        </p:nvSpPr>
        <p:spPr>
          <a:xfrm>
            <a:off x="152400" y="1143000"/>
            <a:ext cx="8991600" cy="2554545"/>
          </a:xfrm>
          <a:prstGeom prst="rect">
            <a:avLst/>
          </a:prstGeom>
        </p:spPr>
        <p:txBody>
          <a:bodyPr wrap="square">
            <a:spAutoFit/>
          </a:bodyPr>
          <a:lstStyle/>
          <a:p>
            <a:pPr algn="ctr"/>
            <a:r>
              <a:rPr lang="en-US" sz="4000" i="1" dirty="0" smtClean="0"/>
              <a:t>(Acts 2:47) </a:t>
            </a:r>
          </a:p>
          <a:p>
            <a:pPr algn="ctr"/>
            <a:r>
              <a:rPr lang="en-US" sz="4000" i="1" dirty="0" smtClean="0"/>
              <a:t>“Praising God, and having </a:t>
            </a:r>
            <a:r>
              <a:rPr lang="en-US" sz="4000" i="1" dirty="0" err="1" smtClean="0"/>
              <a:t>favour</a:t>
            </a:r>
            <a:r>
              <a:rPr lang="en-US" sz="4000" i="1" dirty="0" smtClean="0"/>
              <a:t> with all the people. And the Lord added to the church daily such as should be saved.”</a:t>
            </a:r>
            <a:endParaRPr lang="en-US" sz="4000" i="1" dirty="0"/>
          </a:p>
        </p:txBody>
      </p:sp>
      <p:pic>
        <p:nvPicPr>
          <p:cNvPr id="6146" name="Picture 2" descr="http://www.northlandchurch.net/_img/uploads/redeemedlife-revisit.jpg"/>
          <p:cNvPicPr>
            <a:picLocks noChangeAspect="1" noChangeArrowheads="1"/>
          </p:cNvPicPr>
          <p:nvPr/>
        </p:nvPicPr>
        <p:blipFill>
          <a:blip r:embed="rId2" cstate="print"/>
          <a:srcRect/>
          <a:stretch>
            <a:fillRect/>
          </a:stretch>
        </p:blipFill>
        <p:spPr bwMode="auto">
          <a:xfrm>
            <a:off x="1905000" y="3943349"/>
            <a:ext cx="5181600" cy="2914651"/>
          </a:xfrm>
          <a:prstGeom prst="rect">
            <a:avLst/>
          </a:prstGeom>
          <a:noFill/>
        </p:spPr>
      </p:pic>
      <p:pic>
        <p:nvPicPr>
          <p:cNvPr id="6150" name="Picture 6" descr="http://media.ldscdn.org/images/media-library/gospel-art/new-testament/boy-jesus-in-the-temple-39538-gallery.jpg"/>
          <p:cNvPicPr>
            <a:picLocks noChangeAspect="1" noChangeArrowheads="1"/>
          </p:cNvPicPr>
          <p:nvPr/>
        </p:nvPicPr>
        <p:blipFill>
          <a:blip r:embed="rId3" cstate="print"/>
          <a:srcRect l="23599" t="14094" r="17404"/>
          <a:stretch>
            <a:fillRect/>
          </a:stretch>
        </p:blipFill>
        <p:spPr bwMode="auto">
          <a:xfrm>
            <a:off x="3352800" y="4343400"/>
            <a:ext cx="2209800" cy="2121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6150"/>
                                        </p:tgtEl>
                                      </p:cBhvr>
                                    </p:animEffect>
                                    <p:set>
                                      <p:cBhvr>
                                        <p:cTn id="14" dur="1" fill="hold">
                                          <p:stCondLst>
                                            <p:cond delay="1999"/>
                                          </p:stCondLst>
                                        </p:cTn>
                                        <p:tgtEl>
                                          <p:spTgt spid="6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170099"/>
          </a:xfrm>
          <a:prstGeom prst="rect">
            <a:avLst/>
          </a:prstGeom>
        </p:spPr>
        <p:txBody>
          <a:bodyPr wrap="square">
            <a:spAutoFit/>
          </a:bodyPr>
          <a:lstStyle/>
          <a:p>
            <a:pPr algn="ctr"/>
            <a:r>
              <a:rPr lang="en-US" sz="4000" i="1" dirty="0" smtClean="0"/>
              <a:t>(Acts 5:13-14) </a:t>
            </a:r>
          </a:p>
          <a:p>
            <a:pPr algn="ctr"/>
            <a:r>
              <a:rPr lang="en-US" sz="4000" i="1" dirty="0" smtClean="0"/>
              <a:t>“And of the rest durst no man join himself to them: but the people magnified them. And believers were the more added to the Lord, multitudes both of men and women.”</a:t>
            </a:r>
            <a:endParaRPr lang="en-US" sz="4000" i="1" dirty="0"/>
          </a:p>
        </p:txBody>
      </p:sp>
      <p:pic>
        <p:nvPicPr>
          <p:cNvPr id="5122" name="Picture 2" descr="http://biblescienceguy.files.wordpress.com/2013/01/sapphira-leclerc.jpg"/>
          <p:cNvPicPr>
            <a:picLocks noChangeAspect="1" noChangeArrowheads="1"/>
          </p:cNvPicPr>
          <p:nvPr/>
        </p:nvPicPr>
        <p:blipFill>
          <a:blip r:embed="rId2" cstate="print"/>
          <a:srcRect/>
          <a:stretch>
            <a:fillRect/>
          </a:stretch>
        </p:blipFill>
        <p:spPr bwMode="auto">
          <a:xfrm>
            <a:off x="5410200" y="3265836"/>
            <a:ext cx="2838450" cy="3592163"/>
          </a:xfrm>
          <a:prstGeom prst="rect">
            <a:avLst/>
          </a:prstGeom>
          <a:noFill/>
        </p:spPr>
      </p:pic>
      <p:pic>
        <p:nvPicPr>
          <p:cNvPr id="5124" name="Picture 4" descr="http://giveusthisdaydevotional.com/wp-content/uploads/2012/05/Ananias-and-Sapphira-Raphael-Wikipedia-entry-on-Ananias-and-Sapphira.jpg"/>
          <p:cNvPicPr>
            <a:picLocks noChangeAspect="1" noChangeArrowheads="1"/>
          </p:cNvPicPr>
          <p:nvPr/>
        </p:nvPicPr>
        <p:blipFill>
          <a:blip r:embed="rId3" cstate="print"/>
          <a:srcRect/>
          <a:stretch>
            <a:fillRect/>
          </a:stretch>
        </p:blipFill>
        <p:spPr bwMode="auto">
          <a:xfrm>
            <a:off x="762000" y="3276599"/>
            <a:ext cx="3581400" cy="3581401"/>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419600"/>
          </a:xfrm>
        </p:spPr>
        <p:txBody>
          <a:bodyPr/>
          <a:lstStyle/>
          <a:p>
            <a:r>
              <a:rPr lang="en-US" dirty="0"/>
              <a:t>It is a most remarkable thing that in spite of opposition and persecution from </a:t>
            </a:r>
            <a:r>
              <a:rPr lang="en-US" dirty="0" smtClean="0"/>
              <a:t>the people and the rulers, </a:t>
            </a:r>
            <a:r>
              <a:rPr lang="en-US" dirty="0"/>
              <a:t>the early Church was exceedingly </a:t>
            </a:r>
            <a:r>
              <a:rPr lang="en-US" dirty="0" smtClean="0"/>
              <a:t>popular</a:t>
            </a:r>
            <a:r>
              <a:rPr lang="en-US" dirty="0"/>
              <a:t>.</a:t>
            </a:r>
            <a:endParaRPr lang="en-US" dirty="0" smtClean="0"/>
          </a:p>
          <a:p>
            <a:r>
              <a:rPr lang="en-US" dirty="0"/>
              <a:t>F</a:t>
            </a:r>
            <a:r>
              <a:rPr lang="en-US" dirty="0" smtClean="0"/>
              <a:t>ar </a:t>
            </a:r>
            <a:r>
              <a:rPr lang="en-US" dirty="0"/>
              <a:t>more than the average church today. The sincerity and joy of these first Christians could not fail to impress the </a:t>
            </a:r>
            <a:r>
              <a:rPr lang="en-US" dirty="0" smtClean="0"/>
              <a:t>people </a:t>
            </a:r>
            <a:r>
              <a:rPr lang="en-US" dirty="0"/>
              <a:t>of the world who were looking for </a:t>
            </a:r>
            <a:r>
              <a:rPr lang="en-US" dirty="0" smtClean="0"/>
              <a:t>purpose, life </a:t>
            </a:r>
            <a:r>
              <a:rPr lang="en-US" dirty="0"/>
              <a:t>and happiness. </a:t>
            </a:r>
            <a:endParaRPr lang="en-US" dirty="0" smtClean="0"/>
          </a:p>
          <a:p>
            <a:pPr>
              <a:buNone/>
            </a:pPr>
            <a:endParaRPr lang="en-US" dirty="0"/>
          </a:p>
        </p:txBody>
      </p:sp>
      <p:pic>
        <p:nvPicPr>
          <p:cNvPr id="4100" name="Picture 4" descr="http://3.bp.blogspot.com/--TVsTBnq578/To7vmvSULSI/AAAAAAAABFY/UWXaCsfVgqE/s1600/DSC00071_.jpg"/>
          <p:cNvPicPr>
            <a:picLocks noChangeAspect="1" noChangeArrowheads="1"/>
          </p:cNvPicPr>
          <p:nvPr/>
        </p:nvPicPr>
        <p:blipFill>
          <a:blip r:embed="rId2" cstate="print"/>
          <a:srcRect/>
          <a:stretch>
            <a:fillRect/>
          </a:stretch>
        </p:blipFill>
        <p:spPr bwMode="auto">
          <a:xfrm>
            <a:off x="5524500" y="4148213"/>
            <a:ext cx="3619500" cy="2709787"/>
          </a:xfrm>
          <a:prstGeom prst="rect">
            <a:avLst/>
          </a:prstGeom>
          <a:noFill/>
        </p:spPr>
      </p:pic>
      <p:pic>
        <p:nvPicPr>
          <p:cNvPr id="4102" name="Picture 6" descr="http://www.amuq.net/demos/insearch/images/isoh-logo.png"/>
          <p:cNvPicPr>
            <a:picLocks noChangeAspect="1" noChangeArrowheads="1"/>
          </p:cNvPicPr>
          <p:nvPr/>
        </p:nvPicPr>
        <p:blipFill>
          <a:blip r:embed="rId3" cstate="print"/>
          <a:srcRect/>
          <a:stretch>
            <a:fillRect/>
          </a:stretch>
        </p:blipFill>
        <p:spPr bwMode="auto">
          <a:xfrm>
            <a:off x="240892" y="4343400"/>
            <a:ext cx="4701046" cy="1943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additive="base">
                                        <p:cTn id="12" dur="500" fill="hold"/>
                                        <p:tgtEl>
                                          <p:spTgt spid="4100"/>
                                        </p:tgtEl>
                                        <p:attrNameLst>
                                          <p:attrName>ppt_x</p:attrName>
                                        </p:attrNameLst>
                                      </p:cBhvr>
                                      <p:tavLst>
                                        <p:tav tm="0">
                                          <p:val>
                                            <p:strVal val="#ppt_x"/>
                                          </p:val>
                                        </p:tav>
                                        <p:tav tm="100000">
                                          <p:val>
                                            <p:strVal val="#ppt_x"/>
                                          </p:val>
                                        </p:tav>
                                      </p:tavLst>
                                    </p:anim>
                                    <p:anim calcmode="lin" valueType="num">
                                      <p:cBhvr additive="base">
                                        <p:cTn id="13"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4102"/>
                                        </p:tgtEl>
                                        <p:attrNameLst>
                                          <p:attrName>style.visibility</p:attrName>
                                        </p:attrNameLst>
                                      </p:cBhvr>
                                      <p:to>
                                        <p:strVal val="visible"/>
                                      </p:to>
                                    </p:set>
                                    <p:anim to="" calcmode="lin" valueType="num">
                                      <p:cBhvr>
                                        <p:cTn id="18" dur="1" fill="hold"/>
                                        <p:tgtEl>
                                          <p:spTgt spid="41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bibleexplained.com/poetry/eccle/Solomon-sad.jpg"/>
          <p:cNvPicPr>
            <a:picLocks noChangeAspect="1" noChangeArrowheads="1"/>
          </p:cNvPicPr>
          <p:nvPr/>
        </p:nvPicPr>
        <p:blipFill>
          <a:blip r:embed="rId2" cstate="print">
            <a:lum contrast="20000"/>
          </a:blip>
          <a:srcRect/>
          <a:stretch>
            <a:fillRect/>
          </a:stretch>
        </p:blipFill>
        <p:spPr bwMode="auto">
          <a:xfrm>
            <a:off x="-163457" y="0"/>
            <a:ext cx="9307457" cy="6934200"/>
          </a:xfrm>
          <a:prstGeom prst="rect">
            <a:avLst/>
          </a:prstGeom>
          <a:noFill/>
        </p:spPr>
      </p:pic>
      <p:sp>
        <p:nvSpPr>
          <p:cNvPr id="4" name="Title 3"/>
          <p:cNvSpPr>
            <a:spLocks noGrp="1"/>
          </p:cNvSpPr>
          <p:nvPr>
            <p:ph type="title"/>
          </p:nvPr>
        </p:nvSpPr>
        <p:spPr>
          <a:xfrm>
            <a:off x="3581400" y="274638"/>
            <a:ext cx="5105400" cy="1143000"/>
          </a:xfrm>
        </p:spPr>
        <p:txBody>
          <a:bodyPr>
            <a:normAutofit fontScale="90000"/>
          </a:bodyPr>
          <a:lstStyle/>
          <a:p>
            <a:r>
              <a:rPr lang="en-US" b="1" dirty="0" smtClean="0">
                <a:solidFill>
                  <a:schemeClr val="bg1"/>
                </a:solidFill>
                <a:effectLst>
                  <a:glow rad="101600">
                    <a:schemeClr val="tx1">
                      <a:alpha val="60000"/>
                    </a:schemeClr>
                  </a:glow>
                </a:effectLst>
                <a:latin typeface="Adobe Garamond Pro Bold" pitchFamily="18" charset="0"/>
              </a:rPr>
              <a:t>Looking for Happiness in all the Wrong Places</a:t>
            </a:r>
            <a:endParaRPr lang="en-US" b="1" dirty="0">
              <a:solidFill>
                <a:schemeClr val="bg1"/>
              </a:solidFill>
              <a:effectLst>
                <a:glow rad="101600">
                  <a:schemeClr val="tx1">
                    <a:alpha val="60000"/>
                  </a:schemeClr>
                </a:glow>
              </a:effectLst>
              <a:latin typeface="Adobe Garamond Pro Bold" pitchFamily="18" charset="0"/>
            </a:endParaRPr>
          </a:p>
        </p:txBody>
      </p:sp>
      <p:sp>
        <p:nvSpPr>
          <p:cNvPr id="5" name="Content Placeholder 4"/>
          <p:cNvSpPr>
            <a:spLocks noGrp="1"/>
          </p:cNvSpPr>
          <p:nvPr>
            <p:ph idx="1"/>
          </p:nvPr>
        </p:nvSpPr>
        <p:spPr>
          <a:xfrm>
            <a:off x="3505200" y="1828800"/>
            <a:ext cx="5486400" cy="5029200"/>
          </a:xfrm>
        </p:spPr>
        <p:txBody>
          <a:bodyPr>
            <a:normAutofit/>
          </a:bodyPr>
          <a:lstStyle/>
          <a:p>
            <a:pPr algn="ctr">
              <a:buNone/>
            </a:pPr>
            <a:r>
              <a:rPr lang="en-US" i="1" dirty="0" smtClean="0">
                <a:effectLst>
                  <a:glow rad="101600">
                    <a:schemeClr val="bg1">
                      <a:alpha val="60000"/>
                    </a:schemeClr>
                  </a:glow>
                </a:effectLst>
              </a:rPr>
              <a:t>    “I have seen all the works that are done under the sun…I looked on all the works that my hands had wrought, and on the </a:t>
            </a:r>
            <a:r>
              <a:rPr lang="en-US" i="1" dirty="0" err="1" smtClean="0">
                <a:effectLst>
                  <a:glow rad="101600">
                    <a:schemeClr val="bg1">
                      <a:alpha val="60000"/>
                    </a:schemeClr>
                  </a:glow>
                </a:effectLst>
              </a:rPr>
              <a:t>labour</a:t>
            </a:r>
            <a:r>
              <a:rPr lang="en-US" i="1" dirty="0" smtClean="0">
                <a:effectLst>
                  <a:glow rad="101600">
                    <a:schemeClr val="bg1">
                      <a:alpha val="60000"/>
                    </a:schemeClr>
                  </a:glow>
                </a:effectLst>
              </a:rPr>
              <a:t> that I had </a:t>
            </a:r>
            <a:r>
              <a:rPr lang="en-US" i="1" dirty="0" err="1" smtClean="0">
                <a:effectLst>
                  <a:glow rad="101600">
                    <a:schemeClr val="bg1">
                      <a:alpha val="60000"/>
                    </a:schemeClr>
                  </a:glow>
                </a:effectLst>
              </a:rPr>
              <a:t>laboured</a:t>
            </a:r>
            <a:r>
              <a:rPr lang="en-US" i="1" dirty="0" smtClean="0">
                <a:effectLst>
                  <a:glow rad="101600">
                    <a:schemeClr val="bg1">
                      <a:alpha val="60000"/>
                    </a:schemeClr>
                  </a:glow>
                </a:effectLst>
              </a:rPr>
              <a:t> to do: and, behold, all was vanity and vexation of spirit, and there was no profit under the sun.”</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600" dirty="0" smtClean="0"/>
              <a:t>Lost men believed in the reality of what they saw, and when they realized that the members of the church were united, steadfast, charitable, joyful, and downright earnest in their faith, they were greatly moved and converted to Christ.</a:t>
            </a:r>
          </a:p>
          <a:p>
            <a:r>
              <a:rPr lang="en-US" sz="3600" i="1" dirty="0" smtClean="0">
                <a:solidFill>
                  <a:srgbClr val="FFFF00"/>
                </a:solidFill>
              </a:rPr>
              <a:t>Acts 2:47 “Praising God, and having </a:t>
            </a:r>
            <a:r>
              <a:rPr lang="en-US" sz="3600" i="1" dirty="0" err="1" smtClean="0">
                <a:solidFill>
                  <a:srgbClr val="FFFF00"/>
                </a:solidFill>
              </a:rPr>
              <a:t>favour</a:t>
            </a:r>
            <a:r>
              <a:rPr lang="en-US" sz="3600" i="1" dirty="0" smtClean="0">
                <a:solidFill>
                  <a:srgbClr val="FFFF00"/>
                </a:solidFill>
              </a:rPr>
              <a:t> with all the people. And the Lord added to the church daily such as should be saved.”</a:t>
            </a:r>
          </a:p>
          <a:p>
            <a:r>
              <a:rPr lang="en-US" sz="3600" i="1" dirty="0" smtClean="0">
                <a:solidFill>
                  <a:srgbClr val="FFFF00"/>
                </a:solidFill>
              </a:rPr>
              <a:t>Acts 5:14 “And believers were the more added to the Lord, multitudes both of men and women.”</a:t>
            </a:r>
          </a:p>
          <a:p>
            <a:endParaRPr lang="en-US" sz="3600" dirty="0" smtClean="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pPr lvl="0"/>
            <a:r>
              <a:rPr lang="en-US" dirty="0" smtClean="0">
                <a:solidFill>
                  <a:srgbClr val="FFFF00"/>
                </a:solidFill>
              </a:rPr>
              <a:t>6. Successful </a:t>
            </a:r>
            <a:br>
              <a:rPr lang="en-US" dirty="0" smtClean="0">
                <a:solidFill>
                  <a:srgbClr val="FFFF00"/>
                </a:solidFill>
              </a:rPr>
            </a:br>
            <a:r>
              <a:rPr lang="en-US" sz="3600" i="1" dirty="0" smtClean="0">
                <a:solidFill>
                  <a:srgbClr val="FFFF00"/>
                </a:solidFill>
              </a:rPr>
              <a:t>(</a:t>
            </a:r>
            <a:r>
              <a:rPr lang="en-US" sz="3600" i="1" dirty="0">
                <a:solidFill>
                  <a:srgbClr val="FFFF00"/>
                </a:solidFill>
              </a:rPr>
              <a:t>Acts 2:41, 47; 5:14; 6:7; 13:44; 16:5; 18:8</a:t>
            </a:r>
            <a:r>
              <a:rPr lang="en-US" sz="3600" i="1"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64514" name="Picture 2" descr="http://higheradvantageinc.com/higherwp/wp-content/uploads/2013/08/cross-out-failure-only-success.jpg"/>
          <p:cNvPicPr>
            <a:picLocks noChangeAspect="1" noChangeArrowheads="1"/>
          </p:cNvPicPr>
          <p:nvPr/>
        </p:nvPicPr>
        <p:blipFill>
          <a:blip r:embed="rId2" cstate="print"/>
          <a:srcRect/>
          <a:stretch>
            <a:fillRect/>
          </a:stretch>
        </p:blipFill>
        <p:spPr bwMode="auto">
          <a:xfrm>
            <a:off x="685800" y="1981200"/>
            <a:ext cx="7772400" cy="4567203"/>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0"/>
          </a:xfrm>
        </p:spPr>
        <p:txBody>
          <a:bodyPr>
            <a:noAutofit/>
          </a:bodyPr>
          <a:lstStyle/>
          <a:p>
            <a:r>
              <a:rPr lang="en-US" sz="4000" dirty="0"/>
              <a:t>Never was a church so richly blessed </a:t>
            </a:r>
            <a:r>
              <a:rPr lang="en-US" sz="4000" dirty="0" smtClean="0"/>
              <a:t>with the power of God. The church </a:t>
            </a:r>
            <a:r>
              <a:rPr lang="en-US" sz="4000" dirty="0"/>
              <a:t>grew by leaps and bounds. For the first two centuries the Church ran along the ground like </a:t>
            </a:r>
            <a:r>
              <a:rPr lang="en-US" sz="4000" dirty="0" smtClean="0"/>
              <a:t>wild-fire in so much that the </a:t>
            </a:r>
            <a:r>
              <a:rPr lang="en-US" sz="4000" dirty="0"/>
              <a:t>whole world was ‘turned upside down.’</a:t>
            </a:r>
            <a:br>
              <a:rPr lang="en-US" sz="4000" dirty="0"/>
            </a:br>
            <a:endParaRPr lang="en-US" sz="4000" dirty="0"/>
          </a:p>
        </p:txBody>
      </p:sp>
      <p:pic>
        <p:nvPicPr>
          <p:cNvPr id="2052" name="Picture 4" descr="http://media.pennlive.com/pa-sportsman/images/wildfire.jpg"/>
          <p:cNvPicPr>
            <a:picLocks noChangeAspect="1" noChangeArrowheads="1"/>
          </p:cNvPicPr>
          <p:nvPr/>
        </p:nvPicPr>
        <p:blipFill>
          <a:blip r:embed="rId2" cstate="print"/>
          <a:srcRect/>
          <a:stretch>
            <a:fillRect/>
          </a:stretch>
        </p:blipFill>
        <p:spPr bwMode="auto">
          <a:xfrm>
            <a:off x="1" y="3926113"/>
            <a:ext cx="9144000" cy="2931887"/>
          </a:xfrm>
          <a:prstGeom prst="rect">
            <a:avLst/>
          </a:prstGeom>
          <a:ln>
            <a:noFill/>
          </a:ln>
          <a:effectLst>
            <a:softEdge rad="112500"/>
          </a:effectLst>
        </p:spPr>
      </p:pic>
      <p:pic>
        <p:nvPicPr>
          <p:cNvPr id="2056" name="Picture 8" descr="http://i672.photobucket.com/albums/vv88/LadyFaithful/dove_fire.jpg"/>
          <p:cNvPicPr>
            <a:picLocks noChangeAspect="1" noChangeArrowheads="1"/>
          </p:cNvPicPr>
          <p:nvPr/>
        </p:nvPicPr>
        <p:blipFill>
          <a:blip r:embed="rId3" cstate="print"/>
          <a:srcRect/>
          <a:stretch>
            <a:fillRect/>
          </a:stretch>
        </p:blipFill>
        <p:spPr bwMode="auto">
          <a:xfrm>
            <a:off x="76200" y="4114800"/>
            <a:ext cx="2743200" cy="1956846"/>
          </a:xfrm>
          <a:prstGeom prst="ellipse">
            <a:avLst/>
          </a:prstGeom>
          <a:ln>
            <a:noFill/>
          </a:ln>
          <a:effectLst>
            <a:softEdge rad="112500"/>
          </a:effectLst>
        </p:spPr>
      </p:pic>
      <p:pic>
        <p:nvPicPr>
          <p:cNvPr id="7" name="Picture 1" descr="C:\Users\Dan White\Pictures\Bible pictures\Churches\scan0007 (2).jpg"/>
          <p:cNvPicPr>
            <a:picLocks noChangeAspect="1" noChangeArrowheads="1"/>
          </p:cNvPicPr>
          <p:nvPr/>
        </p:nvPicPr>
        <p:blipFill>
          <a:blip r:embed="rId4" cstate="print"/>
          <a:srcRect/>
          <a:stretch>
            <a:fillRect/>
          </a:stretch>
        </p:blipFill>
        <p:spPr bwMode="auto">
          <a:xfrm>
            <a:off x="152400" y="4800600"/>
            <a:ext cx="1391412" cy="1823848"/>
          </a:xfrm>
          <a:prstGeom prst="ellipse">
            <a:avLst/>
          </a:prstGeom>
          <a:ln>
            <a:noFill/>
          </a:ln>
          <a:effectLst>
            <a:softEdge rad="112500"/>
          </a:effectLst>
        </p:spPr>
      </p:pic>
      <p:pic>
        <p:nvPicPr>
          <p:cNvPr id="9" name="Picture 1" descr="C:\Users\Dan White\Pictures\Bible pictures\Churches\scan0007 (2).jpg"/>
          <p:cNvPicPr>
            <a:picLocks noChangeAspect="1" noChangeArrowheads="1"/>
          </p:cNvPicPr>
          <p:nvPr/>
        </p:nvPicPr>
        <p:blipFill>
          <a:blip r:embed="rId4" cstate="print"/>
          <a:srcRect/>
          <a:stretch>
            <a:fillRect/>
          </a:stretch>
        </p:blipFill>
        <p:spPr bwMode="auto">
          <a:xfrm>
            <a:off x="1676400" y="4114800"/>
            <a:ext cx="1391412" cy="1823848"/>
          </a:xfrm>
          <a:prstGeom prst="ellipse">
            <a:avLst/>
          </a:prstGeom>
          <a:ln>
            <a:noFill/>
          </a:ln>
          <a:effectLst>
            <a:softEdge rad="112500"/>
          </a:effectLst>
        </p:spPr>
      </p:pic>
      <p:pic>
        <p:nvPicPr>
          <p:cNvPr id="10" name="Picture 1" descr="C:\Users\Dan White\Pictures\Bible pictures\Churches\scan0007 (2).jpg"/>
          <p:cNvPicPr>
            <a:picLocks noChangeAspect="1" noChangeArrowheads="1"/>
          </p:cNvPicPr>
          <p:nvPr/>
        </p:nvPicPr>
        <p:blipFill>
          <a:blip r:embed="rId4" cstate="print"/>
          <a:srcRect/>
          <a:stretch>
            <a:fillRect/>
          </a:stretch>
        </p:blipFill>
        <p:spPr bwMode="auto">
          <a:xfrm>
            <a:off x="3124200" y="4876800"/>
            <a:ext cx="1391412" cy="1823848"/>
          </a:xfrm>
          <a:prstGeom prst="ellipse">
            <a:avLst/>
          </a:prstGeom>
          <a:ln>
            <a:noFill/>
          </a:ln>
          <a:effectLst>
            <a:softEdge rad="112500"/>
          </a:effectLst>
        </p:spPr>
      </p:pic>
      <p:pic>
        <p:nvPicPr>
          <p:cNvPr id="11" name="Picture 1" descr="C:\Users\Dan White\Pictures\Bible pictures\Churches\scan0007 (2).jpg"/>
          <p:cNvPicPr>
            <a:picLocks noChangeAspect="1" noChangeArrowheads="1"/>
          </p:cNvPicPr>
          <p:nvPr/>
        </p:nvPicPr>
        <p:blipFill>
          <a:blip r:embed="rId4" cstate="print"/>
          <a:srcRect/>
          <a:stretch>
            <a:fillRect/>
          </a:stretch>
        </p:blipFill>
        <p:spPr bwMode="auto">
          <a:xfrm>
            <a:off x="4648200" y="4191000"/>
            <a:ext cx="1391412" cy="1823848"/>
          </a:xfrm>
          <a:prstGeom prst="ellipse">
            <a:avLst/>
          </a:prstGeom>
          <a:ln>
            <a:noFill/>
          </a:ln>
          <a:effectLst>
            <a:softEdge rad="112500"/>
          </a:effectLst>
        </p:spPr>
      </p:pic>
      <p:pic>
        <p:nvPicPr>
          <p:cNvPr id="12" name="Picture 1" descr="C:\Users\Dan White\Pictures\Bible pictures\Churches\scan0007 (2).jpg"/>
          <p:cNvPicPr>
            <a:picLocks noChangeAspect="1" noChangeArrowheads="1"/>
          </p:cNvPicPr>
          <p:nvPr/>
        </p:nvPicPr>
        <p:blipFill>
          <a:blip r:embed="rId4" cstate="print"/>
          <a:srcRect/>
          <a:stretch>
            <a:fillRect/>
          </a:stretch>
        </p:blipFill>
        <p:spPr bwMode="auto">
          <a:xfrm>
            <a:off x="6096000" y="4876800"/>
            <a:ext cx="1391412" cy="1823848"/>
          </a:xfrm>
          <a:prstGeom prst="ellipse">
            <a:avLst/>
          </a:prstGeom>
          <a:ln>
            <a:noFill/>
          </a:ln>
          <a:effectLst>
            <a:softEdge rad="112500"/>
          </a:effectLst>
        </p:spPr>
      </p:pic>
      <p:pic>
        <p:nvPicPr>
          <p:cNvPr id="13" name="Picture 1" descr="C:\Users\Dan White\Pictures\Bible pictures\Churches\scan0007 (2).jpg"/>
          <p:cNvPicPr>
            <a:picLocks noChangeAspect="1" noChangeArrowheads="1"/>
          </p:cNvPicPr>
          <p:nvPr/>
        </p:nvPicPr>
        <p:blipFill>
          <a:blip r:embed="rId4" cstate="print"/>
          <a:srcRect/>
          <a:stretch>
            <a:fillRect/>
          </a:stretch>
        </p:blipFill>
        <p:spPr bwMode="auto">
          <a:xfrm>
            <a:off x="7543800" y="4114800"/>
            <a:ext cx="1391412" cy="182384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4.44444E-6 L 0.65834 -4.44444E-6 " pathEditMode="relative" rAng="0" ptsTypes="AA">
                                      <p:cBhvr>
                                        <p:cTn id="6" dur="5000" fill="hold"/>
                                        <p:tgtEl>
                                          <p:spTgt spid="2056"/>
                                        </p:tgtEl>
                                        <p:attrNameLst>
                                          <p:attrName>ppt_x</p:attrName>
                                          <p:attrName>ppt_y</p:attrName>
                                        </p:attrNameLst>
                                      </p:cBhvr>
                                      <p:rCtr x="329"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are built upon the foundation of the apostles and prophets, Jesus Christ himself being the chief corner stone.” (Eph 2:20)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missiodei.co/wp-content/uploads/2012/01/world-turned-upside-down.jpg"/>
          <p:cNvPicPr>
            <a:picLocks noChangeAspect="1" noChangeArrowheads="1"/>
          </p:cNvPicPr>
          <p:nvPr/>
        </p:nvPicPr>
        <p:blipFill>
          <a:blip r:embed="rId2" cstate="print"/>
          <a:srcRect/>
          <a:stretch>
            <a:fillRect/>
          </a:stretch>
        </p:blipFill>
        <p:spPr bwMode="auto">
          <a:xfrm>
            <a:off x="-3705" y="1"/>
            <a:ext cx="9147705" cy="6858000"/>
          </a:xfrm>
          <a:prstGeom prst="rect">
            <a:avLst/>
          </a:prstGeom>
          <a:noFill/>
        </p:spPr>
      </p:pic>
      <p:pic>
        <p:nvPicPr>
          <p:cNvPr id="3" name="Picture 1" descr="C:\Users\Dan White\Pictures\Bible pictures\Churches\scan0007 (2).jpg"/>
          <p:cNvPicPr>
            <a:picLocks noChangeAspect="1" noChangeArrowheads="1"/>
          </p:cNvPicPr>
          <p:nvPr/>
        </p:nvPicPr>
        <p:blipFill>
          <a:blip r:embed="rId3" cstate="print"/>
          <a:srcRect/>
          <a:stretch>
            <a:fillRect/>
          </a:stretch>
        </p:blipFill>
        <p:spPr bwMode="auto">
          <a:xfrm>
            <a:off x="3200400" y="2133600"/>
            <a:ext cx="2267184" cy="2971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620"/>
                                        </p:tgtEl>
                                        <p:attrNameLst>
                                          <p:attrName>style.visibility</p:attrName>
                                        </p:attrNameLst>
                                      </p:cBhvr>
                                      <p:to>
                                        <p:strVal val="visible"/>
                                      </p:to>
                                    </p:set>
                                    <p:anim calcmode="lin" valueType="num">
                                      <p:cBhvr>
                                        <p:cTn id="7" dur="2000" fill="hold"/>
                                        <p:tgtEl>
                                          <p:spTgt spid="68620"/>
                                        </p:tgtEl>
                                        <p:attrNameLst>
                                          <p:attrName>ppt_w</p:attrName>
                                        </p:attrNameLst>
                                      </p:cBhvr>
                                      <p:tavLst>
                                        <p:tav tm="0">
                                          <p:val>
                                            <p:fltVal val="0"/>
                                          </p:val>
                                        </p:tav>
                                        <p:tav tm="100000">
                                          <p:val>
                                            <p:strVal val="#ppt_w"/>
                                          </p:val>
                                        </p:tav>
                                      </p:tavLst>
                                    </p:anim>
                                    <p:anim calcmode="lin" valueType="num">
                                      <p:cBhvr>
                                        <p:cTn id="8" dur="2000" fill="hold"/>
                                        <p:tgtEl>
                                          <p:spTgt spid="68620"/>
                                        </p:tgtEl>
                                        <p:attrNameLst>
                                          <p:attrName>ppt_h</p:attrName>
                                        </p:attrNameLst>
                                      </p:cBhvr>
                                      <p:tavLst>
                                        <p:tav tm="0">
                                          <p:val>
                                            <p:fltVal val="0"/>
                                          </p:val>
                                        </p:tav>
                                        <p:tav tm="100000">
                                          <p:val>
                                            <p:strVal val="#ppt_h"/>
                                          </p:val>
                                        </p:tav>
                                      </p:tavLst>
                                    </p:anim>
                                    <p:animEffect transition="in" filter="fade">
                                      <p:cBhvr>
                                        <p:cTn id="9" dur="2000"/>
                                        <p:tgtEl>
                                          <p:spTgt spid="6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inchristandunchurched.files.wordpress.com/2012/09/living-sacrifices.jpg"/>
          <p:cNvPicPr>
            <a:picLocks noChangeAspect="1" noChangeArrowheads="1"/>
          </p:cNvPicPr>
          <p:nvPr/>
        </p:nvPicPr>
        <p:blipFill>
          <a:blip r:embed="rId2" cstate="print"/>
          <a:srcRect/>
          <a:stretch>
            <a:fillRect/>
          </a:stretch>
        </p:blipFill>
        <p:spPr bwMode="auto">
          <a:xfrm>
            <a:off x="-3705" y="1"/>
            <a:ext cx="9147705"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1766</TotalTime>
  <Words>2177</Words>
  <Application>Microsoft Office PowerPoint</Application>
  <PresentationFormat>On-screen Show (4:3)</PresentationFormat>
  <Paragraphs>116</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The Doctrine of the Church (Part  5 continued / application)</vt:lpstr>
      <vt:lpstr>Slide 2</vt:lpstr>
      <vt:lpstr>Slide 3</vt:lpstr>
      <vt:lpstr>“…and the gates of hell shall  not prevail against it.”</vt:lpstr>
      <vt:lpstr>Slide 5</vt:lpstr>
      <vt:lpstr>Slide 6</vt:lpstr>
      <vt:lpstr>“And are built upon the foundation of the apostles and prophets, Jesus Christ himself being the chief corner stone.” (Eph 2:20) </vt:lpstr>
      <vt:lpstr>  The Meaning of the Word "Church."</vt:lpstr>
      <vt:lpstr>Slide 9</vt:lpstr>
      <vt:lpstr>The Origin of the Church “When and where did the church actually begin?”  </vt:lpstr>
      <vt:lpstr>Several different views</vt:lpstr>
      <vt:lpstr>Slide 12</vt:lpstr>
      <vt:lpstr>The Church begin on the  Day of Pentecost</vt:lpstr>
      <vt:lpstr>Slide 14</vt:lpstr>
      <vt:lpstr>Slide 15</vt:lpstr>
      <vt:lpstr>The Church is the Body of Christ</vt:lpstr>
      <vt:lpstr>Christ is the head of the Church</vt:lpstr>
      <vt:lpstr>The Word of God is to be the Churches only rule of faith and practice!</vt:lpstr>
      <vt:lpstr>The Church is the Pillar  and Ground of the Truth</vt:lpstr>
      <vt:lpstr>Jesus Christ alone is to have the Preeminence in His Church</vt:lpstr>
      <vt:lpstr>Slide 21</vt:lpstr>
      <vt:lpstr>The Main Purpose for the Church</vt:lpstr>
      <vt:lpstr>Slide 23</vt:lpstr>
      <vt:lpstr>“Thou art worthy, O Lord, to receive glory and honour and power: for thou hast created all things, and for thy pleasure they are and were created.”  (Rev. 4:11)</vt:lpstr>
      <vt:lpstr>The History, Growth, and Character of the Various New Testament Churches.</vt:lpstr>
      <vt:lpstr>Slide 26</vt:lpstr>
      <vt:lpstr>Slide 27</vt:lpstr>
      <vt:lpstr>Finally, brethren, whatsoever things are true, whatsoever things are honest, whatsoever things are just, whatsoever things are pure, whatsoever things are lovely, whatsoever things are of good report; if there be any virtue, and if there be any praise, think on these things. </vt:lpstr>
      <vt:lpstr>Slide 29</vt:lpstr>
      <vt:lpstr>The classic history of ancient Rome is given by Gibbon in Decline and Fall of the Roman Empire, written in the eighteenth century by a scholar who was distinctly antagonistic to Christianity. But even Gibbon named four distinct reasons why Christianity grew so rapidly in the ancient world: </vt:lpstr>
      <vt:lpstr>Slide 31</vt:lpstr>
      <vt:lpstr>Slide 32</vt:lpstr>
      <vt:lpstr>Slide 33</vt:lpstr>
      <vt:lpstr>Slide 34</vt:lpstr>
      <vt:lpstr>Slide 35</vt:lpstr>
      <vt:lpstr>“And when he had found him, he brought him unto Antioch. And it came to pass, that a whole year they assembled themselves with the church, and taught much people. And the disciples were called Christians first in Antioch.”  (Acts 11:26)</vt:lpstr>
      <vt:lpstr>Slide 37</vt:lpstr>
      <vt:lpstr>In every local assembly there may be ‘tares’ and ‘wheat’ growing together, that is, both  saved and unsaved members.  (Matthew 13:25) </vt:lpstr>
      <vt:lpstr>The apostolic Church was perhaps  the nearest to God’s desire for His Church.  </vt:lpstr>
      <vt:lpstr>The early Christians were:</vt:lpstr>
      <vt:lpstr>1. United  (Acts 2:44; 4:32; Eph. 4:1-7)</vt:lpstr>
      <vt:lpstr>Slide 42</vt:lpstr>
      <vt:lpstr>(Acts 4:32-33)  “And the multitude of them that believed were of one heart and of one soul: neither said any of them that ought of the things which he possessed was his own; but they had all things common. And with great power gave the apostles witness of the resurrection of the Lord Jesus.” </vt:lpstr>
      <vt:lpstr>Slide 44</vt:lpstr>
      <vt:lpstr>Slide 45</vt:lpstr>
      <vt:lpstr> (Psalm 133:1)  “Behold, how good and how pleasant it is for brethren to dwell together in unity!” </vt:lpstr>
      <vt:lpstr>2. Steadfast</vt:lpstr>
      <vt:lpstr>(Acts 2:41-42)  “Then they that gladly received his word were baptized: and the same day there were added unto them about three thousand souls. And they continued stedfastly in…”</vt:lpstr>
      <vt:lpstr>Slide 49</vt:lpstr>
      <vt:lpstr>Slide 50</vt:lpstr>
      <vt:lpstr>Slide 51</vt:lpstr>
      <vt:lpstr>3. Sacrificial in Giving  (Acts 2:45; 4:34-35; Eph. 4:28-32)  </vt:lpstr>
      <vt:lpstr>Slide 53</vt:lpstr>
      <vt:lpstr>Slide 54</vt:lpstr>
      <vt:lpstr>Slide 55</vt:lpstr>
      <vt:lpstr>Slide 56</vt:lpstr>
      <vt:lpstr>Slide 57</vt:lpstr>
      <vt:lpstr>4. Joyful  (Acts 2:46-47; Eph. 5:18-21)  </vt:lpstr>
      <vt:lpstr>Slide 59</vt:lpstr>
      <vt:lpstr>Slide 60</vt:lpstr>
      <vt:lpstr>Slide 61</vt:lpstr>
      <vt:lpstr>Don’t ever get over being saved</vt:lpstr>
      <vt:lpstr>5. Favor with men</vt:lpstr>
      <vt:lpstr>Slide 64</vt:lpstr>
      <vt:lpstr>Slide 65</vt:lpstr>
      <vt:lpstr>Looking for Happiness in all the Wrong Places</vt:lpstr>
      <vt:lpstr>Slide 67</vt:lpstr>
      <vt:lpstr>6. Successful  (Acts 2:41, 47; 5:14; 6:7; 13:44; 16:5; 18:8)  </vt:lpstr>
      <vt:lpstr>Never was a church so richly blessed with the power of God. The church grew by leaps and bounds. For the first two centuries the Church ran along the ground like wild-fire in so much that the whole world was ‘turned upside down.’ </vt:lpstr>
      <vt:lpstr>Slide 70</vt:lpstr>
      <vt:lpstr>Slide 71</vt:lpstr>
      <vt:lpstr>Slide 72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6)</dc:title>
  <dc:creator>Pastor Daniel White</dc:creator>
  <cp:lastModifiedBy>Pastor Daniel White</cp:lastModifiedBy>
  <cp:revision>114</cp:revision>
  <dcterms:created xsi:type="dcterms:W3CDTF">2014-02-10T21:58:59Z</dcterms:created>
  <dcterms:modified xsi:type="dcterms:W3CDTF">2014-05-07T20:41:24Z</dcterms:modified>
</cp:coreProperties>
</file>