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61" r:id="rId4"/>
    <p:sldId id="264" r:id="rId5"/>
    <p:sldId id="259" r:id="rId6"/>
    <p:sldId id="315" r:id="rId7"/>
    <p:sldId id="265" r:id="rId8"/>
    <p:sldId id="266" r:id="rId9"/>
    <p:sldId id="270" r:id="rId10"/>
    <p:sldId id="271" r:id="rId11"/>
    <p:sldId id="268" r:id="rId12"/>
    <p:sldId id="263" r:id="rId13"/>
    <p:sldId id="269" r:id="rId14"/>
    <p:sldId id="272" r:id="rId15"/>
    <p:sldId id="267" r:id="rId16"/>
    <p:sldId id="262" r:id="rId17"/>
    <p:sldId id="258" r:id="rId18"/>
    <p:sldId id="275" r:id="rId19"/>
    <p:sldId id="260" r:id="rId20"/>
    <p:sldId id="273" r:id="rId21"/>
    <p:sldId id="274" r:id="rId22"/>
    <p:sldId id="276" r:id="rId23"/>
    <p:sldId id="277" r:id="rId24"/>
    <p:sldId id="282" r:id="rId25"/>
    <p:sldId id="278" r:id="rId26"/>
    <p:sldId id="279" r:id="rId27"/>
    <p:sldId id="280" r:id="rId28"/>
    <p:sldId id="317" r:id="rId29"/>
    <p:sldId id="286" r:id="rId30"/>
    <p:sldId id="287" r:id="rId31"/>
    <p:sldId id="316" r:id="rId32"/>
    <p:sldId id="285" r:id="rId33"/>
    <p:sldId id="281" r:id="rId34"/>
    <p:sldId id="318" r:id="rId35"/>
    <p:sldId id="292" r:id="rId36"/>
    <p:sldId id="319" r:id="rId37"/>
    <p:sldId id="283" r:id="rId38"/>
    <p:sldId id="291" r:id="rId39"/>
    <p:sldId id="290" r:id="rId40"/>
    <p:sldId id="320" r:id="rId41"/>
    <p:sldId id="32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85" d="100"/>
          <a:sy n="85" d="100"/>
        </p:scale>
        <p:origin x="-51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0C5DD4-82A5-4132-8BF5-C9F7BFD49F6E}" type="datetimeFigureOut">
              <a:rPr lang="en-US" smtClean="0"/>
              <a:pPr/>
              <a:t>8/24/2011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F3B54E-C9ED-4260-ADF4-A137A6A2A0D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41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A00D0-8E19-452D-9161-17D14D96F086}" type="datetimeFigureOut">
              <a:rPr lang="en-US" smtClean="0"/>
              <a:pPr/>
              <a:t>8/24/2011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8BADE8-751C-48FC-8856-91638BB2A446}"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A00D0-8E19-452D-9161-17D14D96F086}" type="datetimeFigureOut">
              <a:rPr lang="en-US" smtClean="0"/>
              <a:pPr/>
              <a:t>8/24/2011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8BADE8-751C-48FC-8856-91638BB2A446}"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1026" name="Picture 2"/>
          <p:cNvPicPr>
            <a:picLocks noChangeAspect="1" noChangeArrowheads="1"/>
          </p:cNvPicPr>
          <p:nvPr/>
        </p:nvPicPr>
        <p:blipFill>
          <a:blip r:embed="rId3" cstate="print">
            <a:lum bright="-10000" contrast="10000"/>
          </a:blip>
          <a:srcRect/>
          <a:stretch>
            <a:fillRect/>
          </a:stretch>
        </p:blipFill>
        <p:spPr bwMode="auto">
          <a:xfrm>
            <a:off x="0" y="0"/>
            <a:ext cx="9144000" cy="4662000"/>
          </a:xfrm>
          <a:prstGeom prst="rect">
            <a:avLst/>
          </a:prstGeom>
          <a:ln>
            <a:noFill/>
          </a:ln>
          <a:effectLst>
            <a:softEdge rad="112500"/>
          </a:effectLst>
        </p:spPr>
      </p:pic>
      <p:sp>
        <p:nvSpPr>
          <p:cNvPr id="5" name="Rectangle 4"/>
          <p:cNvSpPr/>
          <p:nvPr/>
        </p:nvSpPr>
        <p:spPr>
          <a:xfrm>
            <a:off x="0" y="4724400"/>
            <a:ext cx="9144000" cy="2123658"/>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1219200"/>
            <a:ext cx="5164454" cy="3947354"/>
          </a:xfrm>
          <a:prstGeom prst="rect">
            <a:avLst/>
          </a:prstGeom>
          <a:ln>
            <a:noFill/>
          </a:ln>
          <a:effectLst>
            <a:softEdge rad="112500"/>
          </a:effectLst>
        </p:spPr>
      </p:pic>
      <p:sp>
        <p:nvSpPr>
          <p:cNvPr id="2" name="Title 1"/>
          <p:cNvSpPr>
            <a:spLocks noGrp="1"/>
          </p:cNvSpPr>
          <p:nvPr>
            <p:ph type="title"/>
          </p:nvPr>
        </p:nvSpPr>
        <p:spPr>
          <a:xfrm>
            <a:off x="4572000" y="0"/>
            <a:ext cx="4572000" cy="6705600"/>
          </a:xfrm>
        </p:spPr>
        <p:txBody>
          <a:bodyPr>
            <a:normAutofit/>
          </a:bodyPr>
          <a:lstStyle/>
          <a:p>
            <a:r>
              <a:rPr lang="en-US" sz="3600" i="1" dirty="0" smtClean="0"/>
              <a:t> “And said, Remember now, O LORD, I beseech thee, how I have walked before thee in truth and with a perfect heart, and have done that which is good in thy sight. And Hezekiah wept sore.” Isa. 38:3 </a:t>
            </a:r>
            <a:endParaRPr lang="en-US" sz="3600" i="1"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6705600"/>
          </a:xfrm>
        </p:spPr>
        <p:txBody>
          <a:bodyPr>
            <a:normAutofit fontScale="90000"/>
            <a:scene3d>
              <a:camera prst="orthographicFront"/>
              <a:lightRig rig="threePt" dir="t"/>
            </a:scene3d>
            <a:sp3d extrusionH="57150">
              <a:bevelT w="38100" h="38100" prst="convex"/>
            </a:sp3d>
          </a:bodyPr>
          <a:lstStyle/>
          <a:p>
            <a:r>
              <a:rPr lang="en-US" i="1" dirty="0" smtClean="0">
                <a:effectLst>
                  <a:glow rad="63500">
                    <a:schemeClr val="accent2">
                      <a:satMod val="175000"/>
                      <a:alpha val="40000"/>
                    </a:schemeClr>
                  </a:glow>
                </a:effectLst>
                <a:latin typeface="Aharoni" pitchFamily="2" charset="-79"/>
                <a:cs typeface="Aharoni" pitchFamily="2" charset="-79"/>
              </a:rPr>
              <a:t>“Now the God of peace, that brought again from the dead our Lord Jesus, that great shepherd of the sheep, through the blood of the everlasting covenant,  </a:t>
            </a:r>
            <a:r>
              <a:rPr lang="en-US" i="1" u="sng" dirty="0" smtClean="0">
                <a:effectLst>
                  <a:glow rad="63500">
                    <a:schemeClr val="accent2">
                      <a:satMod val="175000"/>
                      <a:alpha val="40000"/>
                    </a:schemeClr>
                  </a:glow>
                </a:effectLst>
                <a:latin typeface="Aharoni" pitchFamily="2" charset="-79"/>
                <a:cs typeface="Aharoni" pitchFamily="2" charset="-79"/>
              </a:rPr>
              <a:t>Make you perfect in every good work to do his will</a:t>
            </a:r>
            <a:r>
              <a:rPr lang="en-US" i="1" dirty="0" smtClean="0">
                <a:effectLst>
                  <a:glow rad="63500">
                    <a:schemeClr val="accent2">
                      <a:satMod val="175000"/>
                      <a:alpha val="40000"/>
                    </a:schemeClr>
                  </a:glow>
                </a:effectLst>
                <a:latin typeface="Aharoni" pitchFamily="2" charset="-79"/>
                <a:cs typeface="Aharoni" pitchFamily="2" charset="-79"/>
              </a:rPr>
              <a:t>, working in you that which is </a:t>
            </a:r>
            <a:r>
              <a:rPr lang="en-US" i="1" dirty="0" err="1" smtClean="0">
                <a:effectLst>
                  <a:glow rad="63500">
                    <a:schemeClr val="accent2">
                      <a:satMod val="175000"/>
                      <a:alpha val="40000"/>
                    </a:schemeClr>
                  </a:glow>
                </a:effectLst>
                <a:latin typeface="Aharoni" pitchFamily="2" charset="-79"/>
                <a:cs typeface="Aharoni" pitchFamily="2" charset="-79"/>
              </a:rPr>
              <a:t>wellpleasing</a:t>
            </a:r>
            <a:r>
              <a:rPr lang="en-US" i="1" dirty="0" smtClean="0">
                <a:effectLst>
                  <a:glow rad="63500">
                    <a:schemeClr val="accent2">
                      <a:satMod val="175000"/>
                      <a:alpha val="40000"/>
                    </a:schemeClr>
                  </a:glow>
                </a:effectLst>
                <a:latin typeface="Aharoni" pitchFamily="2" charset="-79"/>
                <a:cs typeface="Aharoni" pitchFamily="2" charset="-79"/>
              </a:rPr>
              <a:t> in his sight, through Jesus Christ; to whom be glory </a:t>
            </a:r>
            <a:br>
              <a:rPr lang="en-US" i="1" dirty="0" smtClean="0">
                <a:effectLst>
                  <a:glow rad="63500">
                    <a:schemeClr val="accent2">
                      <a:satMod val="175000"/>
                      <a:alpha val="40000"/>
                    </a:schemeClr>
                  </a:glow>
                </a:effectLst>
                <a:latin typeface="Aharoni" pitchFamily="2" charset="-79"/>
                <a:cs typeface="Aharoni" pitchFamily="2" charset="-79"/>
              </a:rPr>
            </a:br>
            <a:r>
              <a:rPr lang="en-US" i="1" dirty="0" smtClean="0">
                <a:effectLst>
                  <a:glow rad="63500">
                    <a:schemeClr val="accent2">
                      <a:satMod val="175000"/>
                      <a:alpha val="40000"/>
                    </a:schemeClr>
                  </a:glow>
                </a:effectLst>
                <a:latin typeface="Aharoni" pitchFamily="2" charset="-79"/>
                <a:cs typeface="Aharoni" pitchFamily="2" charset="-79"/>
              </a:rPr>
              <a:t>for ever and ever. Amen.” </a:t>
            </a:r>
            <a:br>
              <a:rPr lang="en-US" i="1" dirty="0" smtClean="0">
                <a:effectLst>
                  <a:glow rad="63500">
                    <a:schemeClr val="accent2">
                      <a:satMod val="175000"/>
                      <a:alpha val="40000"/>
                    </a:schemeClr>
                  </a:glow>
                </a:effectLst>
                <a:latin typeface="Aharoni" pitchFamily="2" charset="-79"/>
                <a:cs typeface="Aharoni" pitchFamily="2" charset="-79"/>
              </a:rPr>
            </a:br>
            <a:r>
              <a:rPr lang="en-US" i="1" dirty="0" smtClean="0">
                <a:effectLst>
                  <a:glow rad="63500">
                    <a:schemeClr val="accent2">
                      <a:satMod val="175000"/>
                      <a:alpha val="40000"/>
                    </a:schemeClr>
                  </a:glow>
                </a:effectLst>
                <a:latin typeface="Aharoni" pitchFamily="2" charset="-79"/>
                <a:cs typeface="Aharoni" pitchFamily="2" charset="-79"/>
              </a:rPr>
              <a:t>Hebrews 13:20-21 </a:t>
            </a:r>
            <a:endParaRPr lang="en-US" i="1" dirty="0">
              <a:effectLst>
                <a:glow rad="63500">
                  <a:schemeClr val="accent2">
                    <a:satMod val="175000"/>
                    <a:alpha val="40000"/>
                  </a:schemeClr>
                </a:glow>
              </a:effectLst>
              <a:latin typeface="Aharoni" pitchFamily="2" charset="-79"/>
              <a:cs typeface="Aharoni" pitchFamily="2" charset="-79"/>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 II Sam. 22:33 “God is my strength and power: and he </a:t>
            </a:r>
            <a:r>
              <a:rPr lang="en-US" i="1" dirty="0" err="1" smtClean="0"/>
              <a:t>maketh</a:t>
            </a:r>
            <a:r>
              <a:rPr lang="en-US" i="1" dirty="0" smtClean="0"/>
              <a:t> </a:t>
            </a:r>
            <a:r>
              <a:rPr lang="en-US" i="1" u="sng" dirty="0" smtClean="0"/>
              <a:t>my way perfect</a:t>
            </a:r>
            <a:r>
              <a:rPr lang="en-US" i="1" dirty="0" smtClean="0"/>
              <a:t>.”</a:t>
            </a:r>
          </a:p>
          <a:p>
            <a:r>
              <a:rPr lang="en-US" i="1" dirty="0" smtClean="0"/>
              <a:t> Heb 6:1  “Therefore leaving the principles of the doctrine of Christ, let us </a:t>
            </a:r>
            <a:r>
              <a:rPr lang="en-US" i="1" u="sng" dirty="0" smtClean="0"/>
              <a:t>go on unto perfection</a:t>
            </a:r>
            <a:r>
              <a:rPr lang="en-US" i="1" dirty="0" smtClean="0"/>
              <a:t>.”</a:t>
            </a:r>
          </a:p>
          <a:p>
            <a:r>
              <a:rPr lang="en-US" i="1" dirty="0" smtClean="0"/>
              <a:t> I Kings 8:61 “Let your heart therefore </a:t>
            </a:r>
            <a:r>
              <a:rPr lang="en-US" i="1" u="sng" dirty="0" smtClean="0"/>
              <a:t>be perfect </a:t>
            </a:r>
            <a:r>
              <a:rPr lang="en-US" i="1" dirty="0" smtClean="0"/>
              <a:t>with the LORD our God, to walk in his statutes, and to keep his commandments, as at this day.”</a:t>
            </a:r>
          </a:p>
          <a:p>
            <a:r>
              <a:rPr lang="en-US" i="1" dirty="0" smtClean="0"/>
              <a:t> I Chron. 28:9 “Serve him with a </a:t>
            </a:r>
            <a:r>
              <a:rPr lang="en-US" i="1" u="sng" dirty="0" smtClean="0"/>
              <a:t>perfect heart </a:t>
            </a:r>
            <a:r>
              <a:rPr lang="en-US" i="1" dirty="0" smtClean="0"/>
              <a:t>and with a willing mind: for the LORD </a:t>
            </a:r>
            <a:r>
              <a:rPr lang="en-US" i="1" dirty="0" err="1" smtClean="0"/>
              <a:t>searcheth</a:t>
            </a:r>
            <a:r>
              <a:rPr lang="en-US" i="1" dirty="0" smtClean="0"/>
              <a:t> all hearts, and </a:t>
            </a:r>
            <a:r>
              <a:rPr lang="en-US" i="1" dirty="0" err="1" smtClean="0"/>
              <a:t>understandeth</a:t>
            </a:r>
            <a:r>
              <a:rPr lang="en-US" i="1" dirty="0" smtClean="0"/>
              <a:t> all the imaginations of the thoughts: if thou seek him, he will be found of thee; but if thou forsake him, he will cast thee off for ever.”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r>
              <a:rPr lang="en-US" dirty="0" smtClean="0"/>
              <a:t> </a:t>
            </a:r>
            <a:r>
              <a:rPr lang="en-US" i="1" dirty="0" smtClean="0"/>
              <a:t>II Chron. 19:9 “And he charged them, saying, Thus shall ye do in the fear of the LORD, (serve Him) faithfully, and with a </a:t>
            </a:r>
            <a:r>
              <a:rPr lang="en-US" i="1" u="sng" dirty="0" smtClean="0"/>
              <a:t>perfect heart</a:t>
            </a:r>
            <a:r>
              <a:rPr lang="en-US" i="1" dirty="0" smtClean="0"/>
              <a:t>.”</a:t>
            </a:r>
          </a:p>
          <a:p>
            <a:endParaRPr lang="en-US" i="1" dirty="0" smtClean="0"/>
          </a:p>
          <a:p>
            <a:endParaRPr lang="en-US" i="1" dirty="0" smtClean="0"/>
          </a:p>
          <a:p>
            <a:endParaRPr lang="en-US" i="1" dirty="0"/>
          </a:p>
        </p:txBody>
      </p:sp>
      <p:sp>
        <p:nvSpPr>
          <p:cNvPr id="4" name="Title 1"/>
          <p:cNvSpPr>
            <a:spLocks noGrp="1"/>
          </p:cNvSpPr>
          <p:nvPr>
            <p:ph type="title"/>
          </p:nvPr>
        </p:nvSpPr>
        <p:spPr>
          <a:xfrm>
            <a:off x="838200" y="2133600"/>
            <a:ext cx="7467600" cy="4191000"/>
          </a:xfrm>
          <a:solidFill>
            <a:schemeClr val="accent2">
              <a:lumMod val="75000"/>
            </a:schemeClr>
          </a:solidFill>
          <a:ln w="76200">
            <a:solidFill>
              <a:schemeClr val="tx1"/>
            </a:solidFill>
          </a:ln>
        </p:spPr>
        <p:txBody>
          <a:bodyPr>
            <a:normAutofit/>
          </a:bodyPr>
          <a:lstStyle/>
          <a:p>
            <a:r>
              <a:rPr lang="en-US" b="1" i="1" dirty="0" smtClean="0">
                <a:effectLst>
                  <a:glow rad="101600">
                    <a:schemeClr val="bg1">
                      <a:alpha val="60000"/>
                    </a:schemeClr>
                  </a:glow>
                </a:effectLst>
                <a:latin typeface="Times New Roman" pitchFamily="18" charset="0"/>
                <a:cs typeface="Times New Roman" pitchFamily="18" charset="0"/>
              </a:rPr>
              <a:t>“And He (Christ) gave gifts unto men…for the perfecting of the saints, for the work of the ministry, for the edifying of</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the body of Christ.”</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(Ephesians 4:8-13)</a:t>
            </a:r>
            <a:endParaRPr lang="en-US"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8385894">
            <a:off x="6822572" y="5211658"/>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srcRect/>
          <a:stretch>
            <a:fillRect/>
          </a:stretch>
        </p:blipFill>
        <p:spPr bwMode="auto">
          <a:xfrm>
            <a:off x="3124200" y="0"/>
            <a:ext cx="3200400" cy="2400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19" name="Picture 3"/>
          <p:cNvPicPr>
            <a:picLocks noChangeAspect="1" noChangeArrowheads="1"/>
          </p:cNvPicPr>
          <p:nvPr/>
        </p:nvPicPr>
        <p:blipFill>
          <a:blip r:embed="rId4" cstate="print"/>
          <a:srcRect/>
          <a:stretch>
            <a:fillRect/>
          </a:stretch>
        </p:blipFill>
        <p:spPr bwMode="auto">
          <a:xfrm>
            <a:off x="6705600" y="2971800"/>
            <a:ext cx="2286000" cy="1521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ight Arrow 8"/>
          <p:cNvSpPr/>
          <p:nvPr/>
        </p:nvSpPr>
        <p:spPr>
          <a:xfrm rot="10800000">
            <a:off x="2995530" y="5386449"/>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5" cstate="print"/>
          <a:srcRect/>
          <a:stretch>
            <a:fillRect/>
          </a:stretch>
        </p:blipFill>
        <p:spPr bwMode="auto">
          <a:xfrm>
            <a:off x="4419600" y="4488815"/>
            <a:ext cx="1981200" cy="23691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Right Arrow 12"/>
          <p:cNvSpPr/>
          <p:nvPr/>
        </p:nvSpPr>
        <p:spPr>
          <a:xfrm rot="2584311">
            <a:off x="6586840" y="2021381"/>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p:cNvPicPr>
            <a:picLocks noChangeAspect="1" noChangeArrowheads="1"/>
          </p:cNvPicPr>
          <p:nvPr/>
        </p:nvPicPr>
        <p:blipFill>
          <a:blip r:embed="rId6" cstate="print"/>
          <a:srcRect/>
          <a:stretch>
            <a:fillRect/>
          </a:stretch>
        </p:blipFill>
        <p:spPr bwMode="auto">
          <a:xfrm>
            <a:off x="381000" y="4800600"/>
            <a:ext cx="2209800" cy="16552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5" name="Right Arrow 14"/>
          <p:cNvSpPr/>
          <p:nvPr/>
        </p:nvSpPr>
        <p:spPr>
          <a:xfrm rot="15364648">
            <a:off x="778101" y="4024620"/>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3" name="Picture 7"/>
          <p:cNvPicPr>
            <a:picLocks noChangeAspect="1" noChangeArrowheads="1"/>
          </p:cNvPicPr>
          <p:nvPr/>
        </p:nvPicPr>
        <p:blipFill>
          <a:blip r:embed="rId7" cstate="print"/>
          <a:srcRect/>
          <a:stretch>
            <a:fillRect/>
          </a:stretch>
        </p:blipFill>
        <p:spPr bwMode="auto">
          <a:xfrm rot="21199022">
            <a:off x="238001" y="1687202"/>
            <a:ext cx="1586504" cy="1563774"/>
          </a:xfrm>
          <a:prstGeom prst="round2DiagRect">
            <a:avLst>
              <a:gd name="adj1" fmla="val 16667"/>
              <a:gd name="adj2" fmla="val 23253"/>
            </a:avLst>
          </a:prstGeom>
          <a:ln w="88900" cap="sq">
            <a:solidFill>
              <a:srgbClr val="FFFFFF"/>
            </a:solidFill>
            <a:miter lim="800000"/>
          </a:ln>
          <a:effectLst>
            <a:outerShdw blurRad="254000" algn="tl" rotWithShape="0">
              <a:srgbClr val="000000">
                <a:alpha val="43000"/>
              </a:srgbClr>
            </a:outerShdw>
          </a:effectLst>
        </p:spPr>
      </p:pic>
      <p:sp>
        <p:nvSpPr>
          <p:cNvPr id="18" name="Cloud 17"/>
          <p:cNvSpPr/>
          <p:nvPr/>
        </p:nvSpPr>
        <p:spPr>
          <a:xfrm>
            <a:off x="2819400" y="-304800"/>
            <a:ext cx="3962400" cy="3200400"/>
          </a:xfrm>
          <a:prstGeom prst="cloud">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chemeClr val="bg1"/>
                </a:solidFill>
              </a:rPr>
              <a:t>Glory of God</a:t>
            </a:r>
            <a:endParaRPr lang="en-US" sz="3600" b="1" i="1" dirty="0">
              <a:solidFill>
                <a:schemeClr val="bg1"/>
              </a:solidFill>
            </a:endParaRPr>
          </a:p>
        </p:txBody>
      </p:sp>
      <p:sp>
        <p:nvSpPr>
          <p:cNvPr id="19" name="Right Arrow 18"/>
          <p:cNvSpPr/>
          <p:nvPr/>
        </p:nvSpPr>
        <p:spPr>
          <a:xfrm rot="19651608">
            <a:off x="2043151" y="2024927"/>
            <a:ext cx="87171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48001" y="3244334"/>
            <a:ext cx="3124200" cy="954107"/>
          </a:xfrm>
          <a:prstGeom prst="rect">
            <a:avLst/>
          </a:prstGeom>
          <a:solidFill>
            <a:srgbClr val="FF0000"/>
          </a:solidFill>
          <a:ln w="12700">
            <a:solidFill>
              <a:srgbClr val="FFFF00"/>
            </a:solidFill>
          </a:ln>
        </p:spPr>
        <p:txBody>
          <a:bodyPr wrap="square">
            <a:spAutoFit/>
          </a:bodyPr>
          <a:lstStyle/>
          <a:p>
            <a:pPr algn="ctr"/>
            <a:r>
              <a:rPr lang="en-US" sz="2800" i="1" dirty="0" smtClean="0">
                <a:effectLst>
                  <a:glow rad="101600">
                    <a:schemeClr val="bg1">
                      <a:alpha val="60000"/>
                    </a:schemeClr>
                  </a:glow>
                </a:effectLst>
              </a:rPr>
              <a:t>“The perfecting </a:t>
            </a:r>
          </a:p>
          <a:p>
            <a:pPr algn="ctr"/>
            <a:r>
              <a:rPr lang="en-US" sz="2800" i="1" dirty="0" smtClean="0">
                <a:effectLst>
                  <a:glow rad="101600">
                    <a:schemeClr val="bg1">
                      <a:alpha val="60000"/>
                    </a:schemeClr>
                  </a:glow>
                </a:effectLst>
              </a:rPr>
              <a:t>of the saints…”</a:t>
            </a:r>
            <a:endParaRPr lang="en-US" sz="2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animBg="1"/>
      <p:bldP spid="15"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494085"/>
          </a:xfrm>
          <a:prstGeom prst="rect">
            <a:avLst/>
          </a:prstGeom>
        </p:spPr>
        <p:txBody>
          <a:bodyPr wrap="square">
            <a:spAutoFit/>
          </a:bodyPr>
          <a:lstStyle/>
          <a:p>
            <a:pPr algn="ctr"/>
            <a:r>
              <a:rPr lang="en-US" sz="3200" i="1" dirty="0" smtClean="0">
                <a:latin typeface="Century" pitchFamily="18" charset="0"/>
              </a:rPr>
              <a:t>“That I may know him, and the power of his resurrection, and the fellowship of his sufferings, being made conformable unto his death; If by any means I might attain unto the resurrection of the dead. Not as though I had already attained, either were already perfect: but I follow after, if that I may apprehend that for which also I am apprehended of Christ Jesus. Brethren, I count not myself to have apprehended: but this one thing I do, forgetting those things which are behind, and reaching forth unto those things which are before.” (Philippians 3:10-13) </a:t>
            </a:r>
            <a:endParaRPr lang="en-US" sz="3200" i="1" dirty="0">
              <a:latin typeface="Century" pitchFamily="18"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814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76600"/>
            <a:ext cx="9144000" cy="3170099"/>
          </a:xfrm>
          <a:prstGeom prst="rect">
            <a:avLst/>
          </a:prstGeom>
        </p:spPr>
        <p:txBody>
          <a:bodyPr wrap="square">
            <a:spAutoFit/>
          </a:bodyPr>
          <a:lstStyle/>
          <a:p>
            <a:pPr algn="ctr"/>
            <a:r>
              <a:rPr lang="en-US" sz="4000" i="1" dirty="0" smtClean="0"/>
              <a:t>"I would seek unto God, and unto God would I commit my cause: Which doeth great things and </a:t>
            </a:r>
            <a:r>
              <a:rPr lang="en-US" sz="4000" i="1" u="sng" dirty="0" smtClean="0"/>
              <a:t>unsearchable</a:t>
            </a:r>
            <a:r>
              <a:rPr lang="en-US" sz="4000" i="1" dirty="0" smtClean="0"/>
              <a:t>; </a:t>
            </a:r>
            <a:r>
              <a:rPr lang="en-US" sz="4000" i="1" dirty="0" err="1" smtClean="0"/>
              <a:t>marvellous</a:t>
            </a:r>
            <a:r>
              <a:rPr lang="en-US" sz="4000" i="1" dirty="0" smtClean="0"/>
              <a:t> </a:t>
            </a:r>
          </a:p>
          <a:p>
            <a:pPr algn="ctr"/>
            <a:r>
              <a:rPr lang="en-US" sz="4000" i="1" dirty="0" smtClean="0"/>
              <a:t>things without number.” </a:t>
            </a:r>
          </a:p>
          <a:p>
            <a:pPr algn="ctr"/>
            <a:r>
              <a:rPr lang="en-US" sz="4000" i="1" dirty="0" smtClean="0"/>
              <a:t>Job 5:7-9</a:t>
            </a:r>
            <a:endParaRPr lang="en-US" sz="4000" i="1" dirty="0"/>
          </a:p>
        </p:txBody>
      </p:sp>
      <p:pic>
        <p:nvPicPr>
          <p:cNvPr id="2051" name="Picture 3"/>
          <p:cNvPicPr>
            <a:picLocks noChangeAspect="1" noChangeArrowheads="1"/>
          </p:cNvPicPr>
          <p:nvPr/>
        </p:nvPicPr>
        <p:blipFill>
          <a:blip r:embed="rId3" cstate="print"/>
          <a:srcRect/>
          <a:stretch>
            <a:fillRect/>
          </a:stretch>
        </p:blipFill>
        <p:spPr bwMode="auto">
          <a:xfrm>
            <a:off x="2438400" y="228600"/>
            <a:ext cx="4497167" cy="2593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0"/>
            <a:ext cx="4648200" cy="4572000"/>
          </a:xfrm>
        </p:spPr>
        <p:txBody>
          <a:bodyPr>
            <a:normAutofit/>
          </a:bodyPr>
          <a:lstStyle/>
          <a:p>
            <a:r>
              <a:rPr lang="en-US" sz="4000" i="1" dirty="0" smtClean="0"/>
              <a:t>"Great is the LORD, and greatly to be praised; and his greatness </a:t>
            </a:r>
            <a:br>
              <a:rPr lang="en-US" sz="4000" i="1" dirty="0" smtClean="0"/>
            </a:br>
            <a:r>
              <a:rPr lang="en-US" sz="4000" i="1" dirty="0" smtClean="0"/>
              <a:t>is </a:t>
            </a:r>
            <a:r>
              <a:rPr lang="en-US" sz="4000" i="1" u="sng" dirty="0" smtClean="0"/>
              <a:t>unsearchable</a:t>
            </a:r>
            <a:r>
              <a:rPr lang="en-US" sz="4000" i="1" dirty="0" smtClean="0"/>
              <a:t>." </a:t>
            </a:r>
            <a:br>
              <a:rPr lang="en-US" sz="4000" i="1" dirty="0" smtClean="0"/>
            </a:br>
            <a:r>
              <a:rPr lang="en-US" sz="4000" i="1" dirty="0" smtClean="0"/>
              <a:t>Psalm 145:3 </a:t>
            </a:r>
            <a:endParaRPr lang="en-US" sz="4000" i="1" dirty="0"/>
          </a:p>
        </p:txBody>
      </p:sp>
      <p:pic>
        <p:nvPicPr>
          <p:cNvPr id="3074" name="Picture 2"/>
          <p:cNvPicPr>
            <a:picLocks noChangeAspect="1" noChangeArrowheads="1"/>
          </p:cNvPicPr>
          <p:nvPr/>
        </p:nvPicPr>
        <p:blipFill>
          <a:blip r:embed="rId3" cstate="print"/>
          <a:srcRect/>
          <a:stretch>
            <a:fillRect/>
          </a:stretch>
        </p:blipFill>
        <p:spPr bwMode="auto">
          <a:xfrm>
            <a:off x="152400" y="1942507"/>
            <a:ext cx="4038600" cy="491549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normAutofit/>
            <a:scene3d>
              <a:camera prst="orthographicFront"/>
              <a:lightRig rig="threePt" dir="t"/>
            </a:scene3d>
            <a:sp3d extrusionH="57150">
              <a:bevelT w="38100" h="38100" prst="convex"/>
            </a:sp3d>
          </a:bodyPr>
          <a:lstStyle/>
          <a:p>
            <a:r>
              <a:rPr lang="en-US" dirty="0" smtClean="0">
                <a:effectLst/>
              </a:rPr>
              <a:t>An attribute of God is whatever God has revealed as being </a:t>
            </a:r>
            <a:br>
              <a:rPr lang="en-US" dirty="0" smtClean="0">
                <a:effectLst/>
              </a:rPr>
            </a:br>
            <a:r>
              <a:rPr lang="en-US" dirty="0" smtClean="0">
                <a:effectLst/>
              </a:rPr>
              <a:t>true of Himself. </a:t>
            </a:r>
            <a:endParaRPr lang="en-US" dirty="0">
              <a:effectLst/>
            </a:endParaRPr>
          </a:p>
        </p:txBody>
      </p:sp>
      <p:sp>
        <p:nvSpPr>
          <p:cNvPr id="3" name="Content Placeholder 2"/>
          <p:cNvSpPr>
            <a:spLocks noGrp="1"/>
          </p:cNvSpPr>
          <p:nvPr>
            <p:ph idx="1"/>
          </p:nvPr>
        </p:nvSpPr>
        <p:spPr>
          <a:xfrm>
            <a:off x="0" y="2286000"/>
            <a:ext cx="9144000" cy="4572000"/>
          </a:xfrm>
        </p:spPr>
        <p:txBody>
          <a:bodyPr>
            <a:normAutofit lnSpcReduction="10000"/>
          </a:bodyPr>
          <a:lstStyle/>
          <a:p>
            <a:r>
              <a:rPr lang="en-US" sz="3600" dirty="0" smtClean="0"/>
              <a:t>Some theologians prefer the word </a:t>
            </a:r>
            <a:r>
              <a:rPr lang="en-US" sz="3600" i="1" dirty="0" smtClean="0"/>
              <a:t>"perfection" </a:t>
            </a:r>
            <a:r>
              <a:rPr lang="en-US" sz="3600" dirty="0" smtClean="0"/>
              <a:t>to that of attributes –</a:t>
            </a:r>
          </a:p>
          <a:p>
            <a:r>
              <a:rPr lang="en-US" sz="3600" i="1" dirty="0" smtClean="0">
                <a:solidFill>
                  <a:srgbClr val="FFFF00"/>
                </a:solidFill>
              </a:rPr>
              <a:t>I John 1:5 “This then is the message which we have heard of him, and declare unto you, that God is light, and in him is </a:t>
            </a:r>
            <a:r>
              <a:rPr lang="en-US" sz="3600" i="1" u="sng" dirty="0" smtClean="0">
                <a:solidFill>
                  <a:srgbClr val="FFFF00"/>
                </a:solidFill>
              </a:rPr>
              <a:t>no darkness</a:t>
            </a:r>
            <a:r>
              <a:rPr lang="en-US" sz="3600" i="1" dirty="0" smtClean="0">
                <a:solidFill>
                  <a:srgbClr val="FFFF00"/>
                </a:solidFill>
              </a:rPr>
              <a:t> at all.”</a:t>
            </a:r>
          </a:p>
          <a:p>
            <a:r>
              <a:rPr lang="en-US" sz="3600" i="1" dirty="0" smtClean="0">
                <a:solidFill>
                  <a:srgbClr val="FFFF00"/>
                </a:solidFill>
              </a:rPr>
              <a:t>Psalms 5:4 “For thou art not a God that hath pleasure in wickedness: </a:t>
            </a:r>
            <a:r>
              <a:rPr lang="en-US" sz="3600" i="1" u="sng" dirty="0" smtClean="0">
                <a:solidFill>
                  <a:srgbClr val="FFFF00"/>
                </a:solidFill>
              </a:rPr>
              <a:t>neither shall evil dwell with thee</a:t>
            </a:r>
            <a:r>
              <a:rPr lang="en-US" sz="3600" i="1" dirty="0" smtClean="0">
                <a:solidFill>
                  <a:srgbClr val="FFFF00"/>
                </a:solidFill>
              </a:rPr>
              <a:t>.”</a:t>
            </a:r>
          </a:p>
          <a:p>
            <a:pPr>
              <a:buNone/>
            </a:pPr>
            <a:endParaRPr lang="en-US" sz="3600" dirty="0" smtClean="0"/>
          </a:p>
          <a:p>
            <a:pPr>
              <a:buNone/>
            </a:pPr>
            <a:endParaRPr lang="en-US" sz="3600" dirty="0">
              <a:solidFill>
                <a:srgbClr val="FFC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914400"/>
            <a:ext cx="4572000" cy="4524315"/>
          </a:xfrm>
          <a:prstGeom prst="rect">
            <a:avLst/>
          </a:prstGeom>
        </p:spPr>
        <p:txBody>
          <a:bodyPr wrap="square">
            <a:spAutoFit/>
          </a:bodyPr>
          <a:lstStyle/>
          <a:p>
            <a:pPr algn="ctr"/>
            <a:r>
              <a:rPr lang="en-US" sz="3600" i="1" dirty="0" smtClean="0"/>
              <a:t>"O the depth of the riches both of the wisdom and knowledge of God! how unsearchable are his judgments, and his ways past finding out!”  Romans 11:33 </a:t>
            </a:r>
          </a:p>
        </p:txBody>
      </p:sp>
      <p:pic>
        <p:nvPicPr>
          <p:cNvPr id="1026" name="Picture 2"/>
          <p:cNvPicPr>
            <a:picLocks noChangeAspect="1" noChangeArrowheads="1"/>
          </p:cNvPicPr>
          <p:nvPr/>
        </p:nvPicPr>
        <p:blipFill>
          <a:blip r:embed="rId3" cstate="print"/>
          <a:srcRect/>
          <a:stretch>
            <a:fillRect/>
          </a:stretch>
        </p:blipFill>
        <p:spPr bwMode="auto">
          <a:xfrm>
            <a:off x="0" y="685800"/>
            <a:ext cx="4472432" cy="5410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762000"/>
            <a:ext cx="4038600" cy="4401205"/>
          </a:xfrm>
          <a:prstGeom prst="rect">
            <a:avLst/>
          </a:prstGeom>
        </p:spPr>
        <p:txBody>
          <a:bodyPr wrap="square">
            <a:spAutoFit/>
          </a:bodyPr>
          <a:lstStyle/>
          <a:p>
            <a:pPr algn="ctr"/>
            <a:r>
              <a:rPr lang="en-US" sz="4000" i="1" dirty="0" smtClean="0"/>
              <a:t>“The secret things belong unto the LORD our God: but those things which are revealed belong unto us.” Deut. 29:29 </a:t>
            </a:r>
            <a:endParaRPr lang="en-US" sz="4000" i="1" dirty="0"/>
          </a:p>
        </p:txBody>
      </p:sp>
      <p:pic>
        <p:nvPicPr>
          <p:cNvPr id="3074" name="Picture 2"/>
          <p:cNvPicPr>
            <a:picLocks noChangeAspect="1" noChangeArrowheads="1"/>
          </p:cNvPicPr>
          <p:nvPr/>
        </p:nvPicPr>
        <p:blipFill>
          <a:blip r:embed="rId3" cstate="print"/>
          <a:srcRect/>
          <a:stretch>
            <a:fillRect/>
          </a:stretch>
        </p:blipFill>
        <p:spPr bwMode="auto">
          <a:xfrm rot="20748393">
            <a:off x="321913" y="2137471"/>
            <a:ext cx="4152092" cy="314268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4801" y="914800"/>
            <a:ext cx="8153400" cy="59432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457200" y="1600200"/>
            <a:ext cx="7924800" cy="4525963"/>
          </a:xfrm>
        </p:spPr>
        <p:txBody>
          <a:bodyPr>
            <a:normAutofit lnSpcReduction="10000"/>
          </a:bodyPr>
          <a:lstStyle/>
          <a:p>
            <a:pPr algn="ctr">
              <a:buNone/>
            </a:pPr>
            <a:r>
              <a:rPr lang="en-US" b="1" i="1" dirty="0" smtClean="0">
                <a:solidFill>
                  <a:schemeClr val="bg1"/>
                </a:solidFill>
                <a:effectLst>
                  <a:glow rad="63500">
                    <a:schemeClr val="tx1">
                      <a:alpha val="40000"/>
                    </a:schemeClr>
                  </a:glow>
                </a:effectLst>
              </a:rPr>
              <a:t>"And Moses said unto God, Behold, when I come unto the children of Israel, and shall say unto them, The God of your fathers hath sent me, What is his name? What shall I say unto them? And God said unto Moses, I AM THAT I AM: and he said, Thus </a:t>
            </a:r>
            <a:r>
              <a:rPr lang="en-US" b="1" i="1" dirty="0" err="1" smtClean="0">
                <a:solidFill>
                  <a:schemeClr val="bg1"/>
                </a:solidFill>
                <a:effectLst>
                  <a:glow rad="63500">
                    <a:schemeClr val="tx1">
                      <a:alpha val="40000"/>
                    </a:schemeClr>
                  </a:glow>
                </a:effectLst>
              </a:rPr>
              <a:t>shalt</a:t>
            </a:r>
            <a:r>
              <a:rPr lang="en-US" b="1" i="1" dirty="0" smtClean="0">
                <a:solidFill>
                  <a:schemeClr val="bg1"/>
                </a:solidFill>
                <a:effectLst>
                  <a:glow rad="63500">
                    <a:schemeClr val="tx1">
                      <a:alpha val="40000"/>
                    </a:schemeClr>
                  </a:glow>
                </a:effectLst>
              </a:rPr>
              <a:t> thou say unto the children of Israel, I AM hath sent me unto you.” </a:t>
            </a:r>
          </a:p>
          <a:p>
            <a:pPr algn="ctr">
              <a:buNone/>
            </a:pPr>
            <a:r>
              <a:rPr lang="en-US" b="1" i="1" dirty="0" smtClean="0">
                <a:solidFill>
                  <a:schemeClr val="bg1"/>
                </a:solidFill>
                <a:effectLst>
                  <a:glow rad="63500">
                    <a:schemeClr val="tx1">
                      <a:alpha val="40000"/>
                    </a:schemeClr>
                  </a:glow>
                </a:effectLst>
              </a:rPr>
              <a:t>Exodus 3:13-14 </a:t>
            </a:r>
          </a:p>
          <a:p>
            <a:pPr algn="ctr">
              <a:buNone/>
            </a:pPr>
            <a:endParaRPr lang="en-US" b="1" i="1" dirty="0">
              <a:solidFill>
                <a:schemeClr val="bg1"/>
              </a:solidFill>
              <a:effectLst>
                <a:glow rad="63500">
                  <a:schemeClr val="tx1">
                    <a:alpha val="4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smtClean="0"/>
              <a:t/>
            </a:r>
            <a:br>
              <a:rPr lang="en-US" dirty="0" smtClean="0"/>
            </a:br>
            <a:r>
              <a:rPr lang="en-US" i="1" dirty="0" smtClean="0">
                <a:solidFill>
                  <a:srgbClr val="FFFF00"/>
                </a:solidFill>
              </a:rPr>
              <a:t>“God exists because He exists.”</a:t>
            </a:r>
            <a:endParaRPr lang="en-US" i="1" dirty="0">
              <a:solidFill>
                <a:srgbClr val="FFFF00"/>
              </a:solidFill>
            </a:endParaRPr>
          </a:p>
        </p:txBody>
      </p:sp>
      <p:sp>
        <p:nvSpPr>
          <p:cNvPr id="3" name="Content Placeholder 2"/>
          <p:cNvSpPr>
            <a:spLocks noGrp="1"/>
          </p:cNvSpPr>
          <p:nvPr>
            <p:ph idx="1"/>
          </p:nvPr>
        </p:nvSpPr>
        <p:spPr>
          <a:xfrm>
            <a:off x="0" y="1295400"/>
            <a:ext cx="9144000" cy="5562600"/>
          </a:xfrm>
        </p:spPr>
        <p:txBody>
          <a:bodyPr>
            <a:normAutofit/>
          </a:bodyPr>
          <a:lstStyle/>
          <a:p>
            <a:r>
              <a:rPr lang="en-US" dirty="0" smtClean="0"/>
              <a:t>God is not dependent upon anything or anyone –</a:t>
            </a:r>
          </a:p>
          <a:p>
            <a:pPr>
              <a:buFont typeface="Wingdings"/>
              <a:buChar char="Ø"/>
            </a:pPr>
            <a:r>
              <a:rPr lang="en-US" dirty="0" smtClean="0"/>
              <a:t> His existence </a:t>
            </a:r>
            <a:r>
              <a:rPr lang="en-US" i="1" dirty="0" smtClean="0"/>
              <a:t>(Psalm 90:2)</a:t>
            </a:r>
          </a:p>
          <a:p>
            <a:pPr>
              <a:buFont typeface="Wingdings"/>
              <a:buChar char="Ø"/>
            </a:pPr>
            <a:r>
              <a:rPr lang="en-US" dirty="0" smtClean="0"/>
              <a:t> His thoughts </a:t>
            </a:r>
            <a:r>
              <a:rPr lang="en-US" i="1" dirty="0" smtClean="0"/>
              <a:t>(Romans 11:33, 34) </a:t>
            </a:r>
          </a:p>
          <a:p>
            <a:pPr>
              <a:buFont typeface="Wingdings"/>
              <a:buChar char="Ø"/>
            </a:pPr>
            <a:r>
              <a:rPr lang="en-US" dirty="0" smtClean="0"/>
              <a:t> His will </a:t>
            </a:r>
            <a:r>
              <a:rPr lang="en-US" i="1" dirty="0" smtClean="0"/>
              <a:t>(Romans 9:19; Eph. 1:5) </a:t>
            </a:r>
          </a:p>
          <a:p>
            <a:pPr>
              <a:buFont typeface="Wingdings"/>
              <a:buChar char="Ø"/>
            </a:pPr>
            <a:r>
              <a:rPr lang="en-US" dirty="0" smtClean="0"/>
              <a:t> His power </a:t>
            </a:r>
            <a:r>
              <a:rPr lang="en-US" i="1" dirty="0" smtClean="0"/>
              <a:t>(Psalm 115:3)</a:t>
            </a:r>
          </a:p>
          <a:p>
            <a:pPr>
              <a:buFont typeface="Wingdings"/>
              <a:buChar char="Ø"/>
            </a:pPr>
            <a:r>
              <a:rPr lang="en-US" dirty="0" smtClean="0"/>
              <a:t> His counsel </a:t>
            </a:r>
            <a:r>
              <a:rPr lang="en-US" i="1" dirty="0" smtClean="0"/>
              <a:t>(Psalm 33:10, 11)</a:t>
            </a:r>
          </a:p>
          <a:p>
            <a:pPr>
              <a:buFont typeface="Arial" charset="0"/>
              <a:buChar char="•"/>
            </a:pPr>
            <a:r>
              <a:rPr lang="en-US" i="1" dirty="0" smtClean="0"/>
              <a:t>Jesus said - John 8:24 “I said therefore unto you, that ye shall die in your sins: for if ye believe not that I am he, ye shall die in your sins.”</a:t>
            </a:r>
          </a:p>
          <a:p>
            <a:pPr>
              <a:buFont typeface="Wingdings"/>
              <a:buChar char="Ø"/>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5105400" cy="6894195"/>
          </a:xfrm>
          <a:prstGeom prst="rect">
            <a:avLst/>
          </a:prstGeom>
        </p:spPr>
        <p:txBody>
          <a:bodyPr wrap="square">
            <a:spAutoFit/>
          </a:bodyPr>
          <a:lstStyle/>
          <a:p>
            <a:pPr algn="ctr"/>
            <a:r>
              <a:rPr lang="en-US" sz="3400" i="1" dirty="0" smtClean="0"/>
              <a:t>"Your father Abraham rejoiced to see my day: and he saw it, and was glad. Then said the Jews unto him, Thou art not yet fifty years old, and hast thou seen Abraham?" It should be observed that he did not say, "before Abraham was, I was," but "before Abraham was, </a:t>
            </a:r>
            <a:r>
              <a:rPr lang="en-US" sz="3400" i="1" u="sng" dirty="0" smtClean="0"/>
              <a:t>I am</a:t>
            </a:r>
            <a:r>
              <a:rPr lang="en-US" sz="3400" i="1" dirty="0" smtClean="0"/>
              <a:t>". </a:t>
            </a:r>
          </a:p>
          <a:p>
            <a:pPr algn="ctr"/>
            <a:r>
              <a:rPr lang="en-US" sz="3400" i="1" dirty="0" smtClean="0"/>
              <a:t>John 8:56-58 </a:t>
            </a:r>
          </a:p>
          <a:p>
            <a:pPr algn="ctr"/>
            <a:endParaRPr lang="en-US" sz="3400" i="1" dirty="0"/>
          </a:p>
        </p:txBody>
      </p:sp>
      <p:pic>
        <p:nvPicPr>
          <p:cNvPr id="6146" name="Picture 2"/>
          <p:cNvPicPr>
            <a:picLocks noChangeAspect="1" noChangeArrowheads="1"/>
          </p:cNvPicPr>
          <p:nvPr/>
        </p:nvPicPr>
        <p:blipFill>
          <a:blip r:embed="rId3" cstate="print"/>
          <a:srcRect/>
          <a:stretch>
            <a:fillRect/>
          </a:stretch>
        </p:blipFill>
        <p:spPr bwMode="auto">
          <a:xfrm>
            <a:off x="5181600" y="1752600"/>
            <a:ext cx="3810000" cy="2857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0" y="1143000"/>
            <a:ext cx="9144000" cy="5715000"/>
          </a:xfrm>
        </p:spPr>
        <p:txBody>
          <a:bodyPr>
            <a:normAutofit/>
          </a:bodyPr>
          <a:lstStyle/>
          <a:p>
            <a:r>
              <a:rPr lang="en-US" i="1" dirty="0" smtClean="0"/>
              <a:t>Psalm 50:10-12 "For every beast of the forest is mine, and the cattle upon a thousand hills. I know all the fowls of the mountains: and the wild beasts of the field are mine. If I were hungry, I would not tell thee: for </a:t>
            </a:r>
            <a:r>
              <a:rPr lang="en-US" i="1" u="sng" dirty="0" smtClean="0"/>
              <a:t>the world is mine</a:t>
            </a:r>
            <a:r>
              <a:rPr lang="en-US" i="1" dirty="0" smtClean="0"/>
              <a:t>, and the fullness thereof.”</a:t>
            </a:r>
          </a:p>
          <a:p>
            <a:r>
              <a:rPr lang="en-US" i="1" dirty="0" smtClean="0"/>
              <a:t>John 5:26 “For the Father </a:t>
            </a:r>
            <a:r>
              <a:rPr lang="en-US" i="1" u="sng" dirty="0" smtClean="0"/>
              <a:t>hath life in himself</a:t>
            </a:r>
            <a:r>
              <a:rPr lang="en-US" i="1" dirty="0" smtClean="0"/>
              <a:t>.”</a:t>
            </a:r>
          </a:p>
          <a:p>
            <a:r>
              <a:rPr lang="en-US" i="1" dirty="0" smtClean="0"/>
              <a:t>Acts 17:25 “Neither is worshipped with men's hands, </a:t>
            </a:r>
            <a:r>
              <a:rPr lang="en-US" i="1" u="sng" dirty="0" smtClean="0"/>
              <a:t>as though he needed any thing</a:t>
            </a:r>
            <a:r>
              <a:rPr lang="en-US" i="1" dirty="0" smtClean="0"/>
              <a:t>, seeing he </a:t>
            </a:r>
            <a:r>
              <a:rPr lang="en-US" i="1" dirty="0" err="1" smtClean="0"/>
              <a:t>giveth</a:t>
            </a:r>
            <a:r>
              <a:rPr lang="en-US" i="1" dirty="0" smtClean="0"/>
              <a:t> to all life, and breath, and all things.”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5791200" cy="6400800"/>
          </a:xfrm>
        </p:spPr>
        <p:txBody>
          <a:bodyPr>
            <a:noAutofit/>
          </a:bodyPr>
          <a:lstStyle/>
          <a:p>
            <a:r>
              <a:rPr lang="en-US" sz="3700" dirty="0" smtClean="0"/>
              <a:t>This attribute is closely connected to the attribute of self-existence, but carries it a step further. This means God has never had in eternity past, nor can ever have in the ages to come, a single need for which his own divine nature has not </a:t>
            </a:r>
            <a:br>
              <a:rPr lang="en-US" sz="3700" dirty="0" smtClean="0"/>
            </a:br>
            <a:r>
              <a:rPr lang="en-US" sz="3700" dirty="0" smtClean="0"/>
              <a:t>already provided.</a:t>
            </a:r>
            <a:br>
              <a:rPr lang="en-US" sz="3700" dirty="0" smtClean="0"/>
            </a:br>
            <a:endParaRPr lang="en-US" sz="3700" dirty="0"/>
          </a:p>
        </p:txBody>
      </p:sp>
      <p:pic>
        <p:nvPicPr>
          <p:cNvPr id="5122" name="Picture 2"/>
          <p:cNvPicPr>
            <a:picLocks noChangeAspect="1" noChangeArrowheads="1"/>
          </p:cNvPicPr>
          <p:nvPr/>
        </p:nvPicPr>
        <p:blipFill>
          <a:blip r:embed="rId3" cstate="print"/>
          <a:srcRect/>
          <a:stretch>
            <a:fillRect/>
          </a:stretch>
        </p:blipFill>
        <p:spPr bwMode="auto">
          <a:xfrm>
            <a:off x="6009999" y="0"/>
            <a:ext cx="3134001"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0" y="1219200"/>
            <a:ext cx="9144000" cy="5638800"/>
          </a:xfrm>
        </p:spPr>
        <p:txBody>
          <a:bodyPr>
            <a:normAutofit lnSpcReduction="10000"/>
          </a:bodyPr>
          <a:lstStyle/>
          <a:p>
            <a:r>
              <a:rPr lang="en-US" i="1" dirty="0" smtClean="0"/>
              <a:t>Deuteronomy 33:27 "The eternal God is thy refuge, and underneath are the </a:t>
            </a:r>
            <a:r>
              <a:rPr lang="en-US" i="1" u="sng" dirty="0" smtClean="0"/>
              <a:t>everlasting</a:t>
            </a:r>
            <a:r>
              <a:rPr lang="en-US" i="1" dirty="0" smtClean="0"/>
              <a:t> arms: and he shall thrust out the enemy from before thee.”</a:t>
            </a:r>
          </a:p>
          <a:p>
            <a:r>
              <a:rPr lang="en-US" i="1" dirty="0" smtClean="0"/>
              <a:t>Psalm 102:11-12 "My days are like a shadow that </a:t>
            </a:r>
            <a:r>
              <a:rPr lang="en-US" i="1" dirty="0" err="1" smtClean="0"/>
              <a:t>declineth</a:t>
            </a:r>
            <a:r>
              <a:rPr lang="en-US" i="1" dirty="0" smtClean="0"/>
              <a:t>; and I am withered like grass. But thou, O Lord, </a:t>
            </a:r>
            <a:r>
              <a:rPr lang="en-US" i="1" dirty="0" err="1" smtClean="0"/>
              <a:t>shalt</a:t>
            </a:r>
            <a:r>
              <a:rPr lang="en-US" i="1" dirty="0" smtClean="0"/>
              <a:t> </a:t>
            </a:r>
            <a:r>
              <a:rPr lang="en-US" i="1" u="sng" dirty="0" smtClean="0"/>
              <a:t>endure for ever</a:t>
            </a:r>
            <a:r>
              <a:rPr lang="en-US" i="1" dirty="0" smtClean="0"/>
              <a:t>; and thy remembrance unto all generations.”</a:t>
            </a:r>
          </a:p>
          <a:p>
            <a:r>
              <a:rPr lang="en-US" i="1" dirty="0" smtClean="0"/>
              <a:t>Psalm 90:2 “Before the mountains were brought forth, or ever thou </a:t>
            </a:r>
            <a:r>
              <a:rPr lang="en-US" i="1" dirty="0" err="1" smtClean="0"/>
              <a:t>hadst</a:t>
            </a:r>
            <a:r>
              <a:rPr lang="en-US" i="1" dirty="0" smtClean="0"/>
              <a:t> formed the earth and the world, even from </a:t>
            </a:r>
            <a:r>
              <a:rPr lang="en-US" i="1" u="sng" dirty="0" smtClean="0"/>
              <a:t>everlasting to everlasting</a:t>
            </a:r>
            <a:r>
              <a:rPr lang="en-US" i="1" dirty="0" smtClean="0"/>
              <a:t>, thou art God.”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“Redeeming the time, because </a:t>
            </a:r>
            <a:br>
              <a:rPr lang="en-US" i="1" dirty="0" smtClean="0"/>
            </a:br>
            <a:r>
              <a:rPr lang="en-US" i="1" dirty="0" smtClean="0"/>
              <a:t>the days are evil.”  Eph. 5:16 </a:t>
            </a:r>
            <a:endParaRPr lang="en-US" i="1" dirty="0"/>
          </a:p>
        </p:txBody>
      </p:sp>
      <p:pic>
        <p:nvPicPr>
          <p:cNvPr id="3074" name="Picture 2"/>
          <p:cNvPicPr>
            <a:picLocks noChangeAspect="1" noChangeArrowheads="1"/>
          </p:cNvPicPr>
          <p:nvPr/>
        </p:nvPicPr>
        <p:blipFill>
          <a:blip r:embed="rId3" cstate="print"/>
          <a:srcRect/>
          <a:stretch>
            <a:fillRect/>
          </a:stretch>
        </p:blipFill>
        <p:spPr bwMode="auto">
          <a:xfrm>
            <a:off x="1371600" y="1828800"/>
            <a:ext cx="6343649" cy="47577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248400" cy="6858000"/>
          </a:xfrm>
        </p:spPr>
        <p:txBody>
          <a:bodyPr>
            <a:normAutofit lnSpcReduction="10000"/>
          </a:bodyPr>
          <a:lstStyle/>
          <a:p>
            <a:r>
              <a:rPr lang="en-US" sz="3600" dirty="0" smtClean="0"/>
              <a:t>“What time is it?” </a:t>
            </a:r>
          </a:p>
          <a:p>
            <a:r>
              <a:rPr lang="en-US" sz="3600" dirty="0" smtClean="0"/>
              <a:t>“There’s just not enough time in a day!”</a:t>
            </a:r>
          </a:p>
          <a:p>
            <a:r>
              <a:rPr lang="en-US" sz="3600" dirty="0" smtClean="0"/>
              <a:t> “How am I ever going to get all this done on time?” </a:t>
            </a:r>
          </a:p>
          <a:p>
            <a:r>
              <a:rPr lang="en-US" sz="3600" dirty="0" smtClean="0"/>
              <a:t>“Your time is up.”</a:t>
            </a:r>
          </a:p>
          <a:p>
            <a:r>
              <a:rPr lang="en-US" sz="3600" dirty="0" smtClean="0"/>
              <a:t>Man is bound by time, hampered by time, frustrated with time. If things don't happen according to our timing, we become upset.</a:t>
            </a:r>
          </a:p>
          <a:p>
            <a:r>
              <a:rPr lang="en-US" sz="3600" dirty="0" smtClean="0"/>
              <a:t> </a:t>
            </a:r>
            <a:r>
              <a:rPr lang="en-US" sz="3600" dirty="0" smtClean="0">
                <a:solidFill>
                  <a:srgbClr val="FFFF00"/>
                </a:solidFill>
              </a:rPr>
              <a:t>God is above all this!</a:t>
            </a:r>
            <a:endParaRPr lang="en-US" sz="3600" dirty="0">
              <a:solidFill>
                <a:srgbClr val="FFFF00"/>
              </a:solidFill>
            </a:endParaRPr>
          </a:p>
        </p:txBody>
      </p:sp>
      <p:pic>
        <p:nvPicPr>
          <p:cNvPr id="9218" name="Picture 2"/>
          <p:cNvPicPr>
            <a:picLocks noChangeAspect="1" noChangeArrowheads="1"/>
          </p:cNvPicPr>
          <p:nvPr/>
        </p:nvPicPr>
        <p:blipFill>
          <a:blip r:embed="rId3" cstate="print"/>
          <a:srcRect/>
          <a:stretch>
            <a:fillRect/>
          </a:stretch>
        </p:blipFill>
        <p:spPr bwMode="auto">
          <a:xfrm>
            <a:off x="5943600" y="304800"/>
            <a:ext cx="3048000" cy="6096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a:blip>
          <a:srcRect/>
          <a:stretch>
            <a:fillRect/>
          </a:stretch>
        </p:blipFill>
        <p:spPr bwMode="auto">
          <a:xfrm>
            <a:off x="0" y="9906"/>
            <a:ext cx="9144000" cy="6899244"/>
          </a:xfrm>
          <a:prstGeom prst="rect">
            <a:avLst/>
          </a:prstGeom>
          <a:noFill/>
          <a:ln w="9525">
            <a:noFill/>
            <a:miter lim="800000"/>
            <a:headEnd/>
            <a:tailEnd/>
          </a:ln>
        </p:spPr>
      </p:pic>
      <p:sp>
        <p:nvSpPr>
          <p:cNvPr id="2" name="Title 1"/>
          <p:cNvSpPr>
            <a:spLocks noGrp="1"/>
          </p:cNvSpPr>
          <p:nvPr>
            <p:ph type="title"/>
          </p:nvPr>
        </p:nvSpPr>
        <p:spPr>
          <a:xfrm>
            <a:off x="914400" y="0"/>
            <a:ext cx="7772400" cy="6553200"/>
          </a:xfrm>
        </p:spPr>
        <p:txBody>
          <a:bodyPr>
            <a:normAutofit/>
          </a:bodyPr>
          <a:lstStyle/>
          <a:p>
            <a:r>
              <a:rPr lang="en-US" i="1" dirty="0" smtClean="0">
                <a:effectLst>
                  <a:glow rad="101600">
                    <a:schemeClr val="bg1">
                      <a:alpha val="60000"/>
                    </a:schemeClr>
                  </a:glow>
                </a:effectLst>
              </a:rPr>
              <a:t/>
            </a:r>
            <a:br>
              <a:rPr lang="en-US" i="1" dirty="0" smtClean="0">
                <a:effectLst>
                  <a:glow rad="101600">
                    <a:schemeClr val="bg1">
                      <a:alpha val="60000"/>
                    </a:schemeClr>
                  </a:glow>
                </a:effectLst>
              </a:rPr>
            </a:br>
            <a:r>
              <a:rPr lang="en-US" i="1" dirty="0" smtClean="0">
                <a:effectLst>
                  <a:glow rad="101600">
                    <a:schemeClr val="bg1">
                      <a:alpha val="60000"/>
                    </a:schemeClr>
                  </a:glow>
                </a:effectLst>
              </a:rPr>
              <a:t> “I will publish the name of the LORD: ascribe ye greatness unto our God. He is the Rock, his work is perfect: for all his ways are judgment: a God of truth and without iniquity, just and right is he.” Deuteronomy 32:3-4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199"/>
          </a:xfrm>
        </p:spPr>
        <p:txBody>
          <a:bodyPr>
            <a:noAutofit/>
          </a:bodyPr>
          <a:lstStyle/>
          <a:p>
            <a:pPr algn="ctr">
              <a:buNone/>
            </a:pPr>
            <a:r>
              <a:rPr lang="en-US" sz="4400" dirty="0" smtClean="0">
                <a:effectLst>
                  <a:glow rad="63500">
                    <a:schemeClr val="accent2">
                      <a:satMod val="175000"/>
                      <a:alpha val="40000"/>
                    </a:schemeClr>
                  </a:glow>
                </a:effectLst>
                <a:latin typeface="David" pitchFamily="34" charset="-79"/>
                <a:cs typeface="David" pitchFamily="34" charset="-79"/>
              </a:rPr>
              <a:t>When we speak of God being eternal, we mean that He has no beginning or end. God has always existed. He is above all temporal limits of time. He possesses all His existence in one indivisible present. He sees the past and future as clearly as the present.  He is neither conditioned nor </a:t>
            </a:r>
          </a:p>
          <a:p>
            <a:pPr algn="ctr">
              <a:buNone/>
            </a:pPr>
            <a:r>
              <a:rPr lang="en-US" sz="4400" dirty="0" smtClean="0">
                <a:effectLst>
                  <a:glow rad="63500">
                    <a:schemeClr val="accent2">
                      <a:satMod val="175000"/>
                      <a:alpha val="40000"/>
                    </a:schemeClr>
                  </a:glow>
                </a:effectLst>
                <a:latin typeface="David" pitchFamily="34" charset="-79"/>
                <a:cs typeface="David" pitchFamily="34" charset="-79"/>
              </a:rPr>
              <a:t>confined by time.</a:t>
            </a:r>
          </a:p>
          <a:p>
            <a:endParaRPr lang="en-US" sz="4400" dirty="0">
              <a:effectLst>
                <a:glow rad="63500">
                  <a:schemeClr val="accent2">
                    <a:satMod val="175000"/>
                    <a:alpha val="40000"/>
                  </a:schemeClr>
                </a:glow>
              </a:effectLst>
              <a:latin typeface="David" pitchFamily="34" charset="-79"/>
              <a:cs typeface="David" pitchFamily="34" charset="-79"/>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4572000" cy="6583362"/>
          </a:xfrm>
        </p:spPr>
        <p:txBody>
          <a:bodyPr>
            <a:normAutofit/>
          </a:bodyPr>
          <a:lstStyle/>
          <a:p>
            <a:r>
              <a:rPr lang="en-US" sz="4000" i="1" dirty="0" smtClean="0"/>
              <a:t> “But, beloved, be not ignorant of this one thing, that one day is with the Lord as a thousand years, and a thousand years as one day.” </a:t>
            </a:r>
            <a:br>
              <a:rPr lang="en-US" sz="4000" i="1" dirty="0" smtClean="0"/>
            </a:br>
            <a:r>
              <a:rPr lang="en-US" sz="4000" i="1" dirty="0" smtClean="0"/>
              <a:t>II Peter 3:8 </a:t>
            </a:r>
            <a:endParaRPr lang="en-US" sz="4000" i="1" dirty="0"/>
          </a:p>
        </p:txBody>
      </p:sp>
      <p:pic>
        <p:nvPicPr>
          <p:cNvPr id="1026" name="Picture 2"/>
          <p:cNvPicPr>
            <a:picLocks noChangeAspect="1" noChangeArrowheads="1"/>
          </p:cNvPicPr>
          <p:nvPr/>
        </p:nvPicPr>
        <p:blipFill>
          <a:blip r:embed="rId3" cstate="print"/>
          <a:srcRect/>
          <a:stretch>
            <a:fillRect/>
          </a:stretch>
        </p:blipFill>
        <p:spPr bwMode="auto">
          <a:xfrm>
            <a:off x="304800" y="990600"/>
            <a:ext cx="3834294" cy="49606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1"/>
            <a:ext cx="5105400" cy="6186309"/>
          </a:xfrm>
          <a:prstGeom prst="rect">
            <a:avLst/>
          </a:prstGeom>
        </p:spPr>
        <p:txBody>
          <a:bodyPr wrap="square">
            <a:spAutoFit/>
          </a:bodyPr>
          <a:lstStyle/>
          <a:p>
            <a:pPr algn="ctr"/>
            <a:r>
              <a:rPr lang="en-US" sz="3600" i="1" dirty="0" smtClean="0"/>
              <a:t>“For thus </a:t>
            </a:r>
            <a:r>
              <a:rPr lang="en-US" sz="3600" i="1" dirty="0" err="1" smtClean="0"/>
              <a:t>saith</a:t>
            </a:r>
            <a:r>
              <a:rPr lang="en-US" sz="3600" i="1" dirty="0" smtClean="0"/>
              <a:t> the high and lofty One that </a:t>
            </a:r>
            <a:r>
              <a:rPr lang="en-US" sz="3600" i="1" u="sng" dirty="0" err="1" smtClean="0"/>
              <a:t>inhabiteth</a:t>
            </a:r>
            <a:r>
              <a:rPr lang="en-US" sz="3600" i="1" u="sng" dirty="0" smtClean="0"/>
              <a:t> eternity</a:t>
            </a:r>
            <a:r>
              <a:rPr lang="en-US" sz="3600" i="1" dirty="0" smtClean="0"/>
              <a:t>, whose name is Holy; I dwell in the high and holy place, with him also that is of a contrite and humble spirit, to revive the spirit of the humble, and to revive the heart of the contrite ones.” Isa. 57:15 </a:t>
            </a:r>
            <a:endParaRPr lang="en-US" sz="3600" i="1" dirty="0"/>
          </a:p>
        </p:txBody>
      </p:sp>
      <p:pic>
        <p:nvPicPr>
          <p:cNvPr id="8194" name="Picture 2"/>
          <p:cNvPicPr>
            <a:picLocks noChangeAspect="1" noChangeArrowheads="1"/>
          </p:cNvPicPr>
          <p:nvPr/>
        </p:nvPicPr>
        <p:blipFill>
          <a:blip r:embed="rId3" cstate="print"/>
          <a:srcRect r="31450" b="-5000"/>
          <a:stretch>
            <a:fillRect/>
          </a:stretch>
        </p:blipFill>
        <p:spPr bwMode="auto">
          <a:xfrm>
            <a:off x="5159534" y="914400"/>
            <a:ext cx="3899146" cy="44196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9525000" cy="73914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cstate="print"/>
          <a:srcRect/>
          <a:stretch>
            <a:fillRect/>
          </a:stretch>
        </p:blipFill>
        <p:spPr bwMode="auto">
          <a:xfrm>
            <a:off x="14989" y="-152400"/>
            <a:ext cx="9129011" cy="4038599"/>
          </a:xfrm>
          <a:prstGeom prst="rect">
            <a:avLst/>
          </a:prstGeom>
          <a:ln>
            <a:noFill/>
          </a:ln>
          <a:effectLst>
            <a:softEdge rad="112500"/>
          </a:effectLst>
        </p:spPr>
      </p:pic>
      <p:sp>
        <p:nvSpPr>
          <p:cNvPr id="3" name="Rectangle 2"/>
          <p:cNvSpPr/>
          <p:nvPr/>
        </p:nvSpPr>
        <p:spPr>
          <a:xfrm>
            <a:off x="0" y="3962400"/>
            <a:ext cx="9144000" cy="2938522"/>
          </a:xfrm>
          <a:prstGeom prst="rect">
            <a:avLst/>
          </a:prstGeom>
        </p:spPr>
        <p:txBody>
          <a:bodyPr wrap="square">
            <a:spAutoFit/>
          </a:bodyPr>
          <a:lstStyle/>
          <a:p>
            <a:pPr algn="ctr"/>
            <a:r>
              <a:rPr lang="en-US" sz="3600" b="1" i="1" dirty="0" smtClean="0">
                <a:solidFill>
                  <a:schemeClr val="bg1"/>
                </a:solidFill>
                <a:effectLst/>
              </a:rPr>
              <a:t> “For the life was manifested, and we have seen it, and bear witness, and </a:t>
            </a:r>
            <a:r>
              <a:rPr lang="en-US" sz="3600" b="1" i="1" dirty="0" err="1" smtClean="0">
                <a:solidFill>
                  <a:schemeClr val="bg1"/>
                </a:solidFill>
                <a:effectLst/>
              </a:rPr>
              <a:t>shew</a:t>
            </a:r>
            <a:r>
              <a:rPr lang="en-US" sz="3600" b="1" i="1" dirty="0" smtClean="0">
                <a:solidFill>
                  <a:schemeClr val="bg1"/>
                </a:solidFill>
                <a:effectLst/>
              </a:rPr>
              <a:t> unto you that eternal life, which was with the Father, and was manifested unto us.”  </a:t>
            </a:r>
          </a:p>
          <a:p>
            <a:pPr algn="ctr"/>
            <a:r>
              <a:rPr lang="en-US" sz="3600" b="1" i="1" dirty="0" smtClean="0">
                <a:solidFill>
                  <a:schemeClr val="bg1"/>
                </a:solidFill>
                <a:effectLst/>
              </a:rPr>
              <a:t>I John 1:2 </a:t>
            </a:r>
            <a:endParaRPr lang="en-US" sz="3600" b="1" i="1" dirty="0">
              <a:solidFill>
                <a:schemeClr val="bg1"/>
              </a:solidFill>
              <a:effectLst/>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81000" y="0"/>
            <a:ext cx="8182207" cy="67094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2"/>
          <p:cNvPicPr>
            <a:picLocks noChangeAspect="1" noChangeArrowheads="1"/>
          </p:cNvPicPr>
          <p:nvPr/>
        </p:nvPicPr>
        <p:blipFill>
          <a:blip r:embed="rId3" cstate="print">
            <a:lum bright="-10000"/>
          </a:blip>
          <a:srcRect/>
          <a:stretch>
            <a:fillRect/>
          </a:stretch>
        </p:blipFill>
        <p:spPr bwMode="auto">
          <a:xfrm>
            <a:off x="1371600" y="1600200"/>
            <a:ext cx="6502400" cy="4876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Unlimited and </a:t>
            </a:r>
            <a:r>
              <a:rPr lang="en-US" dirty="0" err="1" smtClean="0"/>
              <a:t>Unmeasurable</a:t>
            </a:r>
            <a:endParaRPr lang="en-US" dirty="0"/>
          </a:p>
        </p:txBody>
      </p:sp>
      <p:pic>
        <p:nvPicPr>
          <p:cNvPr id="4" name="Picture 2"/>
          <p:cNvPicPr>
            <a:picLocks noChangeAspect="1" noChangeArrowheads="1"/>
          </p:cNvPicPr>
          <p:nvPr/>
        </p:nvPicPr>
        <p:blipFill>
          <a:blip r:embed="rId3" cstate="print"/>
          <a:srcRect t="2500" r="565"/>
          <a:stretch>
            <a:fillRect/>
          </a:stretch>
        </p:blipFill>
        <p:spPr bwMode="auto">
          <a:xfrm>
            <a:off x="2362200" y="1447800"/>
            <a:ext cx="4419600" cy="522316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7200"/>
            <a:ext cx="9144000" cy="6186309"/>
          </a:xfrm>
          <a:prstGeom prst="rect">
            <a:avLst/>
          </a:prstGeom>
        </p:spPr>
        <p:txBody>
          <a:bodyPr wrap="square">
            <a:spAutoFit/>
          </a:bodyPr>
          <a:lstStyle/>
          <a:p>
            <a:pPr algn="ctr"/>
            <a:r>
              <a:rPr lang="en-US" sz="3600" i="1" dirty="0" smtClean="0"/>
              <a:t>"And Solomon stood before the altar of the Lord in the presence of all the congregation of Israel, and spread forth his hands toward heaven: And he said, Lord God of Israel, there is no God like thee, in heaven above, or on earth beneath, who </a:t>
            </a:r>
            <a:r>
              <a:rPr lang="en-US" sz="3600" i="1" dirty="0" err="1" smtClean="0"/>
              <a:t>keepest</a:t>
            </a:r>
            <a:r>
              <a:rPr lang="en-US" sz="3600" i="1" dirty="0" smtClean="0"/>
              <a:t> covenant and mercy with thy servants that walk before thee with all their heart. </a:t>
            </a:r>
            <a:r>
              <a:rPr lang="en-US" sz="3600" i="1" u="sng" dirty="0" smtClean="0"/>
              <a:t>Behold, the heaven and heaven of heavens cannot contain thee</a:t>
            </a:r>
            <a:r>
              <a:rPr lang="en-US" sz="3600" i="1" dirty="0" smtClean="0"/>
              <a:t>; how much less this house that I have </a:t>
            </a:r>
            <a:r>
              <a:rPr lang="en-US" sz="3600" i="1" dirty="0" err="1" smtClean="0"/>
              <a:t>builded</a:t>
            </a:r>
            <a:r>
              <a:rPr lang="en-US" sz="3600" i="1" dirty="0" smtClean="0"/>
              <a:t>?”</a:t>
            </a:r>
          </a:p>
          <a:p>
            <a:pPr algn="ctr"/>
            <a:r>
              <a:rPr lang="en-US" sz="3600" i="1" dirty="0" smtClean="0"/>
              <a:t>I Kings 8:22, 23, 27 </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Font typeface="Arial" charset="0"/>
              <a:buChar char="•"/>
            </a:pPr>
            <a:r>
              <a:rPr lang="en-US" sz="3600" dirty="0" smtClean="0"/>
              <a:t>He is infinitely </a:t>
            </a:r>
            <a:r>
              <a:rPr lang="en-US" sz="3600" i="1" dirty="0" smtClean="0"/>
              <a:t>“perfect” </a:t>
            </a:r>
            <a:r>
              <a:rPr lang="en-US" sz="3600" dirty="0" smtClean="0"/>
              <a:t>– </a:t>
            </a:r>
            <a:r>
              <a:rPr lang="en-US" sz="3600" i="1" dirty="0" smtClean="0"/>
              <a:t>Job 11:7-9;            Jer. 31:37</a:t>
            </a:r>
          </a:p>
          <a:p>
            <a:pPr>
              <a:buFont typeface="Arial" charset="0"/>
              <a:buChar char="•"/>
            </a:pPr>
            <a:r>
              <a:rPr lang="en-US" sz="3600" dirty="0" smtClean="0"/>
              <a:t>He is infinite in His </a:t>
            </a:r>
            <a:r>
              <a:rPr lang="en-US" sz="3600" i="1" dirty="0" smtClean="0"/>
              <a:t>"purity, holiness, and justice” </a:t>
            </a:r>
            <a:r>
              <a:rPr lang="en-US" sz="3600" dirty="0" smtClean="0"/>
              <a:t>– </a:t>
            </a:r>
            <a:r>
              <a:rPr lang="en-US" sz="3600" i="1" dirty="0" smtClean="0"/>
              <a:t>Job 4:17-18; Isa. 6:2-3</a:t>
            </a:r>
          </a:p>
          <a:p>
            <a:pPr>
              <a:buFont typeface="Arial" charset="0"/>
              <a:buChar char="•"/>
            </a:pPr>
            <a:r>
              <a:rPr lang="en-US" sz="3600" dirty="0" smtClean="0"/>
              <a:t>He is infinite in </a:t>
            </a:r>
            <a:r>
              <a:rPr lang="en-US" sz="3600" i="1" dirty="0" smtClean="0"/>
              <a:t>“goodness and mercy” </a:t>
            </a:r>
            <a:r>
              <a:rPr lang="en-US" sz="3600" dirty="0" smtClean="0"/>
              <a:t>– </a:t>
            </a:r>
            <a:r>
              <a:rPr lang="en-US" sz="3600" i="1" dirty="0" smtClean="0"/>
              <a:t>Psalm 16:2; 100:5; 108:4</a:t>
            </a:r>
          </a:p>
          <a:p>
            <a:pPr>
              <a:buFont typeface="Arial" charset="0"/>
              <a:buChar char="•"/>
            </a:pPr>
            <a:r>
              <a:rPr lang="en-US" sz="3600" dirty="0" smtClean="0"/>
              <a:t>His </a:t>
            </a:r>
            <a:r>
              <a:rPr lang="en-US" sz="3600" i="1" dirty="0" smtClean="0"/>
              <a:t>"greatness" </a:t>
            </a:r>
            <a:r>
              <a:rPr lang="en-US" sz="3600" dirty="0" smtClean="0"/>
              <a:t>it is </a:t>
            </a:r>
            <a:r>
              <a:rPr lang="en-US" sz="3600" i="1" dirty="0" smtClean="0"/>
              <a:t>"unsearchable” </a:t>
            </a:r>
            <a:r>
              <a:rPr lang="en-US" sz="3600" dirty="0" smtClean="0"/>
              <a:t>- </a:t>
            </a:r>
            <a:r>
              <a:rPr lang="en-US" sz="3600" i="1" dirty="0" smtClean="0"/>
              <a:t>Psalm 145:3</a:t>
            </a:r>
          </a:p>
          <a:p>
            <a:pPr>
              <a:buFont typeface="Arial" charset="0"/>
              <a:buChar char="•"/>
            </a:pPr>
            <a:r>
              <a:rPr lang="en-US" sz="3600" dirty="0" smtClean="0"/>
              <a:t>The height, depth, length and breadth of the </a:t>
            </a:r>
            <a:r>
              <a:rPr lang="en-US" sz="3600" i="1" dirty="0" smtClean="0"/>
              <a:t>love</a:t>
            </a:r>
            <a:r>
              <a:rPr lang="en-US" sz="3600" dirty="0" smtClean="0"/>
              <a:t> </a:t>
            </a:r>
            <a:r>
              <a:rPr lang="en-US" sz="3600" i="1" dirty="0" smtClean="0"/>
              <a:t>of God</a:t>
            </a:r>
            <a:r>
              <a:rPr lang="en-US" sz="3600" dirty="0" smtClean="0"/>
              <a:t>, infinitely immeasurable - </a:t>
            </a:r>
            <a:r>
              <a:rPr lang="en-US" sz="3600" i="1" dirty="0" smtClean="0"/>
              <a:t>Eph. 3:18</a:t>
            </a:r>
          </a:p>
          <a:p>
            <a:pPr>
              <a:buFont typeface="Arial" charset="0"/>
              <a:buChar char="•"/>
            </a:pPr>
            <a:endParaRPr lang="en-US" sz="3600" i="1" dirty="0" smtClean="0"/>
          </a:p>
          <a:p>
            <a:pPr>
              <a:buFont typeface="Arial" charset="0"/>
              <a:buChar char="•"/>
            </a:pPr>
            <a:endParaRPr lang="en-US" sz="36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sz="3600" dirty="0" smtClean="0"/>
              <a:t>His </a:t>
            </a:r>
            <a:r>
              <a:rPr lang="en-US" sz="3600" i="1" dirty="0" smtClean="0"/>
              <a:t>"understanding" </a:t>
            </a:r>
            <a:r>
              <a:rPr lang="en-US" sz="3600" dirty="0" smtClean="0"/>
              <a:t>is infinite - </a:t>
            </a:r>
            <a:r>
              <a:rPr lang="en-US" sz="3600" i="1" dirty="0" smtClean="0"/>
              <a:t>Psalm 147:5</a:t>
            </a:r>
          </a:p>
          <a:p>
            <a:r>
              <a:rPr lang="en-US" sz="3600" dirty="0" smtClean="0"/>
              <a:t>There is </a:t>
            </a:r>
            <a:r>
              <a:rPr lang="en-US" sz="3600" i="1" dirty="0" smtClean="0"/>
              <a:t>"no searching of his understanding" </a:t>
            </a:r>
            <a:r>
              <a:rPr lang="en-US" sz="3600" dirty="0" smtClean="0"/>
              <a:t>there is no end of it - </a:t>
            </a:r>
            <a:r>
              <a:rPr lang="en-US" sz="3600" i="1" dirty="0" smtClean="0"/>
              <a:t>Isa. 40:28</a:t>
            </a:r>
          </a:p>
          <a:p>
            <a:r>
              <a:rPr lang="en-US" sz="3600" dirty="0" smtClean="0"/>
              <a:t>He is a God of all </a:t>
            </a:r>
            <a:r>
              <a:rPr lang="en-US" sz="3600" i="1" dirty="0" smtClean="0"/>
              <a:t>“knowledge and wisdom”</a:t>
            </a:r>
            <a:endParaRPr lang="en-US" sz="3600" dirty="0" smtClean="0"/>
          </a:p>
          <a:p>
            <a:r>
              <a:rPr lang="en-US" sz="3600" dirty="0" smtClean="0"/>
              <a:t>His infinite wisdom and knowledge are beyond man’s ability to comprehend -        </a:t>
            </a:r>
            <a:r>
              <a:rPr lang="en-US" sz="3600" i="1" dirty="0" smtClean="0"/>
              <a:t>Rom. 11:33</a:t>
            </a:r>
          </a:p>
          <a:p>
            <a:r>
              <a:rPr lang="en-US" sz="3600" dirty="0" smtClean="0"/>
              <a:t>The power of God is infinite – </a:t>
            </a:r>
            <a:r>
              <a:rPr lang="en-US" sz="3600" i="1" dirty="0" smtClean="0"/>
              <a:t>Heb. 1:3</a:t>
            </a:r>
          </a:p>
          <a:p>
            <a:r>
              <a:rPr lang="en-US" sz="3600" dirty="0" smtClean="0"/>
              <a:t>With Him nothing is impossible – </a:t>
            </a:r>
            <a:r>
              <a:rPr lang="en-US" sz="3600" i="1" dirty="0" smtClean="0"/>
              <a:t>Luke 1:37</a:t>
            </a:r>
          </a:p>
          <a:p>
            <a:endParaRPr lang="en-US" sz="3600" i="1" dirty="0" smtClean="0"/>
          </a:p>
          <a:p>
            <a:pPr>
              <a:buNone/>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 Psalm 18:30 “As for God, </a:t>
            </a:r>
            <a:r>
              <a:rPr lang="en-US" i="1" u="sng" dirty="0" smtClean="0"/>
              <a:t>his way is perfect</a:t>
            </a:r>
            <a:r>
              <a:rPr lang="en-US" i="1" dirty="0" smtClean="0"/>
              <a:t>: the word of the LORD is tried: he is a buckler to all those that trust in him.”</a:t>
            </a:r>
          </a:p>
          <a:p>
            <a:r>
              <a:rPr lang="en-US" i="1" dirty="0" smtClean="0"/>
              <a:t>Psalm 50:2 “The </a:t>
            </a:r>
            <a:r>
              <a:rPr lang="en-US" i="1" u="sng" dirty="0" smtClean="0"/>
              <a:t>perfection of beauty</a:t>
            </a:r>
            <a:r>
              <a:rPr lang="en-US" i="1" dirty="0" smtClean="0"/>
              <a:t>, God hath shined.”</a:t>
            </a:r>
          </a:p>
          <a:p>
            <a:r>
              <a:rPr lang="en-US" i="1" dirty="0" smtClean="0"/>
              <a:t>Psalm 19:7 “The law of </a:t>
            </a:r>
            <a:r>
              <a:rPr lang="en-US" i="1" u="sng" dirty="0" smtClean="0"/>
              <a:t>the LORD is perfect</a:t>
            </a:r>
            <a:r>
              <a:rPr lang="en-US" i="1" dirty="0" smtClean="0"/>
              <a:t>, converting the soul: the testimony of the LORD is sure, making wise the simple.”</a:t>
            </a:r>
          </a:p>
          <a:p>
            <a:r>
              <a:rPr lang="en-US" i="1" dirty="0" smtClean="0"/>
              <a:t>Deut. 32:4 “His </a:t>
            </a:r>
            <a:r>
              <a:rPr lang="en-US" i="1" u="sng" dirty="0" smtClean="0"/>
              <a:t>work is perfect</a:t>
            </a:r>
            <a:r>
              <a:rPr lang="en-US" i="1" dirty="0" smtClean="0"/>
              <a:t>.”</a:t>
            </a:r>
          </a:p>
          <a:p>
            <a:r>
              <a:rPr lang="en-US" i="1" dirty="0" smtClean="0"/>
              <a:t> II Sam. 22:31 “As for God, his </a:t>
            </a:r>
            <a:r>
              <a:rPr lang="en-US" i="1" u="sng" dirty="0" smtClean="0"/>
              <a:t>way is perfect</a:t>
            </a:r>
            <a:r>
              <a:rPr lang="en-US" i="1" dirty="0" smtClean="0"/>
              <a:t>.”</a:t>
            </a:r>
            <a:endParaRPr lang="en-US" i="1" u="sng" dirty="0" smtClean="0"/>
          </a:p>
          <a:p>
            <a:r>
              <a:rPr lang="en-US" i="1" dirty="0" smtClean="0"/>
              <a:t> Job 36:4 “For truly my words shall not be false: He that is </a:t>
            </a:r>
            <a:r>
              <a:rPr lang="en-US" i="1" u="sng" dirty="0" smtClean="0"/>
              <a:t>perfect in knowledge</a:t>
            </a:r>
            <a:r>
              <a:rPr lang="en-US" i="1" dirty="0" smtClean="0"/>
              <a:t> is with thee.”</a:t>
            </a: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5592763"/>
          </a:xfrm>
        </p:spPr>
        <p:txBody>
          <a:bodyPr>
            <a:normAutofit/>
          </a:bodyPr>
          <a:lstStyle/>
          <a:p>
            <a:r>
              <a:rPr lang="en-US" sz="3600" dirty="0" smtClean="0"/>
              <a:t>His power has never been exerted to the uttermost – </a:t>
            </a:r>
            <a:r>
              <a:rPr lang="en-US" sz="3600" i="1" dirty="0" smtClean="0"/>
              <a:t>Matt. 22:29</a:t>
            </a:r>
          </a:p>
          <a:p>
            <a:r>
              <a:rPr lang="en-US" sz="3600" dirty="0" smtClean="0"/>
              <a:t>He that has made the worlds, could have made millions. </a:t>
            </a:r>
          </a:p>
          <a:p>
            <a:r>
              <a:rPr lang="en-US" sz="3600" dirty="0" smtClean="0"/>
              <a:t>Nothing but infinite power could ever have made everything out of nothing -</a:t>
            </a:r>
            <a:r>
              <a:rPr lang="en-US" sz="3600" i="1" dirty="0" smtClean="0"/>
              <a:t> Heb. 11:1-3</a:t>
            </a:r>
            <a:r>
              <a:rPr lang="en-US" sz="3600" dirty="0" smtClean="0"/>
              <a:t> </a:t>
            </a:r>
            <a:endParaRPr lang="en-US" sz="3600" i="1" dirty="0" smtClean="0"/>
          </a:p>
          <a:p>
            <a:r>
              <a:rPr lang="en-US" sz="3600" dirty="0" smtClean="0"/>
              <a:t>There is no end of His power – </a:t>
            </a:r>
            <a:r>
              <a:rPr lang="en-US" sz="3600" i="1" dirty="0" smtClean="0"/>
              <a:t>“eternal power”- Rom. 1:20</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idx="1"/>
          </p:nvPr>
        </p:nvSpPr>
        <p:spPr>
          <a:xfrm>
            <a:off x="152400" y="228600"/>
            <a:ext cx="8534400" cy="4495800"/>
          </a:xfrm>
        </p:spPr>
        <p:txBody>
          <a:bodyPr>
            <a:normAutofit/>
          </a:bodyPr>
          <a:lstStyle/>
          <a:p>
            <a:r>
              <a:rPr lang="en-US" sz="4000" dirty="0" smtClean="0"/>
              <a:t>God is incomprehensible</a:t>
            </a:r>
          </a:p>
          <a:p>
            <a:r>
              <a:rPr lang="en-US" sz="4000" dirty="0" smtClean="0"/>
              <a:t>God is self-existence </a:t>
            </a:r>
          </a:p>
          <a:p>
            <a:r>
              <a:rPr lang="en-US" sz="4000" dirty="0" smtClean="0"/>
              <a:t>God is self-sufficient</a:t>
            </a:r>
          </a:p>
          <a:p>
            <a:r>
              <a:rPr lang="en-US" sz="4000" dirty="0" smtClean="0"/>
              <a:t>God is eternal</a:t>
            </a:r>
          </a:p>
          <a:p>
            <a:pPr lvl="0"/>
            <a:r>
              <a:rPr lang="en-US" sz="4000" dirty="0" smtClean="0"/>
              <a:t>God is infinite</a:t>
            </a:r>
          </a:p>
          <a:p>
            <a:pPr lvl="0"/>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a:p>
        </p:txBody>
      </p:sp>
      <p:pic>
        <p:nvPicPr>
          <p:cNvPr id="3074" name="Picture 2"/>
          <p:cNvPicPr>
            <a:picLocks noChangeAspect="1" noChangeArrowheads="1"/>
          </p:cNvPicPr>
          <p:nvPr/>
        </p:nvPicPr>
        <p:blipFill>
          <a:blip r:embed="rId3" cstate="print"/>
          <a:srcRect/>
          <a:stretch>
            <a:fillRect/>
          </a:stretch>
        </p:blipFill>
        <p:spPr bwMode="auto">
          <a:xfrm>
            <a:off x="4953000" y="1219200"/>
            <a:ext cx="3733800" cy="2800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7" name="Picture 3"/>
          <p:cNvPicPr>
            <a:picLocks noChangeAspect="1" noChangeArrowheads="1"/>
          </p:cNvPicPr>
          <p:nvPr/>
        </p:nvPicPr>
        <p:blipFill>
          <a:blip r:embed="rId4" cstate="print"/>
          <a:srcRect/>
          <a:stretch>
            <a:fillRect/>
          </a:stretch>
        </p:blipFill>
        <p:spPr bwMode="auto">
          <a:xfrm>
            <a:off x="381000" y="4114800"/>
            <a:ext cx="4267200" cy="2209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diamond(in)">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wheel(4)">
                                      <p:cBhvr>
                                        <p:cTn id="2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09600" y="-14267"/>
            <a:ext cx="7891653" cy="6872267"/>
          </a:xfrm>
          <a:prstGeom prst="rect">
            <a:avLst/>
          </a:prstGeom>
          <a:ln>
            <a:noFill/>
          </a:ln>
          <a:effectLst>
            <a:softEdge rad="112500"/>
          </a:effectLst>
        </p:spPr>
      </p:pic>
      <p:sp>
        <p:nvSpPr>
          <p:cNvPr id="3" name="Content Placeholder 2"/>
          <p:cNvSpPr>
            <a:spLocks noGrp="1"/>
          </p:cNvSpPr>
          <p:nvPr>
            <p:ph idx="1"/>
          </p:nvPr>
        </p:nvSpPr>
        <p:spPr>
          <a:xfrm>
            <a:off x="609600" y="304800"/>
            <a:ext cx="3886200" cy="5821363"/>
          </a:xfrm>
        </p:spPr>
        <p:txBody>
          <a:bodyPr>
            <a:normAutofit/>
          </a:bodyPr>
          <a:lstStyle/>
          <a:p>
            <a:pPr algn="ctr">
              <a:buNone/>
            </a:pPr>
            <a:r>
              <a:rPr lang="en-US" sz="3600" i="1" dirty="0" smtClean="0">
                <a:effectLst>
                  <a:glow rad="101600">
                    <a:schemeClr val="bg1">
                      <a:alpha val="60000"/>
                    </a:schemeClr>
                  </a:glow>
                </a:effectLst>
              </a:rPr>
              <a:t>  “Be ye therefore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even as your Father which is in heaven is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Matthew 5:48 </a:t>
            </a:r>
          </a:p>
          <a:p>
            <a:pPr algn="ct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78956"/>
            <a:ext cx="9144000" cy="6021844"/>
          </a:xfrm>
          <a:prstGeom prst="rect">
            <a:avLst/>
          </a:prstGeom>
          <a:ln>
            <a:noFill/>
          </a:ln>
          <a:effectLst>
            <a:softEdge rad="112500"/>
          </a:effectLst>
        </p:spPr>
      </p:pic>
      <p:sp>
        <p:nvSpPr>
          <p:cNvPr id="2" name="Title 1"/>
          <p:cNvSpPr>
            <a:spLocks noGrp="1"/>
          </p:cNvSpPr>
          <p:nvPr>
            <p:ph type="title"/>
          </p:nvPr>
        </p:nvSpPr>
        <p:spPr>
          <a:xfrm>
            <a:off x="4800600" y="274638"/>
            <a:ext cx="4191000" cy="6583362"/>
          </a:xfrm>
        </p:spPr>
        <p:txBody>
          <a:bodyPr>
            <a:normAutofit/>
          </a:bodyPr>
          <a:lstStyle/>
          <a:p>
            <a:r>
              <a:rPr lang="en-US" sz="3200" i="1" dirty="0" smtClean="0">
                <a:effectLst>
                  <a:glow rad="101600">
                    <a:schemeClr val="bg1">
                      <a:alpha val="60000"/>
                    </a:schemeClr>
                  </a:glow>
                </a:effectLst>
              </a:rPr>
              <a:t>“Till we all come in the unity of the faith, and of the knowledge of the Son of God, unto a </a:t>
            </a:r>
            <a:r>
              <a:rPr lang="en-US" sz="3200" i="1" u="sng" dirty="0" smtClean="0">
                <a:effectLst>
                  <a:glow rad="101600">
                    <a:schemeClr val="bg1">
                      <a:alpha val="60000"/>
                    </a:schemeClr>
                  </a:glow>
                </a:effectLst>
              </a:rPr>
              <a:t>perfect man</a:t>
            </a:r>
            <a:r>
              <a:rPr lang="en-US" sz="3200" i="1" dirty="0" smtClean="0">
                <a:effectLst>
                  <a:glow rad="101600">
                    <a:schemeClr val="bg1">
                      <a:alpha val="60000"/>
                    </a:schemeClr>
                  </a:glow>
                </a:effectLst>
              </a:rPr>
              <a:t>, unto the measure of the stature of the </a:t>
            </a:r>
            <a:r>
              <a:rPr lang="en-US" sz="3200" i="1" dirty="0" err="1" smtClean="0">
                <a:effectLst>
                  <a:glow rad="101600">
                    <a:schemeClr val="bg1">
                      <a:alpha val="60000"/>
                    </a:schemeClr>
                  </a:glow>
                </a:effectLst>
              </a:rPr>
              <a:t>fulness</a:t>
            </a:r>
            <a:r>
              <a:rPr lang="en-US" sz="3200" i="1" dirty="0" smtClean="0">
                <a:effectLst>
                  <a:glow rad="101600">
                    <a:schemeClr val="bg1">
                      <a:alpha val="60000"/>
                    </a:schemeClr>
                  </a:glow>
                </a:effectLst>
              </a:rPr>
              <a:t> of Christ.” </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Eph. 4:13 </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lgn="ctr">
              <a:buNone/>
            </a:pPr>
            <a:r>
              <a:rPr lang="en-US" sz="3600" i="1" dirty="0" smtClean="0"/>
              <a:t> “These are the generations of Noah: Noah was a just man and perfect in his generations, and Noah walked with God.” Gen. 6:9 </a:t>
            </a:r>
          </a:p>
          <a:p>
            <a:pPr algn="ctr">
              <a:buNone/>
            </a:pPr>
            <a:endParaRPr lang="en-US" sz="3600" i="1" dirty="0"/>
          </a:p>
        </p:txBody>
      </p:sp>
      <p:pic>
        <p:nvPicPr>
          <p:cNvPr id="5122" name="Picture 2"/>
          <p:cNvPicPr>
            <a:picLocks noChangeAspect="1" noChangeArrowheads="1"/>
          </p:cNvPicPr>
          <p:nvPr/>
        </p:nvPicPr>
        <p:blipFill>
          <a:blip r:embed="rId3" cstate="print"/>
          <a:srcRect/>
          <a:stretch>
            <a:fillRect/>
          </a:stretch>
        </p:blipFill>
        <p:spPr bwMode="auto">
          <a:xfrm>
            <a:off x="1981200" y="1981200"/>
            <a:ext cx="5785994" cy="46577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419600" cy="6705600"/>
          </a:xfrm>
        </p:spPr>
        <p:txBody>
          <a:bodyPr>
            <a:normAutofit/>
          </a:bodyPr>
          <a:lstStyle/>
          <a:p>
            <a:r>
              <a:rPr lang="en-US" sz="4000" i="1" dirty="0" smtClean="0"/>
              <a:t>“And when Abram was ninety years old and nine, the LORD appeared to Abram, and said unto him, I am the Almighty God; walk before me, and be thou perfect.” Gen. 17:1 </a:t>
            </a:r>
            <a:endParaRPr lang="en-US" sz="4000" i="1" dirty="0"/>
          </a:p>
        </p:txBody>
      </p:sp>
      <p:pic>
        <p:nvPicPr>
          <p:cNvPr id="6146" name="Picture 2"/>
          <p:cNvPicPr>
            <a:picLocks noChangeAspect="1" noChangeArrowheads="1"/>
          </p:cNvPicPr>
          <p:nvPr/>
        </p:nvPicPr>
        <p:blipFill>
          <a:blip r:embed="rId3" cstate="print"/>
          <a:srcRect/>
          <a:stretch>
            <a:fillRect/>
          </a:stretch>
        </p:blipFill>
        <p:spPr bwMode="auto">
          <a:xfrm>
            <a:off x="5257800" y="1600200"/>
            <a:ext cx="36957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2286000"/>
          </a:xfrm>
        </p:spPr>
        <p:txBody>
          <a:bodyPr>
            <a:normAutofit fontScale="90000"/>
          </a:bodyPr>
          <a:lstStyle/>
          <a:p>
            <a:r>
              <a:rPr lang="en-US" i="1" dirty="0" smtClean="0"/>
              <a:t> “There was a man in the land of </a:t>
            </a:r>
            <a:r>
              <a:rPr lang="en-US" i="1" dirty="0" err="1" smtClean="0"/>
              <a:t>Uz</a:t>
            </a:r>
            <a:r>
              <a:rPr lang="en-US" i="1" dirty="0" smtClean="0"/>
              <a:t>, whose name was Job; and that man was perfect and upright, and one that feared God, and eschewed evil.” Job 1:1 </a:t>
            </a:r>
            <a:endParaRPr lang="en-US" i="1" dirty="0"/>
          </a:p>
        </p:txBody>
      </p:sp>
      <p:pic>
        <p:nvPicPr>
          <p:cNvPr id="7170" name="Picture 2"/>
          <p:cNvPicPr>
            <a:picLocks noChangeAspect="1" noChangeArrowheads="1"/>
          </p:cNvPicPr>
          <p:nvPr/>
        </p:nvPicPr>
        <p:blipFill>
          <a:blip r:embed="rId3" cstate="print"/>
          <a:srcRect/>
          <a:stretch>
            <a:fillRect/>
          </a:stretch>
        </p:blipFill>
        <p:spPr bwMode="auto">
          <a:xfrm>
            <a:off x="1600200" y="2752725"/>
            <a:ext cx="6096000" cy="41052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2115</Words>
  <Application>Microsoft Office PowerPoint</Application>
  <PresentationFormat>On-screen Show (4:3)</PresentationFormat>
  <Paragraphs>145</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An attribute of God is whatever God has revealed as being  true of Himself. </vt:lpstr>
      <vt:lpstr>  “I will publish the name of the LORD: ascribe ye greatness unto our God. He is the Rock, his work is perfect: for all his ways are judgment: a God of truth and without iniquity, just and right is he.” Deuteronomy 32:3-4 </vt:lpstr>
      <vt:lpstr>Slide 4</vt:lpstr>
      <vt:lpstr>Slide 5</vt:lpstr>
      <vt:lpstr>“Till we all come in the unity of the faith, and of the knowledge of the Son of God, unto a perfect man, unto the measure of the stature of the fulness of Christ.”  Eph. 4:13 </vt:lpstr>
      <vt:lpstr>Slide 7</vt:lpstr>
      <vt:lpstr>“And when Abram was ninety years old and nine, the LORD appeared to Abram, and said unto him, I am the Almighty God; walk before me, and be thou perfect.” Gen. 17:1 </vt:lpstr>
      <vt:lpstr> “There was a man in the land of Uz, whose name was Job; and that man was perfect and upright, and one that feared God, and eschewed evil.” Job 1:1 </vt:lpstr>
      <vt:lpstr> “And said, Remember now, O LORD, I beseech thee, how I have walked before thee in truth and with a perfect heart, and have done that which is good in thy sight. And Hezekiah wept sore.” Isa. 38:3 </vt:lpstr>
      <vt:lpstr>“Now the God of peace, that brought again from the dead our Lord Jesus, that great shepherd of the sheep, through the blood of the everlasting covenant,  Make you perfect in every good work to do his will, working in you that which is wellpleasing in his sight, through Jesus Christ; to whom be glory  for ever and ever. Amen.”  Hebrews 13:20-21 </vt:lpstr>
      <vt:lpstr>Slide 12</vt:lpstr>
      <vt:lpstr>“And He (Christ) gave gifts unto men…for the perfecting of the saints, for the work of the ministry, for the edifying of  the body of Christ.”  (Ephesians 4:8-13)</vt:lpstr>
      <vt:lpstr>Slide 14</vt:lpstr>
      <vt:lpstr>Slide 15</vt:lpstr>
      <vt:lpstr>Slide 16</vt:lpstr>
      <vt:lpstr>God is incomprehensible</vt:lpstr>
      <vt:lpstr>Slide 18</vt:lpstr>
      <vt:lpstr>"Great is the LORD, and greatly to be praised; and his greatness  is unsearchable."  Psalm 145:3 </vt:lpstr>
      <vt:lpstr>Slide 20</vt:lpstr>
      <vt:lpstr>Slide 21</vt:lpstr>
      <vt:lpstr>God is self-existent</vt:lpstr>
      <vt:lpstr> “God exists because He exists.”</vt:lpstr>
      <vt:lpstr>Slide 24</vt:lpstr>
      <vt:lpstr>God is self-sufficient</vt:lpstr>
      <vt:lpstr>This attribute is closely connected to the attribute of self-existence, but carries it a step further. This means God has never had in eternity past, nor can ever have in the ages to come, a single need for which his own divine nature has not  already provided. </vt:lpstr>
      <vt:lpstr>God is eternal</vt:lpstr>
      <vt:lpstr>“Redeeming the time, because  the days are evil.”  Eph. 5:16 </vt:lpstr>
      <vt:lpstr>Slide 29</vt:lpstr>
      <vt:lpstr>Slide 30</vt:lpstr>
      <vt:lpstr> “But, beloved, be not ignorant of this one thing, that one day is with the Lord as a thousand years, and a thousand years as one day.”  II Peter 3:8 </vt:lpstr>
      <vt:lpstr>Slide 32</vt:lpstr>
      <vt:lpstr>Slide 33</vt:lpstr>
      <vt:lpstr>Slide 34</vt:lpstr>
      <vt:lpstr>Slide 35</vt:lpstr>
      <vt:lpstr>Unlimited and Unmeasurable</vt:lpstr>
      <vt:lpstr>Slide 37</vt:lpstr>
      <vt:lpstr>Slide 38</vt:lpstr>
      <vt:lpstr>Slide 39</vt:lpstr>
      <vt:lpstr>Slide 40</vt:lpstr>
      <vt:lpstr>Slide 41</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38</cp:revision>
  <dcterms:created xsi:type="dcterms:W3CDTF">2011-07-08T11:32:09Z</dcterms:created>
  <dcterms:modified xsi:type="dcterms:W3CDTF">2011-08-24T14:44:35Z</dcterms:modified>
</cp:coreProperties>
</file>