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9" r:id="rId22"/>
    <p:sldId id="278" r:id="rId23"/>
    <p:sldId id="280" r:id="rId24"/>
    <p:sldId id="295" r:id="rId25"/>
    <p:sldId id="296" r:id="rId26"/>
    <p:sldId id="281" r:id="rId27"/>
    <p:sldId id="282" r:id="rId28"/>
    <p:sldId id="283" r:id="rId29"/>
    <p:sldId id="284" r:id="rId30"/>
    <p:sldId id="285" r:id="rId31"/>
    <p:sldId id="301" r:id="rId32"/>
    <p:sldId id="286" r:id="rId33"/>
    <p:sldId id="302" r:id="rId34"/>
    <p:sldId id="287" r:id="rId35"/>
    <p:sldId id="293" r:id="rId36"/>
    <p:sldId id="288" r:id="rId37"/>
    <p:sldId id="291" r:id="rId38"/>
    <p:sldId id="290" r:id="rId39"/>
    <p:sldId id="289" r:id="rId40"/>
    <p:sldId id="292" r:id="rId41"/>
    <p:sldId id="300" r:id="rId42"/>
    <p:sldId id="299" r:id="rId43"/>
    <p:sldId id="297" r:id="rId44"/>
    <p:sldId id="298" r:id="rId45"/>
    <p:sldId id="303" r:id="rId46"/>
    <p:sldId id="304" r:id="rId47"/>
    <p:sldId id="29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27" autoAdjust="0"/>
  </p:normalViewPr>
  <p:slideViewPr>
    <p:cSldViewPr>
      <p:cViewPr varScale="1">
        <p:scale>
          <a:sx n="85" d="100"/>
          <a:sy n="85" d="100"/>
        </p:scale>
        <p:origin x="-5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0608B-E2F2-4C7E-8550-7D3F94EDB749}" type="datetimeFigureOut">
              <a:rPr lang="en-US" smtClean="0"/>
              <a:pPr/>
              <a:t>12/14/2011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35266-EC36-4617-9075-F02805A25D6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F3B54E-C9ED-4260-ADF4-A137A6A2A0D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D58DB3-A266-40AF-B60D-89DDDBA86B6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F3B54E-C9ED-4260-ADF4-A137A6A2A0D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D58DB3-A266-40AF-B60D-89DDDBA86B6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D58DB3-A266-40AF-B60D-89DDDBA86B6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5DC2EB-4726-47CC-AB6B-F565E146DC08}"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5DC2EB-4726-47CC-AB6B-F565E146DC08}"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D58DB3-A266-40AF-B60D-89DDDBA86B6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D58DB3-A266-40AF-B60D-89DDDBA86B6C}"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555877-0060-41BD-92E4-1DD898A0820B}"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099683-DCA2-46F1-8DE5-8A8C79ED9A5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F3B54E-C9ED-4260-ADF4-A137A6A2A0D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A01D1-8939-4310-9A50-9D84B258057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114FCB-B678-4808-9233-54CE17A0D47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F3B54E-C9ED-4260-ADF4-A137A6A2A0D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35266-EC36-4617-9075-F02805A25D6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235266-EC36-4617-9075-F02805A25D6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235266-EC36-4617-9075-F02805A25D6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235266-EC36-4617-9075-F02805A25D6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35266-EC36-4617-9075-F02805A25D6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35266-EC36-4617-9075-F02805A25D6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35266-EC36-4617-9075-F02805A25D6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5DC2EB-4726-47CC-AB6B-F565E146DC08}"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35266-EC36-4617-9075-F02805A25D6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35266-EC36-4617-9075-F02805A25D6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35266-EC36-4617-9075-F02805A25D6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35266-EC36-4617-9075-F02805A25D6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35266-EC36-4617-9075-F02805A25D6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35266-EC36-4617-9075-F02805A25D6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35266-EC36-4617-9075-F02805A25D6E}"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35266-EC36-4617-9075-F02805A25D6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35266-EC36-4617-9075-F02805A25D6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35266-EC36-4617-9075-F02805A25D6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F3B54E-C9ED-4260-ADF4-A137A6A2A0D5}"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35266-EC36-4617-9075-F02805A25D6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35266-EC36-4617-9075-F02805A25D6E}"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235266-EC36-4617-9075-F02805A25D6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35266-EC36-4617-9075-F02805A25D6E}"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35266-EC36-4617-9075-F02805A25D6E}"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35266-EC36-4617-9075-F02805A25D6E}"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35266-EC36-4617-9075-F02805A25D6E}"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35266-EC36-4617-9075-F02805A25D6E}" type="slidenum">
              <a:rPr lang="en-US" smtClean="0"/>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F3B54E-C9ED-4260-ADF4-A137A6A2A0D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F3B54E-C9ED-4260-ADF4-A137A6A2A0D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F3B54E-C9ED-4260-ADF4-A137A6A2A0D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DB27E9-5848-4B02-812B-53CC192C7D5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F3B54E-C9ED-4260-ADF4-A137A6A2A0D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6955E6-9174-4849-859B-5860049EDDE8}"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61D2E-7658-4F50-981B-E1BC30A3B143}"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955E6-9174-4849-859B-5860049EDDE8}"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61D2E-7658-4F50-981B-E1BC30A3B143}"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955E6-9174-4849-859B-5860049EDDE8}"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61D2E-7658-4F50-981B-E1BC30A3B143}"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955E6-9174-4849-859B-5860049EDDE8}"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61D2E-7658-4F50-981B-E1BC30A3B143}"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6955E6-9174-4849-859B-5860049EDDE8}"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61D2E-7658-4F50-981B-E1BC30A3B143}"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6955E6-9174-4849-859B-5860049EDDE8}"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61D2E-7658-4F50-981B-E1BC30A3B143}"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6955E6-9174-4849-859B-5860049EDDE8}" type="datetimeFigureOut">
              <a:rPr lang="en-US" smtClean="0"/>
              <a:pPr/>
              <a:t>12/14/2011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A61D2E-7658-4F50-981B-E1BC30A3B143}"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6955E6-9174-4849-859B-5860049EDDE8}" type="datetimeFigureOut">
              <a:rPr lang="en-US" smtClean="0"/>
              <a:pPr/>
              <a:t>12/14/2011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A61D2E-7658-4F50-981B-E1BC30A3B143}"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955E6-9174-4849-859B-5860049EDDE8}" type="datetimeFigureOut">
              <a:rPr lang="en-US" smtClean="0"/>
              <a:pPr/>
              <a:t>12/14/2011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A61D2E-7658-4F50-981B-E1BC30A3B143}"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6955E6-9174-4849-859B-5860049EDDE8}"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61D2E-7658-4F50-981B-E1BC30A3B143}"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6955E6-9174-4849-859B-5860049EDDE8}"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61D2E-7658-4F50-981B-E1BC30A3B143}"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955E6-9174-4849-859B-5860049EDDE8}" type="datetimeFigureOut">
              <a:rPr lang="en-US" smtClean="0"/>
              <a:pPr/>
              <a:t>12/14/2011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61D2E-7658-4F50-981B-E1BC30A3B14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bright="-10000" contrast="10000"/>
          </a:blip>
          <a:srcRect/>
          <a:stretch>
            <a:fillRect/>
          </a:stretch>
        </p:blipFill>
        <p:spPr bwMode="auto">
          <a:xfrm>
            <a:off x="838200" y="0"/>
            <a:ext cx="7472896" cy="3810000"/>
          </a:xfrm>
          <a:prstGeom prst="rect">
            <a:avLst/>
          </a:prstGeom>
          <a:ln>
            <a:noFill/>
          </a:ln>
          <a:effectLst>
            <a:softEdge rad="112500"/>
          </a:effectLst>
        </p:spPr>
      </p:pic>
      <p:sp>
        <p:nvSpPr>
          <p:cNvPr id="5" name="Rectangle 4"/>
          <p:cNvSpPr/>
          <p:nvPr/>
        </p:nvSpPr>
        <p:spPr>
          <a:xfrm>
            <a:off x="0" y="3962400"/>
            <a:ext cx="9144000" cy="2800767"/>
          </a:xfrm>
          <a:prstGeom prst="rect">
            <a:avLst/>
          </a:prstGeom>
        </p:spPr>
        <p:txBody>
          <a:bodyPr wrap="square">
            <a:spAutoFit/>
          </a:bodyPr>
          <a:lstStyle/>
          <a:p>
            <a:pPr algn="ctr"/>
            <a:r>
              <a:rPr lang="en-US" sz="4400" dirty="0" smtClean="0">
                <a:latin typeface="Copperplate Gothic Bold" pitchFamily="34" charset="0"/>
              </a:rPr>
              <a:t>The inherent characteristics, quality's </a:t>
            </a:r>
          </a:p>
          <a:p>
            <a:pPr algn="ctr"/>
            <a:r>
              <a:rPr lang="en-US" sz="4400" dirty="0" smtClean="0">
                <a:latin typeface="Copperplate Gothic Bold" pitchFamily="34" charset="0"/>
              </a:rPr>
              <a:t>and features of God</a:t>
            </a:r>
          </a:p>
          <a:p>
            <a:pPr algn="ctr"/>
            <a:r>
              <a:rPr lang="en-US" sz="4400" dirty="0" smtClean="0">
                <a:latin typeface="Copperplate Gothic Bold" pitchFamily="34" charset="0"/>
              </a:rPr>
              <a:t>(Part 10)</a:t>
            </a:r>
            <a:endParaRPr lang="en-US" sz="4400" dirty="0">
              <a:latin typeface="Copperplate Gothic Bold"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410200" y="0"/>
            <a:ext cx="3733800" cy="2688336"/>
          </a:xfrm>
          <a:prstGeom prst="rect">
            <a:avLst/>
          </a:prstGeom>
          <a:noFill/>
          <a:ln w="9525">
            <a:noFill/>
            <a:miter lim="800000"/>
            <a:headEnd/>
            <a:tailEnd/>
          </a:ln>
        </p:spPr>
      </p:pic>
      <p:sp>
        <p:nvSpPr>
          <p:cNvPr id="2" name="Title 1"/>
          <p:cNvSpPr>
            <a:spLocks noGrp="1"/>
          </p:cNvSpPr>
          <p:nvPr>
            <p:ph type="title"/>
          </p:nvPr>
        </p:nvSpPr>
        <p:spPr>
          <a:xfrm>
            <a:off x="381000" y="457200"/>
            <a:ext cx="4800600" cy="960438"/>
          </a:xfrm>
        </p:spPr>
        <p:txBody>
          <a:bodyPr>
            <a:noAutofit/>
          </a:bodyPr>
          <a:lstStyle/>
          <a:p>
            <a:pPr lvl="0"/>
            <a:r>
              <a:rPr lang="en-US" dirty="0" smtClean="0"/>
              <a:t>God is omnipresent</a:t>
            </a:r>
            <a:br>
              <a:rPr lang="en-US" dirty="0" smtClean="0"/>
            </a:br>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3600" dirty="0" smtClean="0"/>
              <a:t>    </a:t>
            </a:r>
            <a:r>
              <a:rPr lang="en-US" sz="3600" i="1" dirty="0" smtClean="0"/>
              <a:t> "Whither shall I go from                                  thy spirit? or</a:t>
            </a:r>
            <a:r>
              <a:rPr lang="en-US" sz="3600" i="1" u="sng" dirty="0" smtClean="0"/>
              <a:t> whither shall                                     I flee from thy presence</a:t>
            </a:r>
            <a:r>
              <a:rPr lang="en-US" sz="3600" i="1" dirty="0" smtClean="0"/>
              <a:t>? If I ascend up into heaven, thou art there: if I make my bed in hell, behold, thou art there. If I take the wings of the morning, and dwell in the uttermost parts of the sea; even there shall thy hand lead me, and thy right hand shall hold me.” </a:t>
            </a:r>
          </a:p>
          <a:p>
            <a:pPr algn="ctr">
              <a:buNone/>
            </a:pPr>
            <a:r>
              <a:rPr lang="en-US" sz="3600" i="1" dirty="0" smtClean="0"/>
              <a:t>Psalm 139:7-11</a:t>
            </a:r>
            <a:endParaRPr lang="en-US" sz="36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dirty="0" smtClean="0"/>
              <a:t>God is omniscient</a:t>
            </a:r>
            <a:endParaRPr lang="en-US" dirty="0"/>
          </a:p>
        </p:txBody>
      </p:sp>
      <p:sp>
        <p:nvSpPr>
          <p:cNvPr id="3" name="Content Placeholder 2"/>
          <p:cNvSpPr>
            <a:spLocks noGrp="1"/>
          </p:cNvSpPr>
          <p:nvPr>
            <p:ph idx="1"/>
          </p:nvPr>
        </p:nvSpPr>
        <p:spPr>
          <a:xfrm>
            <a:off x="0" y="1295400"/>
            <a:ext cx="9144000" cy="5562600"/>
          </a:xfrm>
        </p:spPr>
        <p:txBody>
          <a:bodyPr>
            <a:noAutofit/>
          </a:bodyPr>
          <a:lstStyle/>
          <a:p>
            <a:pPr algn="ctr">
              <a:buNone/>
            </a:pPr>
            <a:r>
              <a:rPr lang="en-US" sz="3600" i="1" dirty="0" smtClean="0"/>
              <a:t>"Great is our Lord, and of great power: </a:t>
            </a:r>
            <a:r>
              <a:rPr lang="en-US" sz="3600" i="1" u="sng" dirty="0" smtClean="0"/>
              <a:t>his understanding is infinite</a:t>
            </a:r>
            <a:r>
              <a:rPr lang="en-US" sz="3600" i="1" dirty="0" smtClean="0"/>
              <a:t>.“ Psalm 147:5 </a:t>
            </a:r>
          </a:p>
        </p:txBody>
      </p:sp>
      <p:pic>
        <p:nvPicPr>
          <p:cNvPr id="1026" name="Picture 2"/>
          <p:cNvPicPr>
            <a:picLocks noChangeAspect="1" noChangeArrowheads="1"/>
          </p:cNvPicPr>
          <p:nvPr/>
        </p:nvPicPr>
        <p:blipFill>
          <a:blip r:embed="rId3" cstate="print"/>
          <a:srcRect/>
          <a:stretch>
            <a:fillRect/>
          </a:stretch>
        </p:blipFill>
        <p:spPr bwMode="auto">
          <a:xfrm>
            <a:off x="2514600" y="3048000"/>
            <a:ext cx="4131892" cy="35368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God is all wise</a:t>
            </a:r>
            <a:endParaRPr lang="en-US" dirty="0"/>
          </a:p>
        </p:txBody>
      </p:sp>
      <p:sp>
        <p:nvSpPr>
          <p:cNvPr id="9" name="Content Placeholder 8"/>
          <p:cNvSpPr>
            <a:spLocks noGrp="1"/>
          </p:cNvSpPr>
          <p:nvPr>
            <p:ph idx="1"/>
          </p:nvPr>
        </p:nvSpPr>
        <p:spPr>
          <a:xfrm>
            <a:off x="457200" y="1219200"/>
            <a:ext cx="8229600" cy="1981201"/>
          </a:xfrm>
        </p:spPr>
        <p:txBody>
          <a:bodyPr>
            <a:normAutofit/>
          </a:bodyPr>
          <a:lstStyle/>
          <a:p>
            <a:pPr algn="ctr">
              <a:buNone/>
            </a:pPr>
            <a:r>
              <a:rPr lang="en-US" sz="3600" i="1" dirty="0" smtClean="0"/>
              <a:t>"To the </a:t>
            </a:r>
            <a:r>
              <a:rPr lang="en-US" sz="3600" i="1" u="sng" dirty="0" smtClean="0"/>
              <a:t>only wise God </a:t>
            </a:r>
            <a:r>
              <a:rPr lang="en-US" sz="3600" i="1" dirty="0" smtClean="0"/>
              <a:t>our Saviour, be glory and majesty, dominion and power, both now and ever. Amen.” Jude 1:25 </a:t>
            </a:r>
          </a:p>
        </p:txBody>
      </p:sp>
      <p:sp>
        <p:nvSpPr>
          <p:cNvPr id="3" name="Rectangle 2"/>
          <p:cNvSpPr/>
          <p:nvPr/>
        </p:nvSpPr>
        <p:spPr>
          <a:xfrm>
            <a:off x="0" y="1219200"/>
            <a:ext cx="9144000" cy="1200329"/>
          </a:xfrm>
          <a:prstGeom prst="rect">
            <a:avLst/>
          </a:prstGeom>
        </p:spPr>
        <p:txBody>
          <a:bodyPr wrap="square">
            <a:spAutoFit/>
          </a:bodyPr>
          <a:lstStyle/>
          <a:p>
            <a:endParaRPr lang="en-US" sz="3600" dirty="0" smtClean="0"/>
          </a:p>
          <a:p>
            <a:endParaRPr lang="en-US" sz="3600" dirty="0" smtClean="0"/>
          </a:p>
        </p:txBody>
      </p:sp>
      <p:pic>
        <p:nvPicPr>
          <p:cNvPr id="5122" name="Picture 2"/>
          <p:cNvPicPr>
            <a:picLocks noChangeAspect="1" noChangeArrowheads="1"/>
          </p:cNvPicPr>
          <p:nvPr/>
        </p:nvPicPr>
        <p:blipFill>
          <a:blip r:embed="rId3" cstate="print">
            <a:lum contrast="30000"/>
          </a:blip>
          <a:srcRect/>
          <a:stretch>
            <a:fillRect/>
          </a:stretch>
        </p:blipFill>
        <p:spPr bwMode="auto">
          <a:xfrm>
            <a:off x="2438400" y="3048000"/>
            <a:ext cx="4191000" cy="36322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371600"/>
          </a:xfrm>
        </p:spPr>
        <p:txBody>
          <a:bodyPr>
            <a:normAutofit fontScale="90000"/>
          </a:bodyPr>
          <a:lstStyle/>
          <a:p>
            <a:r>
              <a:rPr lang="en-US" dirty="0" smtClean="0"/>
              <a:t>God is immutable</a:t>
            </a:r>
            <a:br>
              <a:rPr lang="en-US" dirty="0" smtClean="0"/>
            </a:br>
            <a:r>
              <a:rPr lang="en-US" i="1" dirty="0" smtClean="0"/>
              <a:t>“For I am the Lord, I change not.” Malachi 3:6 </a:t>
            </a:r>
            <a:br>
              <a:rPr lang="en-US" i="1" dirty="0" smtClean="0"/>
            </a:br>
            <a:r>
              <a:rPr lang="en-US" dirty="0" smtClean="0"/>
              <a:t/>
            </a:r>
            <a:br>
              <a:rPr lang="en-US" dirty="0" smtClean="0"/>
            </a:br>
            <a:endParaRPr lang="en-US" dirty="0"/>
          </a:p>
        </p:txBody>
      </p:sp>
      <p:sp>
        <p:nvSpPr>
          <p:cNvPr id="4" name="Content Placeholder 3"/>
          <p:cNvSpPr>
            <a:spLocks noGrp="1"/>
          </p:cNvSpPr>
          <p:nvPr>
            <p:ph idx="1"/>
          </p:nvPr>
        </p:nvSpPr>
        <p:spPr>
          <a:xfrm rot="19092749">
            <a:off x="3048462" y="2815920"/>
            <a:ext cx="3398261" cy="1954800"/>
          </a:xfrm>
        </p:spPr>
        <p:txBody>
          <a:bodyPr>
            <a:normAutofit/>
          </a:bodyPr>
          <a:lstStyle/>
          <a:p>
            <a:pPr algn="ctr">
              <a:buNone/>
            </a:pPr>
            <a:r>
              <a:rPr lang="en-US" sz="3600" i="1" dirty="0" smtClean="0">
                <a:solidFill>
                  <a:srgbClr val="FFFF00"/>
                </a:solidFill>
              </a:rPr>
              <a:t>Hebrews 6:17-18 </a:t>
            </a:r>
            <a:endParaRPr lang="en-US" sz="3600" dirty="0">
              <a:solidFill>
                <a:srgbClr val="FFFF00"/>
              </a:solidFill>
            </a:endParaRPr>
          </a:p>
        </p:txBody>
      </p:sp>
      <p:pic>
        <p:nvPicPr>
          <p:cNvPr id="5" name="Picture 4"/>
          <p:cNvPicPr>
            <a:picLocks noChangeAspect="1" noChangeArrowheads="1"/>
          </p:cNvPicPr>
          <p:nvPr/>
        </p:nvPicPr>
        <p:blipFill>
          <a:blip r:embed="rId3" cstate="print"/>
          <a:srcRect l="10997" t="-1224" r="20275"/>
          <a:stretch>
            <a:fillRect/>
          </a:stretch>
        </p:blipFill>
        <p:spPr bwMode="auto">
          <a:xfrm rot="5400000">
            <a:off x="-303646" y="2437246"/>
            <a:ext cx="3579092"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3"/>
          <p:cNvPicPr>
            <a:picLocks noChangeAspect="1" noChangeArrowheads="1"/>
          </p:cNvPicPr>
          <p:nvPr/>
        </p:nvPicPr>
        <p:blipFill>
          <a:blip r:embed="rId4" cstate="print">
            <a:lum bright="-10000" contrast="10000"/>
          </a:blip>
          <a:srcRect/>
          <a:stretch>
            <a:fillRect/>
          </a:stretch>
        </p:blipFill>
        <p:spPr bwMode="auto">
          <a:xfrm>
            <a:off x="6400800" y="3048000"/>
            <a:ext cx="2506455" cy="35173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2"/>
          <p:cNvPicPr>
            <a:picLocks noChangeAspect="1" noChangeArrowheads="1"/>
          </p:cNvPicPr>
          <p:nvPr/>
        </p:nvPicPr>
        <p:blipFill>
          <a:blip r:embed="rId5" cstate="print"/>
          <a:srcRect/>
          <a:stretch>
            <a:fillRect/>
          </a:stretch>
        </p:blipFill>
        <p:spPr bwMode="auto">
          <a:xfrm>
            <a:off x="3200400" y="4572000"/>
            <a:ext cx="2743200" cy="20802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rot="1382318">
            <a:off x="5544032" y="1113214"/>
            <a:ext cx="3733800" cy="3781425"/>
          </a:xfrm>
          <a:prstGeom prst="ellipse">
            <a:avLst/>
          </a:prstGeom>
          <a:ln>
            <a:noFill/>
          </a:ln>
          <a:effectLst>
            <a:softEdge rad="112500"/>
          </a:effectLst>
        </p:spPr>
      </p:pic>
      <p:sp>
        <p:nvSpPr>
          <p:cNvPr id="4" name="Title 3"/>
          <p:cNvSpPr>
            <a:spLocks noGrp="1"/>
          </p:cNvSpPr>
          <p:nvPr>
            <p:ph type="title"/>
          </p:nvPr>
        </p:nvSpPr>
        <p:spPr>
          <a:xfrm>
            <a:off x="457200" y="0"/>
            <a:ext cx="8229600" cy="914400"/>
          </a:xfrm>
        </p:spPr>
        <p:txBody>
          <a:bodyPr/>
          <a:lstStyle/>
          <a:p>
            <a:r>
              <a:rPr lang="en-US" dirty="0" smtClean="0"/>
              <a:t>God is sovereign</a:t>
            </a:r>
            <a:endParaRPr lang="en-US" dirty="0"/>
          </a:p>
        </p:txBody>
      </p:sp>
      <p:sp>
        <p:nvSpPr>
          <p:cNvPr id="3" name="Content Placeholder 2"/>
          <p:cNvSpPr>
            <a:spLocks noGrp="1"/>
          </p:cNvSpPr>
          <p:nvPr>
            <p:ph idx="1"/>
          </p:nvPr>
        </p:nvSpPr>
        <p:spPr>
          <a:xfrm>
            <a:off x="0" y="1066800"/>
            <a:ext cx="6248400" cy="5791200"/>
          </a:xfrm>
        </p:spPr>
        <p:txBody>
          <a:bodyPr>
            <a:normAutofit lnSpcReduction="10000"/>
          </a:bodyPr>
          <a:lstStyle/>
          <a:p>
            <a:pPr algn="ctr">
              <a:buNone/>
            </a:pPr>
            <a:r>
              <a:rPr lang="en-US" i="1" smtClean="0"/>
              <a:t> "</a:t>
            </a:r>
            <a:r>
              <a:rPr lang="en-US" i="1" dirty="0" smtClean="0"/>
              <a:t>Remember the former things of old: for I am God, and there is none else; I am God, and there is none like me, declaring the end from the beginning, and from ancient times the things that are not yet done, saying, My counsel shall stand, and </a:t>
            </a:r>
            <a:r>
              <a:rPr lang="en-US" i="1" u="sng" dirty="0" smtClean="0"/>
              <a:t>I will do all my pleasure: yes, I have spoken it, I will also bring it to pass</a:t>
            </a:r>
            <a:r>
              <a:rPr lang="en-US" i="1" dirty="0" smtClean="0"/>
              <a:t>; </a:t>
            </a:r>
            <a:r>
              <a:rPr lang="en-US" i="1" u="sng" dirty="0" smtClean="0"/>
              <a:t>I have purposed it, I will also do it</a:t>
            </a:r>
            <a:r>
              <a:rPr lang="en-US" i="1" dirty="0" smtClean="0"/>
              <a:t>.” Isaiah 46:9-11 </a:t>
            </a:r>
          </a:p>
          <a:p>
            <a:pPr algn="ct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ln>
            <a:noFill/>
          </a:ln>
          <a:effectLst>
            <a:softEdge rad="112500"/>
          </a:effectLst>
        </p:spPr>
      </p:pic>
      <p:sp>
        <p:nvSpPr>
          <p:cNvPr id="2" name="Title 1"/>
          <p:cNvSpPr>
            <a:spLocks noGrp="1"/>
          </p:cNvSpPr>
          <p:nvPr>
            <p:ph type="title"/>
          </p:nvPr>
        </p:nvSpPr>
        <p:spPr>
          <a:xfrm>
            <a:off x="457200" y="0"/>
            <a:ext cx="8229600" cy="1447800"/>
          </a:xfrm>
        </p:spPr>
        <p:txBody>
          <a:bodyPr/>
          <a:lstStyle/>
          <a:p>
            <a:r>
              <a:rPr lang="en-US" dirty="0" smtClean="0">
                <a:effectLst>
                  <a:glow rad="101600">
                    <a:schemeClr val="bg1">
                      <a:alpha val="60000"/>
                    </a:schemeClr>
                  </a:glow>
                </a:effectLst>
              </a:rPr>
              <a:t>God is light</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152400" y="1143000"/>
            <a:ext cx="8686800" cy="5715000"/>
          </a:xfrm>
        </p:spPr>
        <p:txBody>
          <a:bodyPr>
            <a:noAutofit/>
          </a:bodyPr>
          <a:lstStyle/>
          <a:p>
            <a:pPr>
              <a:buNone/>
            </a:pPr>
            <a:endParaRPr lang="en-US" sz="3600" b="1" i="1" dirty="0" smtClean="0">
              <a:solidFill>
                <a:schemeClr val="bg1"/>
              </a:solidFill>
              <a:effectLst>
                <a:glow rad="101600">
                  <a:schemeClr val="tx1">
                    <a:lumMod val="95000"/>
                    <a:alpha val="60000"/>
                  </a:schemeClr>
                </a:glow>
              </a:effectLst>
            </a:endParaRPr>
          </a:p>
          <a:p>
            <a:pPr>
              <a:buNone/>
            </a:pPr>
            <a:r>
              <a:rPr lang="en-US" sz="3600" b="1" i="1" dirty="0" smtClean="0">
                <a:solidFill>
                  <a:schemeClr val="bg1"/>
                </a:solidFill>
                <a:effectLst>
                  <a:glow rad="101600">
                    <a:schemeClr val="tx1">
                      <a:lumMod val="95000"/>
                      <a:alpha val="60000"/>
                    </a:schemeClr>
                  </a:glow>
                </a:effectLst>
              </a:rPr>
              <a:t>"This then is the message which we have heard of him, and declare unto you, that God is light, and in him is no darkness at all…But if we walk in the light, as he is in the light, we have fellowship one with another, and the blood of Jesus Christ his Son cleanseth us from all sin.” I John 1:5,7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914400"/>
          </a:xfrm>
        </p:spPr>
        <p:txBody>
          <a:bodyPr>
            <a:normAutofit/>
          </a:bodyPr>
          <a:lstStyle/>
          <a:p>
            <a:r>
              <a:rPr lang="en-US" dirty="0" smtClean="0"/>
              <a:t>God is inscrutable</a:t>
            </a:r>
            <a:endParaRPr lang="en-US" dirty="0"/>
          </a:p>
        </p:txBody>
      </p:sp>
      <p:sp>
        <p:nvSpPr>
          <p:cNvPr id="3" name="Content Placeholder 2"/>
          <p:cNvSpPr>
            <a:spLocks noGrp="1"/>
          </p:cNvSpPr>
          <p:nvPr>
            <p:ph idx="1"/>
          </p:nvPr>
        </p:nvSpPr>
        <p:spPr>
          <a:xfrm>
            <a:off x="0" y="2286000"/>
            <a:ext cx="9144000" cy="4572000"/>
          </a:xfrm>
        </p:spPr>
        <p:txBody>
          <a:bodyPr>
            <a:noAutofit/>
          </a:bodyPr>
          <a:lstStyle/>
          <a:p>
            <a:pPr>
              <a:buNone/>
            </a:pPr>
            <a:r>
              <a:rPr lang="en-US" sz="3600" dirty="0" smtClean="0">
                <a:solidFill>
                  <a:srgbClr val="FFFF00"/>
                </a:solidFill>
              </a:rPr>
              <a:t/>
            </a:r>
            <a:br>
              <a:rPr lang="en-US" sz="3600" dirty="0" smtClean="0">
                <a:solidFill>
                  <a:srgbClr val="FFFF00"/>
                </a:solidFill>
              </a:rPr>
            </a:br>
            <a:r>
              <a:rPr lang="en-US" sz="3600" dirty="0" smtClean="0">
                <a:solidFill>
                  <a:srgbClr val="FFFF00"/>
                </a:solidFill>
              </a:rPr>
              <a:t>“</a:t>
            </a:r>
            <a:r>
              <a:rPr lang="en-US" sz="3600" i="1" dirty="0" smtClean="0">
                <a:solidFill>
                  <a:srgbClr val="FFFF00"/>
                </a:solidFill>
              </a:rPr>
              <a:t>For my thoughts are not your thoughts, neither are your ways my ways, </a:t>
            </a:r>
            <a:r>
              <a:rPr lang="en-US" sz="3600" i="1" dirty="0" err="1" smtClean="0">
                <a:solidFill>
                  <a:srgbClr val="FFFF00"/>
                </a:solidFill>
              </a:rPr>
              <a:t>saith</a:t>
            </a:r>
            <a:r>
              <a:rPr lang="en-US" sz="3600" i="1" dirty="0" smtClean="0">
                <a:solidFill>
                  <a:srgbClr val="FFFF00"/>
                </a:solidFill>
              </a:rPr>
              <a:t> the LORD. For as the heavens are higher than the earth, so are my ways higher than your ways, and my thoughts than your thoughts.” </a:t>
            </a:r>
          </a:p>
          <a:p>
            <a:pPr algn="ctr">
              <a:buNone/>
            </a:pPr>
            <a:r>
              <a:rPr lang="en-US" sz="3600" i="1" dirty="0" smtClean="0">
                <a:solidFill>
                  <a:srgbClr val="FFFF00"/>
                </a:solidFill>
              </a:rPr>
              <a:t>Isa. 55:8-9</a:t>
            </a:r>
            <a:endParaRPr lang="en-US" sz="3600" i="1" dirty="0">
              <a:solidFill>
                <a:srgbClr val="FFFF00"/>
              </a:solidFill>
            </a:endParaRPr>
          </a:p>
        </p:txBody>
      </p:sp>
      <p:pic>
        <p:nvPicPr>
          <p:cNvPr id="1026" name="Picture 2"/>
          <p:cNvPicPr>
            <a:picLocks noChangeAspect="1" noChangeArrowheads="1"/>
          </p:cNvPicPr>
          <p:nvPr/>
        </p:nvPicPr>
        <p:blipFill>
          <a:blip r:embed="rId3" cstate="print"/>
          <a:srcRect/>
          <a:stretch>
            <a:fillRect/>
          </a:stretch>
        </p:blipFill>
        <p:spPr bwMode="auto">
          <a:xfrm flipH="1">
            <a:off x="6629400" y="457200"/>
            <a:ext cx="2286001" cy="186630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bright="-10000" contrast="40000"/>
          </a:blip>
          <a:srcRect/>
          <a:stretch>
            <a:fillRect/>
          </a:stretch>
        </p:blipFill>
        <p:spPr bwMode="auto">
          <a:xfrm>
            <a:off x="457200" y="1143000"/>
            <a:ext cx="8349502" cy="5486400"/>
          </a:xfrm>
          <a:prstGeom prst="rect">
            <a:avLst/>
          </a:prstGeom>
          <a:noFill/>
          <a:ln w="9525">
            <a:noFill/>
            <a:miter lim="800000"/>
            <a:headEnd/>
            <a:tailEnd/>
          </a:ln>
        </p:spPr>
      </p:pic>
      <p:sp>
        <p:nvSpPr>
          <p:cNvPr id="3" name="Title 2"/>
          <p:cNvSpPr>
            <a:spLocks noGrp="1"/>
          </p:cNvSpPr>
          <p:nvPr>
            <p:ph type="title"/>
          </p:nvPr>
        </p:nvSpPr>
        <p:spPr>
          <a:xfrm>
            <a:off x="457200" y="0"/>
            <a:ext cx="8229600" cy="1143000"/>
          </a:xfrm>
        </p:spPr>
        <p:txBody>
          <a:bodyPr/>
          <a:lstStyle/>
          <a:p>
            <a:r>
              <a:rPr lang="en-US" dirty="0" smtClean="0"/>
              <a:t>God is faithful</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contrast="40000"/>
          </a:blip>
          <a:srcRect/>
          <a:stretch>
            <a:fillRect/>
          </a:stretch>
        </p:blipFill>
        <p:spPr bwMode="auto">
          <a:xfrm>
            <a:off x="152400" y="264041"/>
            <a:ext cx="9225807" cy="6593959"/>
          </a:xfrm>
          <a:prstGeom prst="rect">
            <a:avLst/>
          </a:prstGeom>
          <a:noFill/>
          <a:ln w="9525">
            <a:noFill/>
            <a:miter lim="800000"/>
            <a:headEnd/>
            <a:tailEnd/>
          </a:ln>
        </p:spPr>
      </p:pic>
      <p:sp>
        <p:nvSpPr>
          <p:cNvPr id="3" name="Rectangle 2"/>
          <p:cNvSpPr/>
          <p:nvPr/>
        </p:nvSpPr>
        <p:spPr>
          <a:xfrm>
            <a:off x="1371600" y="2514600"/>
            <a:ext cx="1752600" cy="646331"/>
          </a:xfrm>
          <a:prstGeom prst="rect">
            <a:avLst/>
          </a:prstGeom>
        </p:spPr>
        <p:txBody>
          <a:bodyPr wrap="square">
            <a:spAutoFit/>
          </a:bodyPr>
          <a:lstStyle/>
          <a:p>
            <a:pPr algn="ctr"/>
            <a:r>
              <a:rPr lang="en-US" sz="3600" dirty="0" smtClean="0">
                <a:effectLst>
                  <a:glow rad="101600">
                    <a:schemeClr val="bg1">
                      <a:alpha val="60000"/>
                    </a:schemeClr>
                  </a:glow>
                </a:effectLst>
              </a:rPr>
              <a:t>God</a:t>
            </a:r>
            <a:endParaRPr lang="en-US" sz="3600" dirty="0">
              <a:effectLst>
                <a:glow rad="101600">
                  <a:schemeClr val="bg1">
                    <a:alpha val="60000"/>
                  </a:schemeClr>
                </a:glow>
              </a:effectLst>
            </a:endParaRPr>
          </a:p>
        </p:txBody>
      </p:sp>
      <p:sp>
        <p:nvSpPr>
          <p:cNvPr id="4" name="Rectangle 3"/>
          <p:cNvSpPr/>
          <p:nvPr/>
        </p:nvSpPr>
        <p:spPr>
          <a:xfrm rot="19027446">
            <a:off x="-191953" y="3187901"/>
            <a:ext cx="1941613" cy="523220"/>
          </a:xfrm>
          <a:prstGeom prst="rect">
            <a:avLst/>
          </a:prstGeom>
        </p:spPr>
        <p:txBody>
          <a:bodyPr wrap="square">
            <a:spAutoFit/>
            <a:scene3d>
              <a:camera prst="orthographicFront"/>
              <a:lightRig rig="threePt" dir="t"/>
            </a:scene3d>
            <a:sp3d extrusionH="57150">
              <a:bevelT w="38100" h="38100" prst="convex"/>
            </a:sp3d>
          </a:bodyPr>
          <a:lstStyle/>
          <a:p>
            <a:pPr algn="ctr"/>
            <a:r>
              <a:rPr lang="en-US" sz="2800" b="1" i="1" dirty="0" smtClean="0">
                <a:solidFill>
                  <a:schemeClr val="bg1"/>
                </a:solidFill>
                <a:effectLst>
                  <a:glow rad="228600">
                    <a:srgbClr val="FFFF00">
                      <a:alpha val="40000"/>
                    </a:srgbClr>
                  </a:glow>
                </a:effectLst>
              </a:rPr>
              <a:t>Holiness</a:t>
            </a:r>
            <a:endParaRPr lang="en-US" sz="2800" b="1" i="1" dirty="0">
              <a:solidFill>
                <a:schemeClr val="bg1"/>
              </a:solidFill>
              <a:effectLst>
                <a:glow rad="228600">
                  <a:srgbClr val="FFFF00">
                    <a:alpha val="40000"/>
                  </a:srgbClr>
                </a:glow>
              </a:effectLst>
            </a:endParaRPr>
          </a:p>
        </p:txBody>
      </p:sp>
      <p:sp>
        <p:nvSpPr>
          <p:cNvPr id="5" name="Rectangle 4"/>
          <p:cNvSpPr/>
          <p:nvPr/>
        </p:nvSpPr>
        <p:spPr>
          <a:xfrm rot="928718">
            <a:off x="3241486" y="2522713"/>
            <a:ext cx="6228522" cy="1938992"/>
          </a:xfrm>
          <a:prstGeom prst="rect">
            <a:avLst/>
          </a:prstGeom>
        </p:spPr>
        <p:txBody>
          <a:bodyPr wrap="square">
            <a:spAutoFit/>
          </a:bodyPr>
          <a:lstStyle/>
          <a:p>
            <a:pPr algn="ctr"/>
            <a:r>
              <a:rPr lang="en-US" sz="2400" i="1" dirty="0">
                <a:effectLst>
                  <a:glow rad="101600">
                    <a:schemeClr val="bg1">
                      <a:alpha val="60000"/>
                    </a:schemeClr>
                  </a:glow>
                </a:effectLst>
              </a:rPr>
              <a:t>w</a:t>
            </a:r>
            <a:r>
              <a:rPr lang="en-US" sz="2400" i="1" dirty="0" smtClean="0">
                <a:effectLst>
                  <a:glow rad="101600">
                    <a:schemeClr val="bg1">
                      <a:alpha val="60000"/>
                    </a:schemeClr>
                  </a:glow>
                </a:effectLst>
              </a:rPr>
              <a:t>ise, immutable, sovereign, inscrutable, light, faithful, incomprehensible, self-existence, self-sufficient, eternal, infinite, omnipotent, omnipresent, omniscient, righteousness, just, true, good, merciful, gracious, love</a:t>
            </a:r>
            <a:endParaRPr lang="en-US" sz="2400" i="1" dirty="0">
              <a:effectLst>
                <a:glow rad="101600">
                  <a:schemeClr val="bg1">
                    <a:alpha val="60000"/>
                  </a:schemeClr>
                </a:glow>
              </a:effectLst>
            </a:endParaRPr>
          </a:p>
        </p:txBody>
      </p:sp>
      <p:sp>
        <p:nvSpPr>
          <p:cNvPr id="6" name="Title 1"/>
          <p:cNvSpPr txBox="1">
            <a:spLocks/>
          </p:cNvSpPr>
          <p:nvPr/>
        </p:nvSpPr>
        <p:spPr>
          <a:xfrm>
            <a:off x="457200" y="304800"/>
            <a:ext cx="8229600" cy="1295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God is holy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t>God is just and righteous</a:t>
            </a:r>
            <a:endParaRPr lang="en-US" dirty="0"/>
          </a:p>
        </p:txBody>
      </p:sp>
      <p:pic>
        <p:nvPicPr>
          <p:cNvPr id="5" name="Picture 2"/>
          <p:cNvPicPr>
            <a:picLocks noGrp="1" noChangeAspect="1" noChangeArrowheads="1"/>
          </p:cNvPicPr>
          <p:nvPr>
            <p:ph idx="4294967295"/>
          </p:nvPr>
        </p:nvPicPr>
        <p:blipFill>
          <a:blip r:embed="rId3" cstate="print">
            <a:lum bright="-10000" contrast="30000"/>
          </a:blip>
          <a:srcRect/>
          <a:stretch>
            <a:fillRect/>
          </a:stretch>
        </p:blipFill>
        <p:spPr>
          <a:xfrm>
            <a:off x="152400" y="1676400"/>
            <a:ext cx="3451225" cy="4525963"/>
          </a:xfrm>
        </p:spPr>
      </p:pic>
      <p:sp>
        <p:nvSpPr>
          <p:cNvPr id="8" name="Rectangle 7"/>
          <p:cNvSpPr/>
          <p:nvPr/>
        </p:nvSpPr>
        <p:spPr>
          <a:xfrm>
            <a:off x="3733800" y="1600200"/>
            <a:ext cx="5257800" cy="2062103"/>
          </a:xfrm>
          <a:prstGeom prst="rect">
            <a:avLst/>
          </a:prstGeom>
        </p:spPr>
        <p:txBody>
          <a:bodyPr wrap="square">
            <a:spAutoFit/>
          </a:bodyPr>
          <a:lstStyle/>
          <a:p>
            <a:pPr algn="ctr"/>
            <a:r>
              <a:rPr lang="en-US" sz="3200" i="1" dirty="0" smtClean="0"/>
              <a:t> “There is no God else beside me; a just God and a </a:t>
            </a:r>
            <a:r>
              <a:rPr lang="en-US" sz="3200" i="1" dirty="0" err="1" smtClean="0"/>
              <a:t>Saviour</a:t>
            </a:r>
            <a:r>
              <a:rPr lang="en-US" sz="3200" i="1" dirty="0" smtClean="0"/>
              <a:t>; there is none beside me.”</a:t>
            </a:r>
          </a:p>
          <a:p>
            <a:pPr algn="ctr"/>
            <a:r>
              <a:rPr lang="en-US" sz="3200" i="1" dirty="0" smtClean="0"/>
              <a:t> Isa. 45:21</a:t>
            </a:r>
            <a:endParaRPr lang="en-US" sz="3200" i="1" dirty="0"/>
          </a:p>
        </p:txBody>
      </p:sp>
      <p:sp>
        <p:nvSpPr>
          <p:cNvPr id="9" name="Rectangle 8"/>
          <p:cNvSpPr/>
          <p:nvPr/>
        </p:nvSpPr>
        <p:spPr>
          <a:xfrm>
            <a:off x="3810000" y="4114800"/>
            <a:ext cx="5105400" cy="1569660"/>
          </a:xfrm>
          <a:prstGeom prst="rect">
            <a:avLst/>
          </a:prstGeom>
        </p:spPr>
        <p:txBody>
          <a:bodyPr wrap="square">
            <a:spAutoFit/>
          </a:bodyPr>
          <a:lstStyle/>
          <a:p>
            <a:pPr algn="ctr"/>
            <a:r>
              <a:rPr lang="en-US" sz="3200" i="1" dirty="0" smtClean="0"/>
              <a:t>“For the righteous God </a:t>
            </a:r>
            <a:r>
              <a:rPr lang="en-US" sz="3200" i="1" dirty="0" err="1" smtClean="0"/>
              <a:t>trieth</a:t>
            </a:r>
            <a:r>
              <a:rPr lang="en-US" sz="3200" i="1" dirty="0" smtClean="0"/>
              <a:t> the hearts and reins.”</a:t>
            </a:r>
          </a:p>
          <a:p>
            <a:pPr algn="ctr"/>
            <a:r>
              <a:rPr lang="en-US" sz="3200" i="1" dirty="0" smtClean="0"/>
              <a:t>Psalm 7:9 </a:t>
            </a:r>
            <a:endParaRPr lang="en-US" sz="3200" i="1"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830997"/>
          </a:xfrm>
          <a:prstGeom prst="rect">
            <a:avLst/>
          </a:prstGeom>
        </p:spPr>
        <p:txBody>
          <a:bodyPr wrap="square">
            <a:spAutoFit/>
          </a:bodyPr>
          <a:lstStyle/>
          <a:p>
            <a:pPr algn="ctr"/>
            <a:r>
              <a:rPr lang="en-US" sz="4800" dirty="0" smtClean="0">
                <a:latin typeface="Imprint MT Shadow" pitchFamily="82" charset="0"/>
              </a:rPr>
              <a:t>21 Attributes / Perfections of God</a:t>
            </a:r>
          </a:p>
        </p:txBody>
      </p:sp>
      <p:pic>
        <p:nvPicPr>
          <p:cNvPr id="2050" name="Picture 2"/>
          <p:cNvPicPr>
            <a:picLocks noChangeAspect="1" noChangeArrowheads="1"/>
          </p:cNvPicPr>
          <p:nvPr/>
        </p:nvPicPr>
        <p:blipFill>
          <a:blip r:embed="rId3" cstate="print">
            <a:lum bright="-10000" contrast="20000"/>
          </a:blip>
          <a:srcRect/>
          <a:stretch>
            <a:fillRect/>
          </a:stretch>
        </p:blipFill>
        <p:spPr bwMode="auto">
          <a:xfrm>
            <a:off x="1600200" y="1905000"/>
            <a:ext cx="6172200" cy="46360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p:cNvPicPr>
            <a:picLocks noChangeAspect="1" noChangeArrowheads="1"/>
          </p:cNvPicPr>
          <p:nvPr/>
        </p:nvPicPr>
        <p:blipFill>
          <a:blip r:embed="rId4" cstate="print">
            <a:duotone>
              <a:schemeClr val="accent4">
                <a:shade val="45000"/>
                <a:satMod val="135000"/>
              </a:schemeClr>
              <a:prstClr val="white"/>
            </a:duotone>
            <a:lum contrast="30000"/>
          </a:blip>
          <a:srcRect l="39333" b="9420"/>
          <a:stretch>
            <a:fillRect/>
          </a:stretch>
        </p:blipFill>
        <p:spPr bwMode="auto">
          <a:xfrm>
            <a:off x="3505200" y="2057400"/>
            <a:ext cx="2114550" cy="2904602"/>
          </a:xfrm>
          <a:prstGeom prst="ellipse">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is true </a:t>
            </a:r>
            <a:br>
              <a:rPr lang="en-US" dirty="0" smtClean="0"/>
            </a:br>
            <a:endParaRPr lang="en-US" dirty="0"/>
          </a:p>
        </p:txBody>
      </p:sp>
      <p:sp>
        <p:nvSpPr>
          <p:cNvPr id="3" name="Content Placeholder 2"/>
          <p:cNvSpPr>
            <a:spLocks noGrp="1"/>
          </p:cNvSpPr>
          <p:nvPr>
            <p:ph idx="1"/>
          </p:nvPr>
        </p:nvSpPr>
        <p:spPr>
          <a:xfrm>
            <a:off x="0" y="838200"/>
            <a:ext cx="4572000" cy="3810000"/>
          </a:xfrm>
        </p:spPr>
        <p:txBody>
          <a:bodyPr>
            <a:normAutofit lnSpcReduction="10000"/>
          </a:bodyPr>
          <a:lstStyle/>
          <a:p>
            <a:pPr algn="ctr">
              <a:buNone/>
            </a:pPr>
            <a:r>
              <a:rPr lang="en-US" sz="3600" i="1" dirty="0" smtClean="0"/>
              <a:t>   "And this is life eternal, that they might know thee the </a:t>
            </a:r>
            <a:r>
              <a:rPr lang="en-US" sz="3600" i="1" u="sng" dirty="0" smtClean="0">
                <a:solidFill>
                  <a:srgbClr val="FFFF00"/>
                </a:solidFill>
              </a:rPr>
              <a:t>only true God</a:t>
            </a:r>
            <a:r>
              <a:rPr lang="en-US" sz="3600" i="1" dirty="0" smtClean="0"/>
              <a:t>, and Jesus Christ, whom thou hast sent.” </a:t>
            </a:r>
          </a:p>
          <a:p>
            <a:pPr algn="ctr">
              <a:buNone/>
            </a:pPr>
            <a:r>
              <a:rPr lang="en-US" sz="3600" i="1" dirty="0" smtClean="0"/>
              <a:t>John 17:3 </a:t>
            </a:r>
          </a:p>
          <a:p>
            <a:pPr algn="ctr"/>
            <a:endParaRPr lang="en-US" sz="3600" i="1" dirty="0" smtClean="0"/>
          </a:p>
        </p:txBody>
      </p:sp>
      <p:pic>
        <p:nvPicPr>
          <p:cNvPr id="4" name="Picture 2"/>
          <p:cNvPicPr>
            <a:picLocks noChangeAspect="1" noChangeArrowheads="1"/>
          </p:cNvPicPr>
          <p:nvPr/>
        </p:nvPicPr>
        <p:blipFill>
          <a:blip r:embed="rId3" cstate="print"/>
          <a:srcRect/>
          <a:stretch>
            <a:fillRect/>
          </a:stretch>
        </p:blipFill>
        <p:spPr bwMode="auto">
          <a:xfrm flipH="1">
            <a:off x="5181600" y="1219200"/>
            <a:ext cx="3260794" cy="2495821"/>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a:stretch>
            <a:fillRect/>
          </a:stretch>
        </p:blipFill>
        <p:spPr bwMode="auto">
          <a:xfrm>
            <a:off x="533400" y="4419600"/>
            <a:ext cx="3251200" cy="2438400"/>
          </a:xfrm>
          <a:prstGeom prst="rect">
            <a:avLst/>
          </a:prstGeom>
          <a:ln>
            <a:noFill/>
          </a:ln>
          <a:effectLst>
            <a:softEdge rad="112500"/>
          </a:effectLst>
        </p:spPr>
      </p:pic>
      <p:sp>
        <p:nvSpPr>
          <p:cNvPr id="6" name="Content Placeholder 2"/>
          <p:cNvSpPr txBox="1">
            <a:spLocks/>
          </p:cNvSpPr>
          <p:nvPr/>
        </p:nvSpPr>
        <p:spPr>
          <a:xfrm>
            <a:off x="4114800" y="4191000"/>
            <a:ext cx="4572000" cy="1935163"/>
          </a:xfrm>
          <a:prstGeom prst="rect">
            <a:avLst/>
          </a:prstGeom>
        </p:spPr>
        <p:txBody>
          <a:bodyPr vert="horz" lIns="91440" tIns="45720" rIns="91440" bIns="45720" rtlCol="0">
            <a:normAutofit fontScale="92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   “Sanctify them through thy truth: thy </a:t>
            </a:r>
            <a:r>
              <a:rPr kumimoji="0" lang="en-US" sz="4000" b="0" i="1" u="sng" strike="noStrike" kern="1200" cap="none" spc="0" normalizeH="0" baseline="0" noProof="0" dirty="0" smtClean="0">
                <a:ln>
                  <a:noFill/>
                </a:ln>
                <a:solidFill>
                  <a:srgbClr val="FFFF00"/>
                </a:solidFill>
                <a:effectLst>
                  <a:glow rad="101600">
                    <a:schemeClr val="bg1">
                      <a:alpha val="60000"/>
                    </a:schemeClr>
                  </a:glow>
                </a:effectLst>
                <a:uLnTx/>
                <a:uFillTx/>
                <a:latin typeface="+mn-lt"/>
                <a:ea typeface="+mn-ea"/>
                <a:cs typeface="+mn-cs"/>
              </a:rPr>
              <a:t>word is truth</a:t>
            </a:r>
            <a:r>
              <a:rPr kumimoji="0" lang="en-US" sz="40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 John 17:17 </a:t>
            </a:r>
            <a:endParaRPr kumimoji="0" lang="en-US" sz="4000" b="0" i="1" u="none" strike="noStrike" kern="1200" cap="none" spc="0" normalizeH="0" baseline="0" noProof="0" dirty="0">
              <a:ln>
                <a:noFill/>
              </a:ln>
              <a:solidFill>
                <a:schemeClr val="tx1"/>
              </a:solidFill>
              <a:effectLst>
                <a:glow rad="101600">
                  <a:schemeClr val="bg1">
                    <a:alpha val="60000"/>
                  </a:schemeClr>
                </a:glo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bright="-20000" contrast="20000"/>
          </a:blip>
          <a:srcRect/>
          <a:stretch>
            <a:fillRect/>
          </a:stretch>
        </p:blipFill>
        <p:spPr bwMode="auto">
          <a:xfrm>
            <a:off x="0" y="0"/>
            <a:ext cx="9261885" cy="6858000"/>
          </a:xfrm>
          <a:prstGeom prst="rect">
            <a:avLst/>
          </a:prstGeom>
          <a:ln>
            <a:noFill/>
          </a:ln>
          <a:effectLst>
            <a:softEdge rad="112500"/>
          </a:effectLst>
        </p:spPr>
      </p:pic>
      <p:sp>
        <p:nvSpPr>
          <p:cNvPr id="2" name="Title 1"/>
          <p:cNvSpPr>
            <a:spLocks noGrp="1"/>
          </p:cNvSpPr>
          <p:nvPr>
            <p:ph type="title"/>
          </p:nvPr>
        </p:nvSpPr>
        <p:spPr>
          <a:xfrm>
            <a:off x="457200" y="0"/>
            <a:ext cx="8229600" cy="1066800"/>
          </a:xfrm>
        </p:spPr>
        <p:txBody>
          <a:bodyPr/>
          <a:lstStyle/>
          <a:p>
            <a:r>
              <a:rPr lang="en-US" dirty="0" smtClean="0">
                <a:effectLst>
                  <a:glow rad="101600">
                    <a:schemeClr val="bg1">
                      <a:alpha val="60000"/>
                    </a:schemeClr>
                  </a:glow>
                </a:effectLst>
              </a:rPr>
              <a:t>God is good</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676400"/>
            <a:ext cx="9144000" cy="5181600"/>
          </a:xfrm>
        </p:spPr>
        <p:txBody>
          <a:bodyPr>
            <a:normAutofit/>
          </a:bodyPr>
          <a:lstStyle/>
          <a:p>
            <a:pPr algn="ctr">
              <a:buNone/>
            </a:pPr>
            <a:r>
              <a:rPr lang="en-US" sz="4400" i="1" dirty="0" smtClean="0">
                <a:effectLst>
                  <a:glow rad="101600">
                    <a:schemeClr val="bg1">
                      <a:alpha val="60000"/>
                    </a:schemeClr>
                  </a:glow>
                </a:effectLst>
              </a:rPr>
              <a:t>   "Oh that men would praise the </a:t>
            </a:r>
          </a:p>
          <a:p>
            <a:pPr algn="ctr">
              <a:buNone/>
            </a:pPr>
            <a:r>
              <a:rPr lang="en-US" sz="4400" i="1" dirty="0" smtClean="0">
                <a:effectLst>
                  <a:glow rad="101600">
                    <a:schemeClr val="bg1">
                      <a:alpha val="60000"/>
                    </a:schemeClr>
                  </a:glow>
                </a:effectLst>
              </a:rPr>
              <a:t>Lord for his goodness, and </a:t>
            </a:r>
          </a:p>
          <a:p>
            <a:pPr algn="ctr">
              <a:buNone/>
            </a:pPr>
            <a:r>
              <a:rPr lang="en-US" sz="4400" i="1" dirty="0" smtClean="0">
                <a:effectLst>
                  <a:glow rad="101600">
                    <a:schemeClr val="bg1">
                      <a:alpha val="60000"/>
                    </a:schemeClr>
                  </a:glow>
                </a:effectLst>
              </a:rPr>
              <a:t>for his wonderful works to </a:t>
            </a:r>
          </a:p>
          <a:p>
            <a:pPr algn="ctr">
              <a:buNone/>
            </a:pPr>
            <a:r>
              <a:rPr lang="en-US" sz="4400" i="1" dirty="0" smtClean="0">
                <a:effectLst>
                  <a:glow rad="101600">
                    <a:schemeClr val="bg1">
                      <a:alpha val="60000"/>
                    </a:schemeClr>
                  </a:glow>
                </a:effectLst>
              </a:rPr>
              <a:t>the children of men!”</a:t>
            </a:r>
          </a:p>
          <a:p>
            <a:pPr algn="ctr">
              <a:buNone/>
            </a:pPr>
            <a:r>
              <a:rPr lang="en-US" sz="4400" i="1" dirty="0" smtClean="0">
                <a:effectLst>
                  <a:glow rad="101600">
                    <a:schemeClr val="bg1">
                      <a:alpha val="60000"/>
                    </a:schemeClr>
                  </a:glow>
                </a:effectLst>
              </a:rPr>
              <a:t> Psalm 107:8 </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9050"/>
            <a:ext cx="9169400" cy="6877050"/>
          </a:xfrm>
          <a:prstGeom prst="rect">
            <a:avLst/>
          </a:prstGeom>
          <a:noFill/>
          <a:ln w="9525">
            <a:noFill/>
            <a:miter lim="800000"/>
            <a:headEnd/>
            <a:tailEnd/>
          </a:ln>
        </p:spPr>
      </p:pic>
      <p:sp>
        <p:nvSpPr>
          <p:cNvPr id="6" name="Content Placeholder 5"/>
          <p:cNvSpPr>
            <a:spLocks noGrp="1"/>
          </p:cNvSpPr>
          <p:nvPr>
            <p:ph sz="half" idx="2"/>
          </p:nvPr>
        </p:nvSpPr>
        <p:spPr>
          <a:xfrm>
            <a:off x="4953000" y="457200"/>
            <a:ext cx="4191000" cy="6400800"/>
          </a:xfrm>
        </p:spPr>
        <p:txBody>
          <a:bodyPr>
            <a:noAutofit/>
          </a:bodyPr>
          <a:lstStyle/>
          <a:p>
            <a:r>
              <a:rPr lang="en-US" sz="3400" b="1" dirty="0" smtClean="0">
                <a:solidFill>
                  <a:schemeClr val="bg1"/>
                </a:solidFill>
                <a:effectLst>
                  <a:glow rad="101600">
                    <a:schemeClr val="tx1">
                      <a:alpha val="60000"/>
                    </a:schemeClr>
                  </a:glow>
                </a:effectLst>
              </a:rPr>
              <a:t>God is sovereign</a:t>
            </a:r>
          </a:p>
          <a:p>
            <a:r>
              <a:rPr lang="en-US" sz="3400" b="1" dirty="0" smtClean="0">
                <a:solidFill>
                  <a:schemeClr val="bg1"/>
                </a:solidFill>
                <a:effectLst>
                  <a:glow rad="101600">
                    <a:schemeClr val="tx1">
                      <a:alpha val="60000"/>
                    </a:schemeClr>
                  </a:glow>
                </a:effectLst>
              </a:rPr>
              <a:t>God is light</a:t>
            </a:r>
          </a:p>
          <a:p>
            <a:r>
              <a:rPr lang="en-US" sz="3400" b="1" dirty="0" smtClean="0">
                <a:solidFill>
                  <a:schemeClr val="bg1"/>
                </a:solidFill>
                <a:effectLst>
                  <a:glow rad="101600">
                    <a:schemeClr val="tx1">
                      <a:alpha val="60000"/>
                    </a:schemeClr>
                  </a:glow>
                </a:effectLst>
              </a:rPr>
              <a:t>God is</a:t>
            </a:r>
            <a:r>
              <a:rPr lang="en-US" sz="3600" b="1" dirty="0" smtClean="0">
                <a:solidFill>
                  <a:schemeClr val="bg1"/>
                </a:solidFill>
                <a:effectLst>
                  <a:glow rad="101600">
                    <a:schemeClr val="tx1">
                      <a:alpha val="60000"/>
                    </a:schemeClr>
                  </a:glow>
                </a:effectLst>
              </a:rPr>
              <a:t> inscrutable</a:t>
            </a:r>
            <a:endParaRPr lang="en-US" sz="3400" b="1" dirty="0" smtClean="0">
              <a:solidFill>
                <a:schemeClr val="bg1"/>
              </a:solidFill>
              <a:effectLst>
                <a:glow rad="101600">
                  <a:schemeClr val="tx1">
                    <a:alpha val="60000"/>
                  </a:schemeClr>
                </a:glow>
              </a:effectLst>
            </a:endParaRPr>
          </a:p>
          <a:p>
            <a:r>
              <a:rPr lang="en-US" sz="3400" b="1" dirty="0" smtClean="0">
                <a:solidFill>
                  <a:schemeClr val="bg1"/>
                </a:solidFill>
                <a:effectLst>
                  <a:glow rad="101600">
                    <a:schemeClr val="tx1">
                      <a:alpha val="60000"/>
                    </a:schemeClr>
                  </a:glow>
                </a:effectLst>
              </a:rPr>
              <a:t>God is faithful</a:t>
            </a:r>
          </a:p>
          <a:p>
            <a:r>
              <a:rPr lang="en-US" sz="3400" b="1" dirty="0" smtClean="0">
                <a:solidFill>
                  <a:schemeClr val="bg1"/>
                </a:solidFill>
                <a:effectLst>
                  <a:glow rad="101600">
                    <a:schemeClr val="tx1">
                      <a:alpha val="60000"/>
                    </a:schemeClr>
                  </a:glow>
                </a:effectLst>
              </a:rPr>
              <a:t>God is holy</a:t>
            </a:r>
          </a:p>
          <a:p>
            <a:r>
              <a:rPr lang="en-US" sz="3400" b="1" dirty="0" smtClean="0">
                <a:solidFill>
                  <a:schemeClr val="bg1"/>
                </a:solidFill>
                <a:effectLst>
                  <a:glow rad="101600">
                    <a:schemeClr val="tx1">
                      <a:alpha val="60000"/>
                    </a:schemeClr>
                  </a:glow>
                </a:effectLst>
              </a:rPr>
              <a:t>God is just and righteous</a:t>
            </a:r>
          </a:p>
          <a:p>
            <a:r>
              <a:rPr lang="en-US" sz="3400" b="1" dirty="0" smtClean="0">
                <a:solidFill>
                  <a:schemeClr val="bg1"/>
                </a:solidFill>
                <a:effectLst>
                  <a:glow rad="101600">
                    <a:schemeClr val="tx1">
                      <a:alpha val="60000"/>
                    </a:schemeClr>
                  </a:glow>
                </a:effectLst>
              </a:rPr>
              <a:t>God is true</a:t>
            </a:r>
          </a:p>
          <a:p>
            <a:r>
              <a:rPr lang="en-US" sz="3400" b="1" dirty="0" smtClean="0">
                <a:solidFill>
                  <a:schemeClr val="bg1"/>
                </a:solidFill>
                <a:effectLst>
                  <a:glow rad="101600">
                    <a:schemeClr val="tx1">
                      <a:alpha val="60000"/>
                    </a:schemeClr>
                  </a:glow>
                </a:effectLst>
              </a:rPr>
              <a:t>God is good</a:t>
            </a:r>
          </a:p>
          <a:p>
            <a:pPr>
              <a:buNone/>
            </a:pPr>
            <a:endParaRPr lang="en-US" sz="3400" b="1" dirty="0">
              <a:solidFill>
                <a:schemeClr val="bg1"/>
              </a:solidFill>
              <a:effectLst>
                <a:glow rad="101600">
                  <a:schemeClr val="tx1">
                    <a:alpha val="60000"/>
                  </a:schemeClr>
                </a:glow>
              </a:effectLst>
            </a:endParaRPr>
          </a:p>
        </p:txBody>
      </p:sp>
      <p:sp>
        <p:nvSpPr>
          <p:cNvPr id="4" name="Title 3"/>
          <p:cNvSpPr>
            <a:spLocks noGrp="1"/>
          </p:cNvSpPr>
          <p:nvPr>
            <p:ph sz="half" idx="1"/>
          </p:nvPr>
        </p:nvSpPr>
        <p:spPr>
          <a:xfrm>
            <a:off x="0" y="457200"/>
            <a:ext cx="5257800" cy="6400800"/>
          </a:xfrm>
        </p:spPr>
        <p:txBody>
          <a:bodyPr>
            <a:normAutofit/>
          </a:bodyPr>
          <a:lstStyle/>
          <a:p>
            <a:r>
              <a:rPr lang="en-US" sz="3400" b="1" dirty="0" smtClean="0">
                <a:solidFill>
                  <a:schemeClr val="bg1"/>
                </a:solidFill>
                <a:effectLst>
                  <a:glow rad="101600">
                    <a:schemeClr val="tx1">
                      <a:alpha val="60000"/>
                    </a:schemeClr>
                  </a:glow>
                </a:effectLst>
              </a:rPr>
              <a:t>God is incomprehensible</a:t>
            </a:r>
          </a:p>
          <a:p>
            <a:r>
              <a:rPr lang="en-US" sz="3400" b="1" dirty="0" smtClean="0">
                <a:solidFill>
                  <a:schemeClr val="bg1"/>
                </a:solidFill>
                <a:effectLst>
                  <a:glow rad="101600">
                    <a:schemeClr val="tx1">
                      <a:alpha val="60000"/>
                    </a:schemeClr>
                  </a:glow>
                </a:effectLst>
              </a:rPr>
              <a:t>God is self-existence </a:t>
            </a:r>
          </a:p>
          <a:p>
            <a:r>
              <a:rPr lang="en-US" sz="3400" b="1" dirty="0" smtClean="0">
                <a:solidFill>
                  <a:schemeClr val="bg1"/>
                </a:solidFill>
                <a:effectLst>
                  <a:glow rad="101600">
                    <a:schemeClr val="tx1">
                      <a:alpha val="60000"/>
                    </a:schemeClr>
                  </a:glow>
                </a:effectLst>
              </a:rPr>
              <a:t>God is self-sufficient</a:t>
            </a:r>
          </a:p>
          <a:p>
            <a:r>
              <a:rPr lang="en-US" sz="3400" b="1" dirty="0" smtClean="0">
                <a:solidFill>
                  <a:schemeClr val="bg1"/>
                </a:solidFill>
                <a:effectLst>
                  <a:glow rad="101600">
                    <a:schemeClr val="tx1">
                      <a:alpha val="60000"/>
                    </a:schemeClr>
                  </a:glow>
                </a:effectLst>
              </a:rPr>
              <a:t>God is eternal</a:t>
            </a:r>
          </a:p>
          <a:p>
            <a:pPr lvl="0"/>
            <a:r>
              <a:rPr lang="en-US" sz="3400" b="1" dirty="0" smtClean="0">
                <a:solidFill>
                  <a:schemeClr val="bg1"/>
                </a:solidFill>
                <a:effectLst>
                  <a:glow rad="101600">
                    <a:schemeClr val="tx1">
                      <a:alpha val="60000"/>
                    </a:schemeClr>
                  </a:glow>
                </a:effectLst>
              </a:rPr>
              <a:t>God is infinite</a:t>
            </a:r>
          </a:p>
          <a:p>
            <a:r>
              <a:rPr lang="en-US" sz="3400" b="1" dirty="0" smtClean="0">
                <a:solidFill>
                  <a:schemeClr val="bg1"/>
                </a:solidFill>
                <a:effectLst>
                  <a:glow rad="101600">
                    <a:schemeClr val="tx1">
                      <a:alpha val="60000"/>
                    </a:schemeClr>
                  </a:glow>
                </a:effectLst>
              </a:rPr>
              <a:t>God is omnipotent</a:t>
            </a:r>
          </a:p>
          <a:p>
            <a:r>
              <a:rPr lang="en-US" sz="3400" b="1" dirty="0" smtClean="0">
                <a:solidFill>
                  <a:schemeClr val="bg1"/>
                </a:solidFill>
                <a:effectLst>
                  <a:glow rad="101600">
                    <a:schemeClr val="tx1">
                      <a:alpha val="60000"/>
                    </a:schemeClr>
                  </a:glow>
                </a:effectLst>
              </a:rPr>
              <a:t>God is omnipresent</a:t>
            </a:r>
          </a:p>
          <a:p>
            <a:r>
              <a:rPr lang="en-US" sz="3400" b="1" dirty="0" smtClean="0">
                <a:solidFill>
                  <a:schemeClr val="bg1"/>
                </a:solidFill>
                <a:effectLst>
                  <a:glow rad="101600">
                    <a:schemeClr val="tx1">
                      <a:alpha val="60000"/>
                    </a:schemeClr>
                  </a:glow>
                </a:effectLst>
              </a:rPr>
              <a:t>God is omniscient</a:t>
            </a:r>
          </a:p>
          <a:p>
            <a:r>
              <a:rPr lang="en-US" sz="3400" b="1" dirty="0" smtClean="0">
                <a:solidFill>
                  <a:schemeClr val="bg1"/>
                </a:solidFill>
                <a:effectLst>
                  <a:glow rad="101600">
                    <a:schemeClr val="tx1">
                      <a:alpha val="60000"/>
                    </a:schemeClr>
                  </a:glow>
                </a:effectLst>
              </a:rPr>
              <a:t>God is all wise</a:t>
            </a:r>
          </a:p>
          <a:p>
            <a:r>
              <a:rPr lang="en-US" sz="3400" b="1" dirty="0" smtClean="0">
                <a:solidFill>
                  <a:schemeClr val="bg1"/>
                </a:solidFill>
                <a:effectLst>
                  <a:glow rad="101600">
                    <a:schemeClr val="tx1">
                      <a:alpha val="60000"/>
                    </a:schemeClr>
                  </a:glow>
                </a:effectLst>
              </a:rPr>
              <a:t>God is immutable</a:t>
            </a:r>
          </a:p>
          <a:p>
            <a:endParaRPr lang="en-US" sz="3400" b="1" dirty="0" smtClean="0">
              <a:solidFill>
                <a:schemeClr val="bg1"/>
              </a:solidFill>
              <a:effectLst>
                <a:glow rad="101600">
                  <a:schemeClr val="tx1">
                    <a:alpha val="60000"/>
                  </a:schemeClr>
                </a:glow>
              </a:effectLst>
            </a:endParaRPr>
          </a:p>
          <a:p>
            <a:pPr lvl="0"/>
            <a:endParaRPr lang="en-US" sz="3400" b="1" dirty="0" smtClean="0">
              <a:solidFill>
                <a:schemeClr val="bg1"/>
              </a:solidFill>
              <a:effectLst>
                <a:glow rad="101600">
                  <a:schemeClr val="tx1">
                    <a:alpha val="60000"/>
                  </a:schemeClr>
                </a:glow>
              </a:effectLst>
            </a:endParaRPr>
          </a:p>
          <a:p>
            <a:pPr lvl="0"/>
            <a:endParaRPr lang="en-US" sz="3400" b="1" dirty="0" smtClean="0">
              <a:solidFill>
                <a:schemeClr val="bg1"/>
              </a:solidFill>
              <a:effectLst>
                <a:glow rad="101600">
                  <a:schemeClr val="tx1">
                    <a:alpha val="60000"/>
                  </a:schemeClr>
                </a:glow>
              </a:effectLst>
            </a:endParaRPr>
          </a:p>
          <a:p>
            <a:endParaRPr lang="en-US" sz="3400" b="1" dirty="0" smtClean="0">
              <a:solidFill>
                <a:schemeClr val="bg1"/>
              </a:solidFill>
              <a:effectLst>
                <a:glow rad="101600">
                  <a:schemeClr val="tx1">
                    <a:alpha val="60000"/>
                  </a:schemeClr>
                </a:glow>
              </a:effectLst>
            </a:endParaRPr>
          </a:p>
          <a:p>
            <a:endParaRPr lang="en-US" sz="3400" b="1" dirty="0" smtClean="0">
              <a:solidFill>
                <a:schemeClr val="bg1"/>
              </a:solidFill>
              <a:effectLst>
                <a:glow rad="101600">
                  <a:schemeClr val="tx1">
                    <a:alpha val="60000"/>
                  </a:schemeClr>
                </a:glow>
              </a:effectLst>
            </a:endParaRPr>
          </a:p>
          <a:p>
            <a:endParaRPr lang="en-US" sz="3400" b="1" dirty="0" smtClean="0">
              <a:solidFill>
                <a:schemeClr val="bg1"/>
              </a:solidFill>
              <a:effectLst>
                <a:glow rad="101600">
                  <a:schemeClr val="tx1">
                    <a:alpha val="60000"/>
                  </a:schemeClr>
                </a:glow>
              </a:effectLst>
            </a:endParaRPr>
          </a:p>
          <a:p>
            <a:endParaRPr lang="en-US" sz="3400" b="1" dirty="0" smtClean="0">
              <a:solidFill>
                <a:schemeClr val="bg1"/>
              </a:solidFill>
              <a:effectLst>
                <a:glow rad="101600">
                  <a:schemeClr val="tx1">
                    <a:alpha val="60000"/>
                  </a:schemeClr>
                </a:glow>
              </a:effectLst>
            </a:endParaRPr>
          </a:p>
          <a:p>
            <a:endParaRPr lang="en-US" sz="3400" b="1" dirty="0" smtClean="0">
              <a:solidFill>
                <a:schemeClr val="bg1"/>
              </a:solidFill>
              <a:effectLst>
                <a:glow rad="101600">
                  <a:schemeClr val="tx1">
                    <a:alpha val="60000"/>
                  </a:schemeClr>
                </a:glow>
              </a:effectLst>
            </a:endParaRPr>
          </a:p>
          <a:p>
            <a:endParaRPr lang="en-US" sz="3400" b="1" dirty="0">
              <a:solidFill>
                <a:schemeClr val="bg1"/>
              </a:solidFill>
              <a:effectLst>
                <a:glow rad="101600">
                  <a:schemeClr val="tx1">
                    <a:alpha val="60000"/>
                  </a:schemeClr>
                </a:glow>
              </a:effectLst>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3657600" cy="1143000"/>
          </a:xfrm>
        </p:spPr>
        <p:txBody>
          <a:bodyPr>
            <a:normAutofit/>
          </a:bodyPr>
          <a:lstStyle/>
          <a:p>
            <a:r>
              <a:rPr lang="en-US" dirty="0" smtClean="0"/>
              <a:t>God is merciful</a:t>
            </a:r>
            <a:endParaRPr lang="en-US" dirty="0"/>
          </a:p>
        </p:txBody>
      </p:sp>
      <p:sp>
        <p:nvSpPr>
          <p:cNvPr id="3" name="Content Placeholder 2"/>
          <p:cNvSpPr>
            <a:spLocks noGrp="1"/>
          </p:cNvSpPr>
          <p:nvPr>
            <p:ph sz="half" idx="1"/>
          </p:nvPr>
        </p:nvSpPr>
        <p:spPr>
          <a:xfrm>
            <a:off x="0" y="4495801"/>
            <a:ext cx="3581400" cy="990600"/>
          </a:xfrm>
        </p:spPr>
        <p:txBody>
          <a:bodyPr>
            <a:noAutofit/>
          </a:bodyPr>
          <a:lstStyle/>
          <a:p>
            <a:pPr algn="ctr">
              <a:buNone/>
            </a:pPr>
            <a:r>
              <a:rPr lang="en-US" sz="3600" i="1" dirty="0" smtClean="0">
                <a:solidFill>
                  <a:srgbClr val="FFFF00"/>
                </a:solidFill>
              </a:rPr>
              <a:t>Psalm 136</a:t>
            </a:r>
          </a:p>
          <a:p>
            <a:pPr algn="ctr">
              <a:buNone/>
            </a:pPr>
            <a:r>
              <a:rPr lang="en-US" sz="3600" i="1" dirty="0" smtClean="0">
                <a:solidFill>
                  <a:srgbClr val="FFFF00"/>
                </a:solidFill>
              </a:rPr>
              <a:t>“His mercy </a:t>
            </a:r>
            <a:r>
              <a:rPr lang="en-US" sz="3600" i="1" dirty="0" err="1" smtClean="0">
                <a:solidFill>
                  <a:srgbClr val="FFFF00"/>
                </a:solidFill>
              </a:rPr>
              <a:t>endureth</a:t>
            </a:r>
            <a:r>
              <a:rPr lang="en-US" sz="3600" i="1" dirty="0" smtClean="0">
                <a:solidFill>
                  <a:srgbClr val="FFFF00"/>
                </a:solidFill>
              </a:rPr>
              <a:t> forever…”</a:t>
            </a:r>
            <a:endParaRPr lang="en-US" sz="3600" i="1" dirty="0">
              <a:solidFill>
                <a:srgbClr val="FFFF00"/>
              </a:solidFill>
            </a:endParaRPr>
          </a:p>
        </p:txBody>
      </p:sp>
      <p:pic>
        <p:nvPicPr>
          <p:cNvPr id="1026" name="Picture 2"/>
          <p:cNvPicPr>
            <a:picLocks noChangeAspect="1" noChangeArrowheads="1"/>
          </p:cNvPicPr>
          <p:nvPr/>
        </p:nvPicPr>
        <p:blipFill>
          <a:blip r:embed="rId3" cstate="print">
            <a:lum contrast="10000"/>
          </a:blip>
          <a:srcRect t="3556" r="-299" b="37778"/>
          <a:stretch>
            <a:fillRect/>
          </a:stretch>
        </p:blipFill>
        <p:spPr bwMode="auto">
          <a:xfrm rot="21043847">
            <a:off x="318789" y="1897489"/>
            <a:ext cx="2931951" cy="2303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2"/>
          <p:cNvSpPr>
            <a:spLocks noGrp="1"/>
          </p:cNvSpPr>
          <p:nvPr>
            <p:ph sz="half" idx="2"/>
          </p:nvPr>
        </p:nvSpPr>
        <p:spPr>
          <a:xfrm>
            <a:off x="3581400" y="152400"/>
            <a:ext cx="5562600" cy="5973763"/>
          </a:xfrm>
        </p:spPr>
        <p:txBody>
          <a:bodyPr>
            <a:noAutofit/>
          </a:bodyPr>
          <a:lstStyle/>
          <a:p>
            <a:pPr>
              <a:buNone/>
            </a:pPr>
            <a:r>
              <a:rPr lang="en-US" sz="1200" i="1" dirty="0" smtClean="0">
                <a:solidFill>
                  <a:srgbClr val="FFFF00"/>
                </a:solidFill>
              </a:rPr>
              <a:t> Ps 136:1 O give thanks unto the LORD; for he is good: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Ps 136:2 O give thanks unto the God of gods: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 Ps 136:3 O give thanks to the Lord of lords: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 Ps 136:4 To him who alone doeth great wonders: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 Ps 136:5 To him that by wisdom made the heavens: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 Ps 136:6 To him that stretched out the earth above the waters: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Ps 136:7 To him that made great lights: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Ps 136:8 The sun to rule by day: for his mercy </a:t>
            </a:r>
            <a:r>
              <a:rPr lang="en-US" sz="1200" i="1" dirty="0" err="1" smtClean="0">
                <a:solidFill>
                  <a:srgbClr val="FFFF00"/>
                </a:solidFill>
              </a:rPr>
              <a:t>endureth</a:t>
            </a:r>
            <a:r>
              <a:rPr lang="en-US" sz="1200" i="1" dirty="0" smtClean="0">
                <a:solidFill>
                  <a:srgbClr val="FFFF00"/>
                </a:solidFill>
              </a:rPr>
              <a:t> for ever: </a:t>
            </a:r>
          </a:p>
          <a:p>
            <a:pPr>
              <a:buNone/>
            </a:pPr>
            <a:r>
              <a:rPr lang="en-US" sz="1200" i="1" dirty="0" smtClean="0">
                <a:solidFill>
                  <a:srgbClr val="FFFF00"/>
                </a:solidFill>
              </a:rPr>
              <a:t> Ps 136:9 The moon and stars to rule by night: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Ps 136:10 To him that smote Egypt in their firstborn: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 Ps 136:11 And brought out Israel from among them: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 Ps 136:12 With a strong hand, and with a stretched out arm: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 Ps 136:13 To him which divided the Red sea into parts: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Ps 136:14 And made Israel to pass through the midst of it: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Ps 136:15 But overthrew Pharaoh and his host in the Red sea: for his mercy </a:t>
            </a:r>
            <a:r>
              <a:rPr lang="en-US" sz="1200" i="1" dirty="0" err="1" smtClean="0">
                <a:solidFill>
                  <a:srgbClr val="FFFF00"/>
                </a:solidFill>
              </a:rPr>
              <a:t>endureth</a:t>
            </a:r>
            <a:r>
              <a:rPr lang="en-US" sz="1200" i="1" dirty="0" smtClean="0">
                <a:solidFill>
                  <a:srgbClr val="FFFF00"/>
                </a:solidFill>
              </a:rPr>
              <a:t> for ever. </a:t>
            </a:r>
          </a:p>
          <a:p>
            <a:pPr>
              <a:buNone/>
            </a:pPr>
            <a:r>
              <a:rPr lang="en-US" sz="1200" i="1" dirty="0" smtClean="0">
                <a:solidFill>
                  <a:srgbClr val="FFFF00"/>
                </a:solidFill>
              </a:rPr>
              <a:t>Ps 136:16 To him which led his people through the wilderness: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 Ps 136:17 To him which smote great kings: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Ps 136:18 And slew famous kings: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Ps 136:19 </a:t>
            </a:r>
            <a:r>
              <a:rPr lang="en-US" sz="1200" i="1" dirty="0" err="1" smtClean="0">
                <a:solidFill>
                  <a:srgbClr val="FFFF00"/>
                </a:solidFill>
              </a:rPr>
              <a:t>Sihon</a:t>
            </a:r>
            <a:r>
              <a:rPr lang="en-US" sz="1200" i="1" dirty="0" smtClean="0">
                <a:solidFill>
                  <a:srgbClr val="FFFF00"/>
                </a:solidFill>
              </a:rPr>
              <a:t> king of the Amorites: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 Ps 136:20 And </a:t>
            </a:r>
            <a:r>
              <a:rPr lang="en-US" sz="1200" i="1" dirty="0" err="1" smtClean="0">
                <a:solidFill>
                  <a:srgbClr val="FFFF00"/>
                </a:solidFill>
              </a:rPr>
              <a:t>Og</a:t>
            </a:r>
            <a:r>
              <a:rPr lang="en-US" sz="1200" i="1" dirty="0" smtClean="0">
                <a:solidFill>
                  <a:srgbClr val="FFFF00"/>
                </a:solidFill>
              </a:rPr>
              <a:t> the king of Bashan: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Ps 136:21 And gave their land for an heritage: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Ps 136:22 Even an heritage unto Israel his servant: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Ps 136:23 Who remembered us in our low estate: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Ps 136:24 And hath redeemed us from our enemies: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Ps 136:25 Who </a:t>
            </a:r>
            <a:r>
              <a:rPr lang="en-US" sz="1200" i="1" dirty="0" err="1" smtClean="0">
                <a:solidFill>
                  <a:srgbClr val="FFFF00"/>
                </a:solidFill>
              </a:rPr>
              <a:t>giveth</a:t>
            </a:r>
            <a:r>
              <a:rPr lang="en-US" sz="1200" i="1" dirty="0" smtClean="0">
                <a:solidFill>
                  <a:srgbClr val="FFFF00"/>
                </a:solidFill>
              </a:rPr>
              <a:t> food to all flesh: for his mercy </a:t>
            </a:r>
            <a:r>
              <a:rPr lang="en-US" sz="1200" i="1" dirty="0" err="1" smtClean="0">
                <a:solidFill>
                  <a:srgbClr val="FFFF00"/>
                </a:solidFill>
              </a:rPr>
              <a:t>endureth</a:t>
            </a:r>
            <a:r>
              <a:rPr lang="en-US" sz="1200" i="1" dirty="0" smtClean="0">
                <a:solidFill>
                  <a:srgbClr val="FFFF00"/>
                </a:solidFill>
              </a:rPr>
              <a:t> for ever.</a:t>
            </a:r>
          </a:p>
          <a:p>
            <a:pPr>
              <a:buNone/>
            </a:pPr>
            <a:r>
              <a:rPr lang="en-US" sz="1200" i="1" dirty="0" smtClean="0">
                <a:solidFill>
                  <a:srgbClr val="FFFF00"/>
                </a:solidFill>
              </a:rPr>
              <a:t>Ps 136:26 O give thanks unto the God of heaven: for his mercy </a:t>
            </a:r>
            <a:r>
              <a:rPr lang="en-US" sz="1200" i="1" dirty="0" err="1" smtClean="0">
                <a:solidFill>
                  <a:srgbClr val="FFFF00"/>
                </a:solidFill>
              </a:rPr>
              <a:t>endureth</a:t>
            </a:r>
            <a:r>
              <a:rPr lang="en-US" sz="1200" i="1" dirty="0" smtClean="0">
                <a:solidFill>
                  <a:srgbClr val="FFFF00"/>
                </a:solidFill>
              </a:rPr>
              <a:t> for ever.</a:t>
            </a:r>
            <a:endParaRPr lang="en-US" sz="1200" i="1"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
                                            <p:txEl>
                                              <p:pRg st="2" end="2"/>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6">
                                            <p:txEl>
                                              <p:pRg st="3" end="3"/>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6">
                                            <p:txEl>
                                              <p:pRg st="4" end="4"/>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p:cTn id="3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6">
                                            <p:txEl>
                                              <p:pRg st="5" end="5"/>
                                            </p:txEl>
                                          </p:spTgt>
                                        </p:tgtEl>
                                      </p:cBhvr>
                                    </p:animEffect>
                                  </p:childTnLst>
                                </p:cTn>
                              </p:par>
                              <p:par>
                                <p:cTn id="35" presetID="53" presetClass="entr" presetSubtype="0"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p:cTn id="37"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6">
                                            <p:txEl>
                                              <p:pRg st="6" end="6"/>
                                            </p:txEl>
                                          </p:spTgt>
                                        </p:tgtEl>
                                      </p:cBhvr>
                                    </p:animEffect>
                                  </p:childTnLst>
                                </p:cTn>
                              </p:par>
                              <p:par>
                                <p:cTn id="40" presetID="53" presetClass="entr" presetSubtype="0" fill="hold" nodeType="with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p:cTn id="42"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6">
                                            <p:txEl>
                                              <p:pRg st="7" end="7"/>
                                            </p:txEl>
                                          </p:spTgt>
                                        </p:tgtEl>
                                      </p:cBhvr>
                                    </p:animEffect>
                                  </p:childTnLst>
                                </p:cTn>
                              </p:par>
                              <p:par>
                                <p:cTn id="45" presetID="53" presetClass="entr" presetSubtype="0" fill="hold" nodeType="with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 calcmode="lin" valueType="num">
                                      <p:cBhvr>
                                        <p:cTn id="47"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6">
                                            <p:txEl>
                                              <p:pRg st="8" end="8"/>
                                            </p:txEl>
                                          </p:spTgt>
                                        </p:tgtEl>
                                      </p:cBhvr>
                                    </p:animEffect>
                                  </p:childTnLst>
                                </p:cTn>
                              </p:par>
                              <p:par>
                                <p:cTn id="50" presetID="53" presetClass="entr" presetSubtype="0" fill="hold" nodeType="with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 calcmode="lin" valueType="num">
                                      <p:cBhvr>
                                        <p:cTn id="52"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54" dur="500"/>
                                        <p:tgtEl>
                                          <p:spTgt spid="6">
                                            <p:txEl>
                                              <p:pRg st="9" end="9"/>
                                            </p:txEl>
                                          </p:spTgt>
                                        </p:tgtEl>
                                      </p:cBhvr>
                                    </p:animEffect>
                                  </p:childTnLst>
                                </p:cTn>
                              </p:par>
                              <p:par>
                                <p:cTn id="55" presetID="53" presetClass="entr" presetSubtype="0" fill="hold" nodeType="with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 calcmode="lin" valueType="num">
                                      <p:cBhvr>
                                        <p:cTn id="57"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58" dur="500" fill="hold"/>
                                        <p:tgtEl>
                                          <p:spTgt spid="6">
                                            <p:txEl>
                                              <p:pRg st="10" end="10"/>
                                            </p:txEl>
                                          </p:spTgt>
                                        </p:tgtEl>
                                        <p:attrNameLst>
                                          <p:attrName>ppt_h</p:attrName>
                                        </p:attrNameLst>
                                      </p:cBhvr>
                                      <p:tavLst>
                                        <p:tav tm="0">
                                          <p:val>
                                            <p:fltVal val="0"/>
                                          </p:val>
                                        </p:tav>
                                        <p:tav tm="100000">
                                          <p:val>
                                            <p:strVal val="#ppt_h"/>
                                          </p:val>
                                        </p:tav>
                                      </p:tavLst>
                                    </p:anim>
                                    <p:animEffect transition="in" filter="fade">
                                      <p:cBhvr>
                                        <p:cTn id="59" dur="500"/>
                                        <p:tgtEl>
                                          <p:spTgt spid="6">
                                            <p:txEl>
                                              <p:pRg st="10" end="10"/>
                                            </p:txEl>
                                          </p:spTgt>
                                        </p:tgtEl>
                                      </p:cBhvr>
                                    </p:animEffect>
                                  </p:childTnLst>
                                </p:cTn>
                              </p:par>
                              <p:par>
                                <p:cTn id="60" presetID="53" presetClass="entr" presetSubtype="0" fill="hold" nodeType="with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 calcmode="lin" valueType="num">
                                      <p:cBhvr>
                                        <p:cTn id="62" dur="5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63" dur="500" fill="hold"/>
                                        <p:tgtEl>
                                          <p:spTgt spid="6">
                                            <p:txEl>
                                              <p:pRg st="11" end="11"/>
                                            </p:txEl>
                                          </p:spTgt>
                                        </p:tgtEl>
                                        <p:attrNameLst>
                                          <p:attrName>ppt_h</p:attrName>
                                        </p:attrNameLst>
                                      </p:cBhvr>
                                      <p:tavLst>
                                        <p:tav tm="0">
                                          <p:val>
                                            <p:fltVal val="0"/>
                                          </p:val>
                                        </p:tav>
                                        <p:tav tm="100000">
                                          <p:val>
                                            <p:strVal val="#ppt_h"/>
                                          </p:val>
                                        </p:tav>
                                      </p:tavLst>
                                    </p:anim>
                                    <p:animEffect transition="in" filter="fade">
                                      <p:cBhvr>
                                        <p:cTn id="64" dur="500"/>
                                        <p:tgtEl>
                                          <p:spTgt spid="6">
                                            <p:txEl>
                                              <p:pRg st="11" end="11"/>
                                            </p:txEl>
                                          </p:spTgt>
                                        </p:tgtEl>
                                      </p:cBhvr>
                                    </p:animEffect>
                                  </p:childTnLst>
                                </p:cTn>
                              </p:par>
                              <p:par>
                                <p:cTn id="65" presetID="53" presetClass="entr" presetSubtype="0" fill="hold" nodeType="with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 calcmode="lin" valueType="num">
                                      <p:cBhvr>
                                        <p:cTn id="67" dur="500" fill="hold"/>
                                        <p:tgtEl>
                                          <p:spTgt spid="6">
                                            <p:txEl>
                                              <p:pRg st="12" end="12"/>
                                            </p:txEl>
                                          </p:spTgt>
                                        </p:tgtEl>
                                        <p:attrNameLst>
                                          <p:attrName>ppt_w</p:attrName>
                                        </p:attrNameLst>
                                      </p:cBhvr>
                                      <p:tavLst>
                                        <p:tav tm="0">
                                          <p:val>
                                            <p:fltVal val="0"/>
                                          </p:val>
                                        </p:tav>
                                        <p:tav tm="100000">
                                          <p:val>
                                            <p:strVal val="#ppt_w"/>
                                          </p:val>
                                        </p:tav>
                                      </p:tavLst>
                                    </p:anim>
                                    <p:anim calcmode="lin" valueType="num">
                                      <p:cBhvr>
                                        <p:cTn id="68" dur="500" fill="hold"/>
                                        <p:tgtEl>
                                          <p:spTgt spid="6">
                                            <p:txEl>
                                              <p:pRg st="12" end="12"/>
                                            </p:txEl>
                                          </p:spTgt>
                                        </p:tgtEl>
                                        <p:attrNameLst>
                                          <p:attrName>ppt_h</p:attrName>
                                        </p:attrNameLst>
                                      </p:cBhvr>
                                      <p:tavLst>
                                        <p:tav tm="0">
                                          <p:val>
                                            <p:fltVal val="0"/>
                                          </p:val>
                                        </p:tav>
                                        <p:tav tm="100000">
                                          <p:val>
                                            <p:strVal val="#ppt_h"/>
                                          </p:val>
                                        </p:tav>
                                      </p:tavLst>
                                    </p:anim>
                                    <p:animEffect transition="in" filter="fade">
                                      <p:cBhvr>
                                        <p:cTn id="69" dur="500"/>
                                        <p:tgtEl>
                                          <p:spTgt spid="6">
                                            <p:txEl>
                                              <p:pRg st="12" end="12"/>
                                            </p:txEl>
                                          </p:spTgt>
                                        </p:tgtEl>
                                      </p:cBhvr>
                                    </p:animEffect>
                                  </p:childTnLst>
                                </p:cTn>
                              </p:par>
                              <p:par>
                                <p:cTn id="70" presetID="53" presetClass="entr" presetSubtype="0" fill="hold" nodeType="withEffect">
                                  <p:stCondLst>
                                    <p:cond delay="0"/>
                                  </p:stCondLst>
                                  <p:childTnLst>
                                    <p:set>
                                      <p:cBhvr>
                                        <p:cTn id="71" dur="1" fill="hold">
                                          <p:stCondLst>
                                            <p:cond delay="0"/>
                                          </p:stCondLst>
                                        </p:cTn>
                                        <p:tgtEl>
                                          <p:spTgt spid="6">
                                            <p:txEl>
                                              <p:pRg st="13" end="13"/>
                                            </p:txEl>
                                          </p:spTgt>
                                        </p:tgtEl>
                                        <p:attrNameLst>
                                          <p:attrName>style.visibility</p:attrName>
                                        </p:attrNameLst>
                                      </p:cBhvr>
                                      <p:to>
                                        <p:strVal val="visible"/>
                                      </p:to>
                                    </p:set>
                                    <p:anim calcmode="lin" valueType="num">
                                      <p:cBhvr>
                                        <p:cTn id="72" dur="500" fill="hold"/>
                                        <p:tgtEl>
                                          <p:spTgt spid="6">
                                            <p:txEl>
                                              <p:pRg st="13" end="13"/>
                                            </p:txEl>
                                          </p:spTgt>
                                        </p:tgtEl>
                                        <p:attrNameLst>
                                          <p:attrName>ppt_w</p:attrName>
                                        </p:attrNameLst>
                                      </p:cBhvr>
                                      <p:tavLst>
                                        <p:tav tm="0">
                                          <p:val>
                                            <p:fltVal val="0"/>
                                          </p:val>
                                        </p:tav>
                                        <p:tav tm="100000">
                                          <p:val>
                                            <p:strVal val="#ppt_w"/>
                                          </p:val>
                                        </p:tav>
                                      </p:tavLst>
                                    </p:anim>
                                    <p:anim calcmode="lin" valueType="num">
                                      <p:cBhvr>
                                        <p:cTn id="73" dur="500" fill="hold"/>
                                        <p:tgtEl>
                                          <p:spTgt spid="6">
                                            <p:txEl>
                                              <p:pRg st="13" end="13"/>
                                            </p:txEl>
                                          </p:spTgt>
                                        </p:tgtEl>
                                        <p:attrNameLst>
                                          <p:attrName>ppt_h</p:attrName>
                                        </p:attrNameLst>
                                      </p:cBhvr>
                                      <p:tavLst>
                                        <p:tav tm="0">
                                          <p:val>
                                            <p:fltVal val="0"/>
                                          </p:val>
                                        </p:tav>
                                        <p:tav tm="100000">
                                          <p:val>
                                            <p:strVal val="#ppt_h"/>
                                          </p:val>
                                        </p:tav>
                                      </p:tavLst>
                                    </p:anim>
                                    <p:animEffect transition="in" filter="fade">
                                      <p:cBhvr>
                                        <p:cTn id="74" dur="500"/>
                                        <p:tgtEl>
                                          <p:spTgt spid="6">
                                            <p:txEl>
                                              <p:pRg st="13" end="13"/>
                                            </p:txEl>
                                          </p:spTgt>
                                        </p:tgtEl>
                                      </p:cBhvr>
                                    </p:animEffect>
                                  </p:childTnLst>
                                </p:cTn>
                              </p:par>
                              <p:par>
                                <p:cTn id="75" presetID="53" presetClass="entr" presetSubtype="0" fill="hold" nodeType="withEffect">
                                  <p:stCondLst>
                                    <p:cond delay="0"/>
                                  </p:stCondLst>
                                  <p:childTnLst>
                                    <p:set>
                                      <p:cBhvr>
                                        <p:cTn id="76" dur="1" fill="hold">
                                          <p:stCondLst>
                                            <p:cond delay="0"/>
                                          </p:stCondLst>
                                        </p:cTn>
                                        <p:tgtEl>
                                          <p:spTgt spid="6">
                                            <p:txEl>
                                              <p:pRg st="14" end="14"/>
                                            </p:txEl>
                                          </p:spTgt>
                                        </p:tgtEl>
                                        <p:attrNameLst>
                                          <p:attrName>style.visibility</p:attrName>
                                        </p:attrNameLst>
                                      </p:cBhvr>
                                      <p:to>
                                        <p:strVal val="visible"/>
                                      </p:to>
                                    </p:set>
                                    <p:anim calcmode="lin" valueType="num">
                                      <p:cBhvr>
                                        <p:cTn id="77" dur="500" fill="hold"/>
                                        <p:tgtEl>
                                          <p:spTgt spid="6">
                                            <p:txEl>
                                              <p:pRg st="14" end="14"/>
                                            </p:txEl>
                                          </p:spTgt>
                                        </p:tgtEl>
                                        <p:attrNameLst>
                                          <p:attrName>ppt_w</p:attrName>
                                        </p:attrNameLst>
                                      </p:cBhvr>
                                      <p:tavLst>
                                        <p:tav tm="0">
                                          <p:val>
                                            <p:fltVal val="0"/>
                                          </p:val>
                                        </p:tav>
                                        <p:tav tm="100000">
                                          <p:val>
                                            <p:strVal val="#ppt_w"/>
                                          </p:val>
                                        </p:tav>
                                      </p:tavLst>
                                    </p:anim>
                                    <p:anim calcmode="lin" valueType="num">
                                      <p:cBhvr>
                                        <p:cTn id="78" dur="500" fill="hold"/>
                                        <p:tgtEl>
                                          <p:spTgt spid="6">
                                            <p:txEl>
                                              <p:pRg st="14" end="14"/>
                                            </p:txEl>
                                          </p:spTgt>
                                        </p:tgtEl>
                                        <p:attrNameLst>
                                          <p:attrName>ppt_h</p:attrName>
                                        </p:attrNameLst>
                                      </p:cBhvr>
                                      <p:tavLst>
                                        <p:tav tm="0">
                                          <p:val>
                                            <p:fltVal val="0"/>
                                          </p:val>
                                        </p:tav>
                                        <p:tav tm="100000">
                                          <p:val>
                                            <p:strVal val="#ppt_h"/>
                                          </p:val>
                                        </p:tav>
                                      </p:tavLst>
                                    </p:anim>
                                    <p:animEffect transition="in" filter="fade">
                                      <p:cBhvr>
                                        <p:cTn id="79" dur="500"/>
                                        <p:tgtEl>
                                          <p:spTgt spid="6">
                                            <p:txEl>
                                              <p:pRg st="14" end="14"/>
                                            </p:txEl>
                                          </p:spTgt>
                                        </p:tgtEl>
                                      </p:cBhvr>
                                    </p:animEffect>
                                  </p:childTnLst>
                                </p:cTn>
                              </p:par>
                              <p:par>
                                <p:cTn id="80" presetID="53" presetClass="entr" presetSubtype="0" fill="hold" nodeType="withEffect">
                                  <p:stCondLst>
                                    <p:cond delay="0"/>
                                  </p:stCondLst>
                                  <p:childTnLst>
                                    <p:set>
                                      <p:cBhvr>
                                        <p:cTn id="81" dur="1" fill="hold">
                                          <p:stCondLst>
                                            <p:cond delay="0"/>
                                          </p:stCondLst>
                                        </p:cTn>
                                        <p:tgtEl>
                                          <p:spTgt spid="6">
                                            <p:txEl>
                                              <p:pRg st="15" end="15"/>
                                            </p:txEl>
                                          </p:spTgt>
                                        </p:tgtEl>
                                        <p:attrNameLst>
                                          <p:attrName>style.visibility</p:attrName>
                                        </p:attrNameLst>
                                      </p:cBhvr>
                                      <p:to>
                                        <p:strVal val="visible"/>
                                      </p:to>
                                    </p:set>
                                    <p:anim calcmode="lin" valueType="num">
                                      <p:cBhvr>
                                        <p:cTn id="82" dur="500" fill="hold"/>
                                        <p:tgtEl>
                                          <p:spTgt spid="6">
                                            <p:txEl>
                                              <p:pRg st="15" end="15"/>
                                            </p:txEl>
                                          </p:spTgt>
                                        </p:tgtEl>
                                        <p:attrNameLst>
                                          <p:attrName>ppt_w</p:attrName>
                                        </p:attrNameLst>
                                      </p:cBhvr>
                                      <p:tavLst>
                                        <p:tav tm="0">
                                          <p:val>
                                            <p:fltVal val="0"/>
                                          </p:val>
                                        </p:tav>
                                        <p:tav tm="100000">
                                          <p:val>
                                            <p:strVal val="#ppt_w"/>
                                          </p:val>
                                        </p:tav>
                                      </p:tavLst>
                                    </p:anim>
                                    <p:anim calcmode="lin" valueType="num">
                                      <p:cBhvr>
                                        <p:cTn id="83" dur="500" fill="hold"/>
                                        <p:tgtEl>
                                          <p:spTgt spid="6">
                                            <p:txEl>
                                              <p:pRg st="15" end="15"/>
                                            </p:txEl>
                                          </p:spTgt>
                                        </p:tgtEl>
                                        <p:attrNameLst>
                                          <p:attrName>ppt_h</p:attrName>
                                        </p:attrNameLst>
                                      </p:cBhvr>
                                      <p:tavLst>
                                        <p:tav tm="0">
                                          <p:val>
                                            <p:fltVal val="0"/>
                                          </p:val>
                                        </p:tav>
                                        <p:tav tm="100000">
                                          <p:val>
                                            <p:strVal val="#ppt_h"/>
                                          </p:val>
                                        </p:tav>
                                      </p:tavLst>
                                    </p:anim>
                                    <p:animEffect transition="in" filter="fade">
                                      <p:cBhvr>
                                        <p:cTn id="84" dur="500"/>
                                        <p:tgtEl>
                                          <p:spTgt spid="6">
                                            <p:txEl>
                                              <p:pRg st="15" end="15"/>
                                            </p:txEl>
                                          </p:spTgt>
                                        </p:tgtEl>
                                      </p:cBhvr>
                                    </p:animEffect>
                                  </p:childTnLst>
                                </p:cTn>
                              </p:par>
                              <p:par>
                                <p:cTn id="85" presetID="53" presetClass="entr" presetSubtype="0" fill="hold" nodeType="withEffect">
                                  <p:stCondLst>
                                    <p:cond delay="0"/>
                                  </p:stCondLst>
                                  <p:childTnLst>
                                    <p:set>
                                      <p:cBhvr>
                                        <p:cTn id="86" dur="1" fill="hold">
                                          <p:stCondLst>
                                            <p:cond delay="0"/>
                                          </p:stCondLst>
                                        </p:cTn>
                                        <p:tgtEl>
                                          <p:spTgt spid="6">
                                            <p:txEl>
                                              <p:pRg st="16" end="16"/>
                                            </p:txEl>
                                          </p:spTgt>
                                        </p:tgtEl>
                                        <p:attrNameLst>
                                          <p:attrName>style.visibility</p:attrName>
                                        </p:attrNameLst>
                                      </p:cBhvr>
                                      <p:to>
                                        <p:strVal val="visible"/>
                                      </p:to>
                                    </p:set>
                                    <p:anim calcmode="lin" valueType="num">
                                      <p:cBhvr>
                                        <p:cTn id="87" dur="500" fill="hold"/>
                                        <p:tgtEl>
                                          <p:spTgt spid="6">
                                            <p:txEl>
                                              <p:pRg st="16" end="16"/>
                                            </p:txEl>
                                          </p:spTgt>
                                        </p:tgtEl>
                                        <p:attrNameLst>
                                          <p:attrName>ppt_w</p:attrName>
                                        </p:attrNameLst>
                                      </p:cBhvr>
                                      <p:tavLst>
                                        <p:tav tm="0">
                                          <p:val>
                                            <p:fltVal val="0"/>
                                          </p:val>
                                        </p:tav>
                                        <p:tav tm="100000">
                                          <p:val>
                                            <p:strVal val="#ppt_w"/>
                                          </p:val>
                                        </p:tav>
                                      </p:tavLst>
                                    </p:anim>
                                    <p:anim calcmode="lin" valueType="num">
                                      <p:cBhvr>
                                        <p:cTn id="88" dur="500" fill="hold"/>
                                        <p:tgtEl>
                                          <p:spTgt spid="6">
                                            <p:txEl>
                                              <p:pRg st="16" end="16"/>
                                            </p:txEl>
                                          </p:spTgt>
                                        </p:tgtEl>
                                        <p:attrNameLst>
                                          <p:attrName>ppt_h</p:attrName>
                                        </p:attrNameLst>
                                      </p:cBhvr>
                                      <p:tavLst>
                                        <p:tav tm="0">
                                          <p:val>
                                            <p:fltVal val="0"/>
                                          </p:val>
                                        </p:tav>
                                        <p:tav tm="100000">
                                          <p:val>
                                            <p:strVal val="#ppt_h"/>
                                          </p:val>
                                        </p:tav>
                                      </p:tavLst>
                                    </p:anim>
                                    <p:animEffect transition="in" filter="fade">
                                      <p:cBhvr>
                                        <p:cTn id="89" dur="500"/>
                                        <p:tgtEl>
                                          <p:spTgt spid="6">
                                            <p:txEl>
                                              <p:pRg st="16" end="16"/>
                                            </p:txEl>
                                          </p:spTgt>
                                        </p:tgtEl>
                                      </p:cBhvr>
                                    </p:animEffect>
                                  </p:childTnLst>
                                </p:cTn>
                              </p:par>
                              <p:par>
                                <p:cTn id="90" presetID="53" presetClass="entr" presetSubtype="0" fill="hold" nodeType="withEffect">
                                  <p:stCondLst>
                                    <p:cond delay="0"/>
                                  </p:stCondLst>
                                  <p:childTnLst>
                                    <p:set>
                                      <p:cBhvr>
                                        <p:cTn id="91" dur="1" fill="hold">
                                          <p:stCondLst>
                                            <p:cond delay="0"/>
                                          </p:stCondLst>
                                        </p:cTn>
                                        <p:tgtEl>
                                          <p:spTgt spid="6">
                                            <p:txEl>
                                              <p:pRg st="17" end="17"/>
                                            </p:txEl>
                                          </p:spTgt>
                                        </p:tgtEl>
                                        <p:attrNameLst>
                                          <p:attrName>style.visibility</p:attrName>
                                        </p:attrNameLst>
                                      </p:cBhvr>
                                      <p:to>
                                        <p:strVal val="visible"/>
                                      </p:to>
                                    </p:set>
                                    <p:anim calcmode="lin" valueType="num">
                                      <p:cBhvr>
                                        <p:cTn id="92" dur="500" fill="hold"/>
                                        <p:tgtEl>
                                          <p:spTgt spid="6">
                                            <p:txEl>
                                              <p:pRg st="17" end="17"/>
                                            </p:txEl>
                                          </p:spTgt>
                                        </p:tgtEl>
                                        <p:attrNameLst>
                                          <p:attrName>ppt_w</p:attrName>
                                        </p:attrNameLst>
                                      </p:cBhvr>
                                      <p:tavLst>
                                        <p:tav tm="0">
                                          <p:val>
                                            <p:fltVal val="0"/>
                                          </p:val>
                                        </p:tav>
                                        <p:tav tm="100000">
                                          <p:val>
                                            <p:strVal val="#ppt_w"/>
                                          </p:val>
                                        </p:tav>
                                      </p:tavLst>
                                    </p:anim>
                                    <p:anim calcmode="lin" valueType="num">
                                      <p:cBhvr>
                                        <p:cTn id="93" dur="500" fill="hold"/>
                                        <p:tgtEl>
                                          <p:spTgt spid="6">
                                            <p:txEl>
                                              <p:pRg st="17" end="17"/>
                                            </p:txEl>
                                          </p:spTgt>
                                        </p:tgtEl>
                                        <p:attrNameLst>
                                          <p:attrName>ppt_h</p:attrName>
                                        </p:attrNameLst>
                                      </p:cBhvr>
                                      <p:tavLst>
                                        <p:tav tm="0">
                                          <p:val>
                                            <p:fltVal val="0"/>
                                          </p:val>
                                        </p:tav>
                                        <p:tav tm="100000">
                                          <p:val>
                                            <p:strVal val="#ppt_h"/>
                                          </p:val>
                                        </p:tav>
                                      </p:tavLst>
                                    </p:anim>
                                    <p:animEffect transition="in" filter="fade">
                                      <p:cBhvr>
                                        <p:cTn id="94" dur="500"/>
                                        <p:tgtEl>
                                          <p:spTgt spid="6">
                                            <p:txEl>
                                              <p:pRg st="17" end="17"/>
                                            </p:txEl>
                                          </p:spTgt>
                                        </p:tgtEl>
                                      </p:cBhvr>
                                    </p:animEffect>
                                  </p:childTnLst>
                                </p:cTn>
                              </p:par>
                              <p:par>
                                <p:cTn id="95" presetID="53" presetClass="entr" presetSubtype="0" fill="hold" nodeType="withEffect">
                                  <p:stCondLst>
                                    <p:cond delay="0"/>
                                  </p:stCondLst>
                                  <p:childTnLst>
                                    <p:set>
                                      <p:cBhvr>
                                        <p:cTn id="96" dur="1" fill="hold">
                                          <p:stCondLst>
                                            <p:cond delay="0"/>
                                          </p:stCondLst>
                                        </p:cTn>
                                        <p:tgtEl>
                                          <p:spTgt spid="6">
                                            <p:txEl>
                                              <p:pRg st="18" end="18"/>
                                            </p:txEl>
                                          </p:spTgt>
                                        </p:tgtEl>
                                        <p:attrNameLst>
                                          <p:attrName>style.visibility</p:attrName>
                                        </p:attrNameLst>
                                      </p:cBhvr>
                                      <p:to>
                                        <p:strVal val="visible"/>
                                      </p:to>
                                    </p:set>
                                    <p:anim calcmode="lin" valueType="num">
                                      <p:cBhvr>
                                        <p:cTn id="97" dur="500" fill="hold"/>
                                        <p:tgtEl>
                                          <p:spTgt spid="6">
                                            <p:txEl>
                                              <p:pRg st="18" end="18"/>
                                            </p:txEl>
                                          </p:spTgt>
                                        </p:tgtEl>
                                        <p:attrNameLst>
                                          <p:attrName>ppt_w</p:attrName>
                                        </p:attrNameLst>
                                      </p:cBhvr>
                                      <p:tavLst>
                                        <p:tav tm="0">
                                          <p:val>
                                            <p:fltVal val="0"/>
                                          </p:val>
                                        </p:tav>
                                        <p:tav tm="100000">
                                          <p:val>
                                            <p:strVal val="#ppt_w"/>
                                          </p:val>
                                        </p:tav>
                                      </p:tavLst>
                                    </p:anim>
                                    <p:anim calcmode="lin" valueType="num">
                                      <p:cBhvr>
                                        <p:cTn id="98" dur="500" fill="hold"/>
                                        <p:tgtEl>
                                          <p:spTgt spid="6">
                                            <p:txEl>
                                              <p:pRg st="18" end="18"/>
                                            </p:txEl>
                                          </p:spTgt>
                                        </p:tgtEl>
                                        <p:attrNameLst>
                                          <p:attrName>ppt_h</p:attrName>
                                        </p:attrNameLst>
                                      </p:cBhvr>
                                      <p:tavLst>
                                        <p:tav tm="0">
                                          <p:val>
                                            <p:fltVal val="0"/>
                                          </p:val>
                                        </p:tav>
                                        <p:tav tm="100000">
                                          <p:val>
                                            <p:strVal val="#ppt_h"/>
                                          </p:val>
                                        </p:tav>
                                      </p:tavLst>
                                    </p:anim>
                                    <p:animEffect transition="in" filter="fade">
                                      <p:cBhvr>
                                        <p:cTn id="99" dur="500"/>
                                        <p:tgtEl>
                                          <p:spTgt spid="6">
                                            <p:txEl>
                                              <p:pRg st="18" end="18"/>
                                            </p:txEl>
                                          </p:spTgt>
                                        </p:tgtEl>
                                      </p:cBhvr>
                                    </p:animEffect>
                                  </p:childTnLst>
                                </p:cTn>
                              </p:par>
                              <p:par>
                                <p:cTn id="100" presetID="53" presetClass="entr" presetSubtype="0" fill="hold" nodeType="withEffect">
                                  <p:stCondLst>
                                    <p:cond delay="0"/>
                                  </p:stCondLst>
                                  <p:childTnLst>
                                    <p:set>
                                      <p:cBhvr>
                                        <p:cTn id="101" dur="1" fill="hold">
                                          <p:stCondLst>
                                            <p:cond delay="0"/>
                                          </p:stCondLst>
                                        </p:cTn>
                                        <p:tgtEl>
                                          <p:spTgt spid="6">
                                            <p:txEl>
                                              <p:pRg st="19" end="19"/>
                                            </p:txEl>
                                          </p:spTgt>
                                        </p:tgtEl>
                                        <p:attrNameLst>
                                          <p:attrName>style.visibility</p:attrName>
                                        </p:attrNameLst>
                                      </p:cBhvr>
                                      <p:to>
                                        <p:strVal val="visible"/>
                                      </p:to>
                                    </p:set>
                                    <p:anim calcmode="lin" valueType="num">
                                      <p:cBhvr>
                                        <p:cTn id="102" dur="500" fill="hold"/>
                                        <p:tgtEl>
                                          <p:spTgt spid="6">
                                            <p:txEl>
                                              <p:pRg st="19" end="19"/>
                                            </p:txEl>
                                          </p:spTgt>
                                        </p:tgtEl>
                                        <p:attrNameLst>
                                          <p:attrName>ppt_w</p:attrName>
                                        </p:attrNameLst>
                                      </p:cBhvr>
                                      <p:tavLst>
                                        <p:tav tm="0">
                                          <p:val>
                                            <p:fltVal val="0"/>
                                          </p:val>
                                        </p:tav>
                                        <p:tav tm="100000">
                                          <p:val>
                                            <p:strVal val="#ppt_w"/>
                                          </p:val>
                                        </p:tav>
                                      </p:tavLst>
                                    </p:anim>
                                    <p:anim calcmode="lin" valueType="num">
                                      <p:cBhvr>
                                        <p:cTn id="103" dur="500" fill="hold"/>
                                        <p:tgtEl>
                                          <p:spTgt spid="6">
                                            <p:txEl>
                                              <p:pRg st="19" end="19"/>
                                            </p:txEl>
                                          </p:spTgt>
                                        </p:tgtEl>
                                        <p:attrNameLst>
                                          <p:attrName>ppt_h</p:attrName>
                                        </p:attrNameLst>
                                      </p:cBhvr>
                                      <p:tavLst>
                                        <p:tav tm="0">
                                          <p:val>
                                            <p:fltVal val="0"/>
                                          </p:val>
                                        </p:tav>
                                        <p:tav tm="100000">
                                          <p:val>
                                            <p:strVal val="#ppt_h"/>
                                          </p:val>
                                        </p:tav>
                                      </p:tavLst>
                                    </p:anim>
                                    <p:animEffect transition="in" filter="fade">
                                      <p:cBhvr>
                                        <p:cTn id="104" dur="500"/>
                                        <p:tgtEl>
                                          <p:spTgt spid="6">
                                            <p:txEl>
                                              <p:pRg st="19" end="19"/>
                                            </p:txEl>
                                          </p:spTgt>
                                        </p:tgtEl>
                                      </p:cBhvr>
                                    </p:animEffect>
                                  </p:childTnLst>
                                </p:cTn>
                              </p:par>
                              <p:par>
                                <p:cTn id="105" presetID="53" presetClass="entr" presetSubtype="0" fill="hold" nodeType="withEffect">
                                  <p:stCondLst>
                                    <p:cond delay="0"/>
                                  </p:stCondLst>
                                  <p:childTnLst>
                                    <p:set>
                                      <p:cBhvr>
                                        <p:cTn id="106" dur="1" fill="hold">
                                          <p:stCondLst>
                                            <p:cond delay="0"/>
                                          </p:stCondLst>
                                        </p:cTn>
                                        <p:tgtEl>
                                          <p:spTgt spid="6">
                                            <p:txEl>
                                              <p:pRg st="20" end="20"/>
                                            </p:txEl>
                                          </p:spTgt>
                                        </p:tgtEl>
                                        <p:attrNameLst>
                                          <p:attrName>style.visibility</p:attrName>
                                        </p:attrNameLst>
                                      </p:cBhvr>
                                      <p:to>
                                        <p:strVal val="visible"/>
                                      </p:to>
                                    </p:set>
                                    <p:anim calcmode="lin" valueType="num">
                                      <p:cBhvr>
                                        <p:cTn id="107" dur="500" fill="hold"/>
                                        <p:tgtEl>
                                          <p:spTgt spid="6">
                                            <p:txEl>
                                              <p:pRg st="20" end="20"/>
                                            </p:txEl>
                                          </p:spTgt>
                                        </p:tgtEl>
                                        <p:attrNameLst>
                                          <p:attrName>ppt_w</p:attrName>
                                        </p:attrNameLst>
                                      </p:cBhvr>
                                      <p:tavLst>
                                        <p:tav tm="0">
                                          <p:val>
                                            <p:fltVal val="0"/>
                                          </p:val>
                                        </p:tav>
                                        <p:tav tm="100000">
                                          <p:val>
                                            <p:strVal val="#ppt_w"/>
                                          </p:val>
                                        </p:tav>
                                      </p:tavLst>
                                    </p:anim>
                                    <p:anim calcmode="lin" valueType="num">
                                      <p:cBhvr>
                                        <p:cTn id="108" dur="500" fill="hold"/>
                                        <p:tgtEl>
                                          <p:spTgt spid="6">
                                            <p:txEl>
                                              <p:pRg st="20" end="20"/>
                                            </p:txEl>
                                          </p:spTgt>
                                        </p:tgtEl>
                                        <p:attrNameLst>
                                          <p:attrName>ppt_h</p:attrName>
                                        </p:attrNameLst>
                                      </p:cBhvr>
                                      <p:tavLst>
                                        <p:tav tm="0">
                                          <p:val>
                                            <p:fltVal val="0"/>
                                          </p:val>
                                        </p:tav>
                                        <p:tav tm="100000">
                                          <p:val>
                                            <p:strVal val="#ppt_h"/>
                                          </p:val>
                                        </p:tav>
                                      </p:tavLst>
                                    </p:anim>
                                    <p:animEffect transition="in" filter="fade">
                                      <p:cBhvr>
                                        <p:cTn id="109" dur="500"/>
                                        <p:tgtEl>
                                          <p:spTgt spid="6">
                                            <p:txEl>
                                              <p:pRg st="20" end="20"/>
                                            </p:txEl>
                                          </p:spTgt>
                                        </p:tgtEl>
                                      </p:cBhvr>
                                    </p:animEffect>
                                  </p:childTnLst>
                                </p:cTn>
                              </p:par>
                              <p:par>
                                <p:cTn id="110" presetID="53" presetClass="entr" presetSubtype="0" fill="hold" nodeType="withEffect">
                                  <p:stCondLst>
                                    <p:cond delay="0"/>
                                  </p:stCondLst>
                                  <p:childTnLst>
                                    <p:set>
                                      <p:cBhvr>
                                        <p:cTn id="111" dur="1" fill="hold">
                                          <p:stCondLst>
                                            <p:cond delay="0"/>
                                          </p:stCondLst>
                                        </p:cTn>
                                        <p:tgtEl>
                                          <p:spTgt spid="6">
                                            <p:txEl>
                                              <p:pRg st="21" end="21"/>
                                            </p:txEl>
                                          </p:spTgt>
                                        </p:tgtEl>
                                        <p:attrNameLst>
                                          <p:attrName>style.visibility</p:attrName>
                                        </p:attrNameLst>
                                      </p:cBhvr>
                                      <p:to>
                                        <p:strVal val="visible"/>
                                      </p:to>
                                    </p:set>
                                    <p:anim calcmode="lin" valueType="num">
                                      <p:cBhvr>
                                        <p:cTn id="112" dur="500" fill="hold"/>
                                        <p:tgtEl>
                                          <p:spTgt spid="6">
                                            <p:txEl>
                                              <p:pRg st="21" end="21"/>
                                            </p:txEl>
                                          </p:spTgt>
                                        </p:tgtEl>
                                        <p:attrNameLst>
                                          <p:attrName>ppt_w</p:attrName>
                                        </p:attrNameLst>
                                      </p:cBhvr>
                                      <p:tavLst>
                                        <p:tav tm="0">
                                          <p:val>
                                            <p:fltVal val="0"/>
                                          </p:val>
                                        </p:tav>
                                        <p:tav tm="100000">
                                          <p:val>
                                            <p:strVal val="#ppt_w"/>
                                          </p:val>
                                        </p:tav>
                                      </p:tavLst>
                                    </p:anim>
                                    <p:anim calcmode="lin" valueType="num">
                                      <p:cBhvr>
                                        <p:cTn id="113" dur="500" fill="hold"/>
                                        <p:tgtEl>
                                          <p:spTgt spid="6">
                                            <p:txEl>
                                              <p:pRg st="21" end="21"/>
                                            </p:txEl>
                                          </p:spTgt>
                                        </p:tgtEl>
                                        <p:attrNameLst>
                                          <p:attrName>ppt_h</p:attrName>
                                        </p:attrNameLst>
                                      </p:cBhvr>
                                      <p:tavLst>
                                        <p:tav tm="0">
                                          <p:val>
                                            <p:fltVal val="0"/>
                                          </p:val>
                                        </p:tav>
                                        <p:tav tm="100000">
                                          <p:val>
                                            <p:strVal val="#ppt_h"/>
                                          </p:val>
                                        </p:tav>
                                      </p:tavLst>
                                    </p:anim>
                                    <p:animEffect transition="in" filter="fade">
                                      <p:cBhvr>
                                        <p:cTn id="114" dur="500"/>
                                        <p:tgtEl>
                                          <p:spTgt spid="6">
                                            <p:txEl>
                                              <p:pRg st="21" end="21"/>
                                            </p:txEl>
                                          </p:spTgt>
                                        </p:tgtEl>
                                      </p:cBhvr>
                                    </p:animEffect>
                                  </p:childTnLst>
                                </p:cTn>
                              </p:par>
                              <p:par>
                                <p:cTn id="115" presetID="53" presetClass="entr" presetSubtype="0" fill="hold" nodeType="withEffect">
                                  <p:stCondLst>
                                    <p:cond delay="0"/>
                                  </p:stCondLst>
                                  <p:childTnLst>
                                    <p:set>
                                      <p:cBhvr>
                                        <p:cTn id="116" dur="1" fill="hold">
                                          <p:stCondLst>
                                            <p:cond delay="0"/>
                                          </p:stCondLst>
                                        </p:cTn>
                                        <p:tgtEl>
                                          <p:spTgt spid="6">
                                            <p:txEl>
                                              <p:pRg st="22" end="22"/>
                                            </p:txEl>
                                          </p:spTgt>
                                        </p:tgtEl>
                                        <p:attrNameLst>
                                          <p:attrName>style.visibility</p:attrName>
                                        </p:attrNameLst>
                                      </p:cBhvr>
                                      <p:to>
                                        <p:strVal val="visible"/>
                                      </p:to>
                                    </p:set>
                                    <p:anim calcmode="lin" valueType="num">
                                      <p:cBhvr>
                                        <p:cTn id="117" dur="500" fill="hold"/>
                                        <p:tgtEl>
                                          <p:spTgt spid="6">
                                            <p:txEl>
                                              <p:pRg st="22" end="22"/>
                                            </p:txEl>
                                          </p:spTgt>
                                        </p:tgtEl>
                                        <p:attrNameLst>
                                          <p:attrName>ppt_w</p:attrName>
                                        </p:attrNameLst>
                                      </p:cBhvr>
                                      <p:tavLst>
                                        <p:tav tm="0">
                                          <p:val>
                                            <p:fltVal val="0"/>
                                          </p:val>
                                        </p:tav>
                                        <p:tav tm="100000">
                                          <p:val>
                                            <p:strVal val="#ppt_w"/>
                                          </p:val>
                                        </p:tav>
                                      </p:tavLst>
                                    </p:anim>
                                    <p:anim calcmode="lin" valueType="num">
                                      <p:cBhvr>
                                        <p:cTn id="118" dur="500" fill="hold"/>
                                        <p:tgtEl>
                                          <p:spTgt spid="6">
                                            <p:txEl>
                                              <p:pRg st="22" end="22"/>
                                            </p:txEl>
                                          </p:spTgt>
                                        </p:tgtEl>
                                        <p:attrNameLst>
                                          <p:attrName>ppt_h</p:attrName>
                                        </p:attrNameLst>
                                      </p:cBhvr>
                                      <p:tavLst>
                                        <p:tav tm="0">
                                          <p:val>
                                            <p:fltVal val="0"/>
                                          </p:val>
                                        </p:tav>
                                        <p:tav tm="100000">
                                          <p:val>
                                            <p:strVal val="#ppt_h"/>
                                          </p:val>
                                        </p:tav>
                                      </p:tavLst>
                                    </p:anim>
                                    <p:animEffect transition="in" filter="fade">
                                      <p:cBhvr>
                                        <p:cTn id="119" dur="500"/>
                                        <p:tgtEl>
                                          <p:spTgt spid="6">
                                            <p:txEl>
                                              <p:pRg st="22" end="22"/>
                                            </p:txEl>
                                          </p:spTgt>
                                        </p:tgtEl>
                                      </p:cBhvr>
                                    </p:animEffect>
                                  </p:childTnLst>
                                </p:cTn>
                              </p:par>
                              <p:par>
                                <p:cTn id="120" presetID="53" presetClass="entr" presetSubtype="0" fill="hold" nodeType="withEffect">
                                  <p:stCondLst>
                                    <p:cond delay="0"/>
                                  </p:stCondLst>
                                  <p:childTnLst>
                                    <p:set>
                                      <p:cBhvr>
                                        <p:cTn id="121" dur="1" fill="hold">
                                          <p:stCondLst>
                                            <p:cond delay="0"/>
                                          </p:stCondLst>
                                        </p:cTn>
                                        <p:tgtEl>
                                          <p:spTgt spid="6">
                                            <p:txEl>
                                              <p:pRg st="23" end="23"/>
                                            </p:txEl>
                                          </p:spTgt>
                                        </p:tgtEl>
                                        <p:attrNameLst>
                                          <p:attrName>style.visibility</p:attrName>
                                        </p:attrNameLst>
                                      </p:cBhvr>
                                      <p:to>
                                        <p:strVal val="visible"/>
                                      </p:to>
                                    </p:set>
                                    <p:anim calcmode="lin" valueType="num">
                                      <p:cBhvr>
                                        <p:cTn id="122" dur="500" fill="hold"/>
                                        <p:tgtEl>
                                          <p:spTgt spid="6">
                                            <p:txEl>
                                              <p:pRg st="23" end="23"/>
                                            </p:txEl>
                                          </p:spTgt>
                                        </p:tgtEl>
                                        <p:attrNameLst>
                                          <p:attrName>ppt_w</p:attrName>
                                        </p:attrNameLst>
                                      </p:cBhvr>
                                      <p:tavLst>
                                        <p:tav tm="0">
                                          <p:val>
                                            <p:fltVal val="0"/>
                                          </p:val>
                                        </p:tav>
                                        <p:tav tm="100000">
                                          <p:val>
                                            <p:strVal val="#ppt_w"/>
                                          </p:val>
                                        </p:tav>
                                      </p:tavLst>
                                    </p:anim>
                                    <p:anim calcmode="lin" valueType="num">
                                      <p:cBhvr>
                                        <p:cTn id="123" dur="500" fill="hold"/>
                                        <p:tgtEl>
                                          <p:spTgt spid="6">
                                            <p:txEl>
                                              <p:pRg st="23" end="23"/>
                                            </p:txEl>
                                          </p:spTgt>
                                        </p:tgtEl>
                                        <p:attrNameLst>
                                          <p:attrName>ppt_h</p:attrName>
                                        </p:attrNameLst>
                                      </p:cBhvr>
                                      <p:tavLst>
                                        <p:tav tm="0">
                                          <p:val>
                                            <p:fltVal val="0"/>
                                          </p:val>
                                        </p:tav>
                                        <p:tav tm="100000">
                                          <p:val>
                                            <p:strVal val="#ppt_h"/>
                                          </p:val>
                                        </p:tav>
                                      </p:tavLst>
                                    </p:anim>
                                    <p:animEffect transition="in" filter="fade">
                                      <p:cBhvr>
                                        <p:cTn id="124" dur="500"/>
                                        <p:tgtEl>
                                          <p:spTgt spid="6">
                                            <p:txEl>
                                              <p:pRg st="23" end="23"/>
                                            </p:txEl>
                                          </p:spTgt>
                                        </p:tgtEl>
                                      </p:cBhvr>
                                    </p:animEffect>
                                  </p:childTnLst>
                                </p:cTn>
                              </p:par>
                              <p:par>
                                <p:cTn id="125" presetID="53" presetClass="entr" presetSubtype="0" fill="hold" nodeType="withEffect">
                                  <p:stCondLst>
                                    <p:cond delay="0"/>
                                  </p:stCondLst>
                                  <p:childTnLst>
                                    <p:set>
                                      <p:cBhvr>
                                        <p:cTn id="126" dur="1" fill="hold">
                                          <p:stCondLst>
                                            <p:cond delay="0"/>
                                          </p:stCondLst>
                                        </p:cTn>
                                        <p:tgtEl>
                                          <p:spTgt spid="6">
                                            <p:txEl>
                                              <p:pRg st="24" end="24"/>
                                            </p:txEl>
                                          </p:spTgt>
                                        </p:tgtEl>
                                        <p:attrNameLst>
                                          <p:attrName>style.visibility</p:attrName>
                                        </p:attrNameLst>
                                      </p:cBhvr>
                                      <p:to>
                                        <p:strVal val="visible"/>
                                      </p:to>
                                    </p:set>
                                    <p:anim calcmode="lin" valueType="num">
                                      <p:cBhvr>
                                        <p:cTn id="127" dur="500" fill="hold"/>
                                        <p:tgtEl>
                                          <p:spTgt spid="6">
                                            <p:txEl>
                                              <p:pRg st="24" end="24"/>
                                            </p:txEl>
                                          </p:spTgt>
                                        </p:tgtEl>
                                        <p:attrNameLst>
                                          <p:attrName>ppt_w</p:attrName>
                                        </p:attrNameLst>
                                      </p:cBhvr>
                                      <p:tavLst>
                                        <p:tav tm="0">
                                          <p:val>
                                            <p:fltVal val="0"/>
                                          </p:val>
                                        </p:tav>
                                        <p:tav tm="100000">
                                          <p:val>
                                            <p:strVal val="#ppt_w"/>
                                          </p:val>
                                        </p:tav>
                                      </p:tavLst>
                                    </p:anim>
                                    <p:anim calcmode="lin" valueType="num">
                                      <p:cBhvr>
                                        <p:cTn id="128" dur="500" fill="hold"/>
                                        <p:tgtEl>
                                          <p:spTgt spid="6">
                                            <p:txEl>
                                              <p:pRg st="24" end="24"/>
                                            </p:txEl>
                                          </p:spTgt>
                                        </p:tgtEl>
                                        <p:attrNameLst>
                                          <p:attrName>ppt_h</p:attrName>
                                        </p:attrNameLst>
                                      </p:cBhvr>
                                      <p:tavLst>
                                        <p:tav tm="0">
                                          <p:val>
                                            <p:fltVal val="0"/>
                                          </p:val>
                                        </p:tav>
                                        <p:tav tm="100000">
                                          <p:val>
                                            <p:strVal val="#ppt_h"/>
                                          </p:val>
                                        </p:tav>
                                      </p:tavLst>
                                    </p:anim>
                                    <p:animEffect transition="in" filter="fade">
                                      <p:cBhvr>
                                        <p:cTn id="129" dur="500"/>
                                        <p:tgtEl>
                                          <p:spTgt spid="6">
                                            <p:txEl>
                                              <p:pRg st="24" end="24"/>
                                            </p:txEl>
                                          </p:spTgt>
                                        </p:tgtEl>
                                      </p:cBhvr>
                                    </p:animEffect>
                                  </p:childTnLst>
                                </p:cTn>
                              </p:par>
                              <p:par>
                                <p:cTn id="130" presetID="53" presetClass="entr" presetSubtype="0" fill="hold" nodeType="withEffect">
                                  <p:stCondLst>
                                    <p:cond delay="0"/>
                                  </p:stCondLst>
                                  <p:childTnLst>
                                    <p:set>
                                      <p:cBhvr>
                                        <p:cTn id="131" dur="1" fill="hold">
                                          <p:stCondLst>
                                            <p:cond delay="0"/>
                                          </p:stCondLst>
                                        </p:cTn>
                                        <p:tgtEl>
                                          <p:spTgt spid="6">
                                            <p:txEl>
                                              <p:pRg st="25" end="25"/>
                                            </p:txEl>
                                          </p:spTgt>
                                        </p:tgtEl>
                                        <p:attrNameLst>
                                          <p:attrName>style.visibility</p:attrName>
                                        </p:attrNameLst>
                                      </p:cBhvr>
                                      <p:to>
                                        <p:strVal val="visible"/>
                                      </p:to>
                                    </p:set>
                                    <p:anim calcmode="lin" valueType="num">
                                      <p:cBhvr>
                                        <p:cTn id="132" dur="500" fill="hold"/>
                                        <p:tgtEl>
                                          <p:spTgt spid="6">
                                            <p:txEl>
                                              <p:pRg st="25" end="25"/>
                                            </p:txEl>
                                          </p:spTgt>
                                        </p:tgtEl>
                                        <p:attrNameLst>
                                          <p:attrName>ppt_w</p:attrName>
                                        </p:attrNameLst>
                                      </p:cBhvr>
                                      <p:tavLst>
                                        <p:tav tm="0">
                                          <p:val>
                                            <p:fltVal val="0"/>
                                          </p:val>
                                        </p:tav>
                                        <p:tav tm="100000">
                                          <p:val>
                                            <p:strVal val="#ppt_w"/>
                                          </p:val>
                                        </p:tav>
                                      </p:tavLst>
                                    </p:anim>
                                    <p:anim calcmode="lin" valueType="num">
                                      <p:cBhvr>
                                        <p:cTn id="133" dur="500" fill="hold"/>
                                        <p:tgtEl>
                                          <p:spTgt spid="6">
                                            <p:txEl>
                                              <p:pRg st="25" end="25"/>
                                            </p:txEl>
                                          </p:spTgt>
                                        </p:tgtEl>
                                        <p:attrNameLst>
                                          <p:attrName>ppt_h</p:attrName>
                                        </p:attrNameLst>
                                      </p:cBhvr>
                                      <p:tavLst>
                                        <p:tav tm="0">
                                          <p:val>
                                            <p:fltVal val="0"/>
                                          </p:val>
                                        </p:tav>
                                        <p:tav tm="100000">
                                          <p:val>
                                            <p:strVal val="#ppt_h"/>
                                          </p:val>
                                        </p:tav>
                                      </p:tavLst>
                                    </p:anim>
                                    <p:animEffect transition="in" filter="fade">
                                      <p:cBhvr>
                                        <p:cTn id="134" dur="500"/>
                                        <p:tgtEl>
                                          <p:spTgt spid="6">
                                            <p:txEl>
                                              <p:pRg st="25"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en-US" dirty="0" smtClean="0">
                <a:effectLst>
                  <a:glow rad="63500">
                    <a:schemeClr val="accent6">
                      <a:satMod val="175000"/>
                      <a:alpha val="40000"/>
                    </a:schemeClr>
                  </a:glow>
                </a:effectLst>
              </a:rPr>
              <a:t>Mercy = God withholding from us what we rightly deserve!</a:t>
            </a:r>
            <a:endParaRPr lang="en-US" dirty="0">
              <a:effectLst>
                <a:glow rad="63500">
                  <a:schemeClr val="accent6">
                    <a:satMod val="175000"/>
                    <a:alpha val="40000"/>
                  </a:schemeClr>
                </a:glow>
              </a:effectLst>
            </a:endParaRPr>
          </a:p>
        </p:txBody>
      </p:sp>
      <p:sp>
        <p:nvSpPr>
          <p:cNvPr id="3" name="Rectangle 2"/>
          <p:cNvSpPr/>
          <p:nvPr/>
        </p:nvSpPr>
        <p:spPr>
          <a:xfrm>
            <a:off x="152400" y="2514600"/>
            <a:ext cx="5181600" cy="3539430"/>
          </a:xfrm>
          <a:prstGeom prst="rect">
            <a:avLst/>
          </a:prstGeom>
        </p:spPr>
        <p:txBody>
          <a:bodyPr wrap="square">
            <a:spAutoFit/>
          </a:bodyPr>
          <a:lstStyle/>
          <a:p>
            <a:pPr algn="ctr"/>
            <a:r>
              <a:rPr lang="en-US" sz="3200" i="1" dirty="0" smtClean="0">
                <a:solidFill>
                  <a:srgbClr val="FF0000"/>
                </a:solidFill>
              </a:rPr>
              <a:t>“Have mercy upon us, O LORD, have mercy upon us: for we are exceedingly filled with </a:t>
            </a:r>
            <a:r>
              <a:rPr lang="en-US" sz="3200" i="1" u="sng" dirty="0" smtClean="0">
                <a:solidFill>
                  <a:srgbClr val="FF0000"/>
                </a:solidFill>
              </a:rPr>
              <a:t>contempt </a:t>
            </a:r>
            <a:r>
              <a:rPr lang="en-US" sz="3200" i="1" dirty="0" smtClean="0"/>
              <a:t>(base, worthless, disobedient, disrespectful, despised, shameful)</a:t>
            </a:r>
            <a:r>
              <a:rPr lang="en-US" sz="3200" i="1" dirty="0" smtClean="0">
                <a:solidFill>
                  <a:srgbClr val="FF0000"/>
                </a:solidFill>
              </a:rPr>
              <a:t>.”  Psalm 123:3 </a:t>
            </a:r>
            <a:endParaRPr lang="en-US" sz="3200" i="1" dirty="0">
              <a:solidFill>
                <a:srgbClr val="FF0000"/>
              </a:solidFill>
            </a:endParaRPr>
          </a:p>
        </p:txBody>
      </p:sp>
      <p:pic>
        <p:nvPicPr>
          <p:cNvPr id="90114" name="Picture 2"/>
          <p:cNvPicPr>
            <a:picLocks noChangeAspect="1" noChangeArrowheads="1"/>
          </p:cNvPicPr>
          <p:nvPr/>
        </p:nvPicPr>
        <p:blipFill>
          <a:blip r:embed="rId3" cstate="print"/>
          <a:srcRect/>
          <a:stretch>
            <a:fillRect/>
          </a:stretch>
        </p:blipFill>
        <p:spPr bwMode="auto">
          <a:xfrm>
            <a:off x="5410200" y="2057400"/>
            <a:ext cx="3209925" cy="44672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9144000" cy="6858000"/>
          </a:xfrm>
        </p:spPr>
        <p:txBody>
          <a:bodyPr>
            <a:normAutofit/>
          </a:bodyPr>
          <a:lstStyle/>
          <a:p>
            <a:r>
              <a:rPr lang="en-US" sz="6600" i="1" dirty="0" smtClean="0">
                <a:effectLst>
                  <a:glow rad="101600">
                    <a:schemeClr val="bg1">
                      <a:alpha val="40000"/>
                    </a:schemeClr>
                  </a:glow>
                </a:effectLst>
              </a:rPr>
              <a:t>Romans 3:9-31</a:t>
            </a:r>
            <a:endParaRPr lang="en-US" sz="6600" i="1" dirty="0">
              <a:effectLst>
                <a:glow rad="101600">
                  <a:schemeClr val="bg1">
                    <a:alpha val="40000"/>
                  </a:schemeClr>
                </a:glow>
              </a:effectLst>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lum bright="-20000"/>
          </a:blip>
          <a:srcRect/>
          <a:stretch>
            <a:fillRect/>
          </a:stretch>
        </p:blipFill>
        <p:spPr bwMode="auto">
          <a:xfrm>
            <a:off x="1143000" y="1752600"/>
            <a:ext cx="6802946" cy="51054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This perfection of the Divine character God is greatly to be praised</a:t>
            </a:r>
            <a:endParaRPr lang="en-US" dirty="0"/>
          </a:p>
        </p:txBody>
      </p:sp>
      <p:sp>
        <p:nvSpPr>
          <p:cNvPr id="3" name="Content Placeholder 2"/>
          <p:cNvSpPr>
            <a:spLocks noGrp="1"/>
          </p:cNvSpPr>
          <p:nvPr>
            <p:ph idx="1"/>
          </p:nvPr>
        </p:nvSpPr>
        <p:spPr>
          <a:xfrm>
            <a:off x="1066800" y="2057400"/>
            <a:ext cx="6858000" cy="3810001"/>
          </a:xfrm>
        </p:spPr>
        <p:txBody>
          <a:bodyPr>
            <a:noAutofit/>
          </a:bodyPr>
          <a:lstStyle/>
          <a:p>
            <a:pPr algn="ctr">
              <a:buNone/>
            </a:pPr>
            <a:r>
              <a:rPr lang="en-US" sz="4000" i="1" dirty="0" smtClean="0">
                <a:effectLst>
                  <a:glow rad="101600">
                    <a:schemeClr val="bg1">
                      <a:alpha val="60000"/>
                    </a:schemeClr>
                  </a:glow>
                </a:effectLst>
              </a:rPr>
              <a:t>“It is of the LORD'S mercies that we are not consumed, because his compassions fail not. They are new </a:t>
            </a:r>
          </a:p>
          <a:p>
            <a:pPr algn="ctr">
              <a:buNone/>
            </a:pPr>
            <a:r>
              <a:rPr lang="en-US" sz="4000" i="1" dirty="0" smtClean="0">
                <a:effectLst>
                  <a:glow rad="101600">
                    <a:schemeClr val="bg1">
                      <a:alpha val="60000"/>
                    </a:schemeClr>
                  </a:glow>
                </a:effectLst>
              </a:rPr>
              <a:t>every morning: great is </a:t>
            </a:r>
          </a:p>
          <a:p>
            <a:pPr algn="ctr">
              <a:buNone/>
            </a:pPr>
            <a:r>
              <a:rPr lang="en-US" sz="4000" i="1" dirty="0" smtClean="0">
                <a:effectLst>
                  <a:glow rad="101600">
                    <a:schemeClr val="bg1">
                      <a:alpha val="60000"/>
                    </a:schemeClr>
                  </a:glow>
                </a:effectLst>
              </a:rPr>
              <a:t>thy faithfulness.” </a:t>
            </a:r>
          </a:p>
          <a:p>
            <a:pPr algn="ctr">
              <a:buNone/>
            </a:pPr>
            <a:r>
              <a:rPr lang="en-US" sz="4000" i="1" dirty="0" smtClean="0">
                <a:effectLst>
                  <a:glow rad="101600">
                    <a:schemeClr val="bg1">
                      <a:alpha val="60000"/>
                    </a:schemeClr>
                  </a:glow>
                </a:effectLst>
              </a:rPr>
              <a:t>Lamentations 3:22-23 </a:t>
            </a:r>
            <a:endParaRPr lang="en-US" sz="4000" i="1"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tr. Daniel White\Desktop\Bible pictures\Bible pictures Old Testament\Solomon\Temple dedication\Temple singers 29-85.jp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3" name="Rectangle 2"/>
          <p:cNvSpPr/>
          <p:nvPr/>
        </p:nvSpPr>
        <p:spPr>
          <a:xfrm>
            <a:off x="4114800" y="0"/>
            <a:ext cx="4800600" cy="6740307"/>
          </a:xfrm>
          <a:prstGeom prst="rect">
            <a:avLst/>
          </a:prstGeom>
        </p:spPr>
        <p:txBody>
          <a:bodyPr wrap="square">
            <a:spAutoFit/>
          </a:bodyPr>
          <a:lstStyle/>
          <a:p>
            <a:pPr algn="ctr"/>
            <a:r>
              <a:rPr lang="en-US" sz="3600" b="1" i="1" dirty="0" smtClean="0">
                <a:solidFill>
                  <a:schemeClr val="bg1"/>
                </a:solidFill>
                <a:effectLst>
                  <a:glow rad="101600">
                    <a:schemeClr val="tx1">
                      <a:alpha val="60000"/>
                    </a:schemeClr>
                  </a:glow>
                </a:effectLst>
              </a:rPr>
              <a:t>“And when he (Jehoshaphat) had consulted with the people, he appointed singers unto the LORD, and that should praise the beauty of holiness, as they went out before the army, and to say, </a:t>
            </a:r>
            <a:r>
              <a:rPr lang="en-US" sz="3600" b="1" i="1" u="sng" dirty="0" smtClean="0">
                <a:solidFill>
                  <a:schemeClr val="bg1"/>
                </a:solidFill>
                <a:effectLst>
                  <a:glow rad="101600">
                    <a:schemeClr val="tx1">
                      <a:alpha val="60000"/>
                    </a:schemeClr>
                  </a:glow>
                </a:effectLst>
              </a:rPr>
              <a:t>Praise the LORD; for his mercy </a:t>
            </a:r>
            <a:r>
              <a:rPr lang="en-US" sz="3600" b="1" i="1" dirty="0" err="1" smtClean="0">
                <a:solidFill>
                  <a:schemeClr val="bg1"/>
                </a:solidFill>
                <a:effectLst>
                  <a:glow rad="101600">
                    <a:schemeClr val="tx1">
                      <a:alpha val="60000"/>
                    </a:schemeClr>
                  </a:glow>
                </a:effectLst>
              </a:rPr>
              <a:t>endureth</a:t>
            </a:r>
            <a:r>
              <a:rPr lang="en-US" sz="3600" b="1" i="1" dirty="0" smtClean="0">
                <a:solidFill>
                  <a:schemeClr val="bg1"/>
                </a:solidFill>
                <a:effectLst>
                  <a:glow rad="101600">
                    <a:schemeClr val="tx1">
                      <a:alpha val="60000"/>
                    </a:schemeClr>
                  </a:glow>
                </a:effectLst>
              </a:rPr>
              <a:t> for ever.” II </a:t>
            </a:r>
            <a:r>
              <a:rPr lang="en-US" sz="3600" b="1" i="1" dirty="0" err="1" smtClean="0">
                <a:solidFill>
                  <a:schemeClr val="bg1"/>
                </a:solidFill>
                <a:effectLst>
                  <a:glow rad="101600">
                    <a:schemeClr val="tx1">
                      <a:alpha val="60000"/>
                    </a:schemeClr>
                  </a:glow>
                </a:effectLst>
              </a:rPr>
              <a:t>Chor</a:t>
            </a:r>
            <a:r>
              <a:rPr lang="en-US" sz="3600" b="1" i="1" dirty="0" smtClean="0">
                <a:solidFill>
                  <a:schemeClr val="bg1"/>
                </a:solidFill>
                <a:effectLst>
                  <a:glow rad="101600">
                    <a:schemeClr val="tx1">
                      <a:alpha val="60000"/>
                    </a:schemeClr>
                  </a:glow>
                </a:effectLst>
              </a:rPr>
              <a:t>. 20:21 </a:t>
            </a:r>
            <a:endParaRPr lang="en-US" sz="3600" b="1" i="1" dirty="0">
              <a:solidFill>
                <a:schemeClr val="bg1"/>
              </a:solidFill>
              <a:effectLst>
                <a:glow rad="101600">
                  <a:schemeClr val="tx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5257800" cy="1219200"/>
          </a:xfrm>
        </p:spPr>
        <p:txBody>
          <a:bodyPr/>
          <a:lstStyle/>
          <a:p>
            <a:r>
              <a:rPr lang="en-US" dirty="0" smtClean="0"/>
              <a:t>God’s mercy is…</a:t>
            </a:r>
            <a:endParaRPr lang="en-US" dirty="0"/>
          </a:p>
        </p:txBody>
      </p:sp>
      <p:sp>
        <p:nvSpPr>
          <p:cNvPr id="3" name="Content Placeholder 2"/>
          <p:cNvSpPr>
            <a:spLocks noGrp="1"/>
          </p:cNvSpPr>
          <p:nvPr>
            <p:ph idx="1"/>
          </p:nvPr>
        </p:nvSpPr>
        <p:spPr>
          <a:xfrm>
            <a:off x="228600" y="1600200"/>
            <a:ext cx="8915400" cy="5257800"/>
          </a:xfrm>
        </p:spPr>
        <p:txBody>
          <a:bodyPr>
            <a:normAutofit/>
          </a:bodyPr>
          <a:lstStyle/>
          <a:p>
            <a:r>
              <a:rPr lang="en-US" sz="3600" dirty="0" smtClean="0"/>
              <a:t>"great" </a:t>
            </a:r>
            <a:r>
              <a:rPr lang="en-US" sz="3600" i="1" dirty="0" smtClean="0"/>
              <a:t>(I Kings 3:6) </a:t>
            </a:r>
          </a:p>
          <a:p>
            <a:r>
              <a:rPr lang="en-US" sz="3600" dirty="0" smtClean="0"/>
              <a:t>"plenteous" </a:t>
            </a:r>
            <a:r>
              <a:rPr lang="en-US" sz="3600" i="1" dirty="0" smtClean="0"/>
              <a:t>(Psalm 86:5)</a:t>
            </a:r>
          </a:p>
          <a:p>
            <a:r>
              <a:rPr lang="en-US" sz="3600" dirty="0" smtClean="0"/>
              <a:t>"tender" </a:t>
            </a:r>
            <a:r>
              <a:rPr lang="en-US" sz="3600" i="1" dirty="0" smtClean="0"/>
              <a:t>(Luke 1:78)</a:t>
            </a:r>
          </a:p>
          <a:p>
            <a:r>
              <a:rPr lang="en-US" sz="3600" dirty="0" smtClean="0"/>
              <a:t>"abundant" </a:t>
            </a:r>
            <a:r>
              <a:rPr lang="en-US" sz="3600" i="1" dirty="0" smtClean="0"/>
              <a:t>(I </a:t>
            </a:r>
            <a:r>
              <a:rPr lang="en-US" sz="3600" i="1" dirty="0" smtClean="0"/>
              <a:t>Peter </a:t>
            </a:r>
            <a:r>
              <a:rPr lang="en-US" sz="3600" i="1" dirty="0" smtClean="0"/>
              <a:t>1:3) </a:t>
            </a:r>
          </a:p>
          <a:p>
            <a:r>
              <a:rPr lang="en-US" sz="3600" dirty="0" smtClean="0"/>
              <a:t>"from everlasting to everlasting" </a:t>
            </a:r>
            <a:r>
              <a:rPr lang="en-US" sz="3600" i="1" dirty="0" smtClean="0"/>
              <a:t>(Psalm 103:17) </a:t>
            </a:r>
          </a:p>
          <a:p>
            <a:r>
              <a:rPr lang="en-US" sz="3600" i="1" dirty="0" smtClean="0">
                <a:solidFill>
                  <a:srgbClr val="FFFF00"/>
                </a:solidFill>
              </a:rPr>
              <a:t>"I will sing aloud of Thy mercy" </a:t>
            </a:r>
            <a:r>
              <a:rPr lang="en-US" sz="3600" i="1" dirty="0" smtClean="0">
                <a:solidFill>
                  <a:srgbClr val="FFFF00"/>
                </a:solidFill>
              </a:rPr>
              <a:t>(Psalm 59:16</a:t>
            </a:r>
            <a:r>
              <a:rPr lang="en-US" sz="3600" i="1" dirty="0" smtClean="0">
                <a:solidFill>
                  <a:srgbClr val="FFFF00"/>
                </a:solidFill>
              </a:rPr>
              <a:t>)</a:t>
            </a:r>
            <a:endParaRPr lang="en-US" sz="3600" i="1" dirty="0">
              <a:solidFill>
                <a:srgbClr val="FFFF00"/>
              </a:solidFill>
            </a:endParaRPr>
          </a:p>
        </p:txBody>
      </p:sp>
      <p:pic>
        <p:nvPicPr>
          <p:cNvPr id="3074" name="Picture 2"/>
          <p:cNvPicPr>
            <a:picLocks noChangeAspect="1" noChangeArrowheads="1"/>
          </p:cNvPicPr>
          <p:nvPr/>
        </p:nvPicPr>
        <p:blipFill>
          <a:blip r:embed="rId3" cstate="print"/>
          <a:srcRect/>
          <a:stretch>
            <a:fillRect/>
          </a:stretch>
        </p:blipFill>
        <p:spPr bwMode="auto">
          <a:xfrm>
            <a:off x="5638800" y="228600"/>
            <a:ext cx="2976203" cy="3962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696200" cy="6354762"/>
          </a:xfrm>
        </p:spPr>
        <p:txBody>
          <a:bodyPr>
            <a:normAutofit/>
            <a:scene3d>
              <a:camera prst="orthographicFront"/>
              <a:lightRig rig="threePt" dir="t"/>
            </a:scene3d>
            <a:sp3d extrusionH="57150">
              <a:bevelT w="38100" h="38100" prst="convex"/>
            </a:sp3d>
          </a:bodyPr>
          <a:lstStyle/>
          <a:p>
            <a:r>
              <a:rPr lang="en-US" sz="6000" dirty="0" smtClean="0">
                <a:effectLst>
                  <a:glow rad="63500">
                    <a:schemeClr val="accent6">
                      <a:satMod val="175000"/>
                      <a:alpha val="40000"/>
                    </a:schemeClr>
                  </a:glow>
                </a:effectLst>
              </a:rPr>
              <a:t>In endeavoring to study the mercy of God as it is set forth in Scripture, a threefold distinction needs to be made.</a:t>
            </a:r>
            <a:endParaRPr lang="en-US" sz="6000" dirty="0">
              <a:effectLst>
                <a:glow rad="63500">
                  <a:schemeClr val="accent6">
                    <a:satMod val="175000"/>
                    <a:alpha val="40000"/>
                  </a:schemeClr>
                </a:glow>
              </a:effectLs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1828800" y="2514600"/>
            <a:ext cx="5791200" cy="4343400"/>
          </a:xfrm>
          <a:prstGeom prst="rect">
            <a:avLst/>
          </a:prstGeom>
          <a:ln>
            <a:noFill/>
          </a:ln>
          <a:effectLst>
            <a:softEdge rad="112500"/>
          </a:effectLst>
        </p:spPr>
      </p:pic>
      <p:sp>
        <p:nvSpPr>
          <p:cNvPr id="2" name="Rectangle 1"/>
          <p:cNvSpPr/>
          <p:nvPr/>
        </p:nvSpPr>
        <p:spPr>
          <a:xfrm>
            <a:off x="304800" y="228600"/>
            <a:ext cx="8686800" cy="2308324"/>
          </a:xfrm>
          <a:prstGeom prst="rect">
            <a:avLst/>
          </a:prstGeom>
        </p:spPr>
        <p:txBody>
          <a:bodyPr wrap="square">
            <a:spAutoFit/>
          </a:bodyPr>
          <a:lstStyle/>
          <a:p>
            <a:pPr algn="ctr"/>
            <a:r>
              <a:rPr lang="en-US" sz="3600" i="1" dirty="0" smtClean="0"/>
              <a:t>“But we all, with open face beholding as in a glass the glory of the Lord, are changed into the same image from glory to glory, even as by the Spirit of the Lord.” II Cor. 3:18 </a:t>
            </a:r>
            <a:endParaRPr lang="en-US" sz="3600" i="1" dirty="0"/>
          </a:p>
        </p:txBody>
      </p:sp>
      <p:pic>
        <p:nvPicPr>
          <p:cNvPr id="1026" name="Picture 2"/>
          <p:cNvPicPr>
            <a:picLocks noChangeAspect="1" noChangeArrowheads="1"/>
          </p:cNvPicPr>
          <p:nvPr/>
        </p:nvPicPr>
        <p:blipFill>
          <a:blip r:embed="rId4" cstate="print"/>
          <a:srcRect/>
          <a:stretch>
            <a:fillRect/>
          </a:stretch>
        </p:blipFill>
        <p:spPr bwMode="auto">
          <a:xfrm>
            <a:off x="6019800" y="2414636"/>
            <a:ext cx="3448050" cy="4443364"/>
          </a:xfrm>
          <a:prstGeom prst="rect">
            <a:avLst/>
          </a:prstGeom>
          <a:ln>
            <a:noFill/>
          </a:ln>
          <a:effectLst>
            <a:softEdge rad="112500"/>
          </a:effectLst>
        </p:spPr>
      </p:pic>
      <p:pic>
        <p:nvPicPr>
          <p:cNvPr id="1030" name="Picture 6"/>
          <p:cNvPicPr>
            <a:picLocks noChangeAspect="1" noChangeArrowheads="1"/>
          </p:cNvPicPr>
          <p:nvPr/>
        </p:nvPicPr>
        <p:blipFill>
          <a:blip r:embed="rId5" cstate="print"/>
          <a:srcRect/>
          <a:stretch>
            <a:fillRect/>
          </a:stretch>
        </p:blipFill>
        <p:spPr bwMode="auto">
          <a:xfrm>
            <a:off x="-304800" y="2438400"/>
            <a:ext cx="3535680" cy="4419600"/>
          </a:xfrm>
          <a:prstGeom prst="rect">
            <a:avLst/>
          </a:prstGeom>
          <a:ln>
            <a:noFill/>
          </a:ln>
          <a:effectLst>
            <a:softEdge rad="112500"/>
          </a:effectLst>
        </p:spPr>
      </p:pic>
      <p:pic>
        <p:nvPicPr>
          <p:cNvPr id="1028" name="Picture 4"/>
          <p:cNvPicPr>
            <a:picLocks noChangeAspect="1" noChangeArrowheads="1"/>
          </p:cNvPicPr>
          <p:nvPr/>
        </p:nvPicPr>
        <p:blipFill>
          <a:blip r:embed="rId6" cstate="print"/>
          <a:srcRect/>
          <a:stretch>
            <a:fillRect/>
          </a:stretch>
        </p:blipFill>
        <p:spPr bwMode="auto">
          <a:xfrm>
            <a:off x="2895600" y="2457667"/>
            <a:ext cx="3522945" cy="4400333"/>
          </a:xfrm>
          <a:prstGeom prst="rect">
            <a:avLst/>
          </a:prstGeom>
          <a:ln>
            <a:noFill/>
          </a:ln>
          <a:effectLst>
            <a:softEdge rad="112500"/>
          </a:effectLst>
        </p:spPr>
      </p:pic>
      <p:pic>
        <p:nvPicPr>
          <p:cNvPr id="9" name="Picture 6"/>
          <p:cNvPicPr>
            <a:picLocks noChangeAspect="1" noChangeArrowheads="1"/>
          </p:cNvPicPr>
          <p:nvPr/>
        </p:nvPicPr>
        <p:blipFill>
          <a:blip r:embed="rId5" cstate="print"/>
          <a:srcRect l="73276" t="56897" r="7328" b="22414"/>
          <a:stretch>
            <a:fillRect/>
          </a:stretch>
        </p:blipFill>
        <p:spPr bwMode="auto">
          <a:xfrm>
            <a:off x="609600" y="2667000"/>
            <a:ext cx="1143000" cy="1524000"/>
          </a:xfrm>
          <a:prstGeom prst="ellipse">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marL="514350" indent="-514350">
              <a:buAutoNum type="arabicPeriod"/>
            </a:pPr>
            <a:r>
              <a:rPr lang="en-US" dirty="0" smtClean="0"/>
              <a:t>First, there is a general mercy of God, which is extended to His entire creation: </a:t>
            </a:r>
            <a:r>
              <a:rPr lang="en-US" i="1" dirty="0" smtClean="0">
                <a:solidFill>
                  <a:srgbClr val="FFFF00"/>
                </a:solidFill>
              </a:rPr>
              <a:t>"His </a:t>
            </a:r>
            <a:r>
              <a:rPr lang="en-US" i="1" u="sng" dirty="0" smtClean="0">
                <a:solidFill>
                  <a:srgbClr val="FFFF00"/>
                </a:solidFill>
              </a:rPr>
              <a:t>tender mercies </a:t>
            </a:r>
            <a:r>
              <a:rPr lang="en-US" i="1" dirty="0" smtClean="0">
                <a:solidFill>
                  <a:srgbClr val="FFFF00"/>
                </a:solidFill>
              </a:rPr>
              <a:t>are over all His </a:t>
            </a:r>
            <a:r>
              <a:rPr lang="en-US" i="1" dirty="0" smtClean="0">
                <a:solidFill>
                  <a:srgbClr val="FFFF00"/>
                </a:solidFill>
              </a:rPr>
              <a:t>works." </a:t>
            </a:r>
            <a:r>
              <a:rPr lang="en-US" i="1" dirty="0" smtClean="0">
                <a:solidFill>
                  <a:srgbClr val="FFFF00"/>
                </a:solidFill>
              </a:rPr>
              <a:t>(Psalm 145:9)</a:t>
            </a:r>
          </a:p>
          <a:p>
            <a:pPr marL="514350" indent="-514350">
              <a:buFont typeface="Wingdings" pitchFamily="2" charset="2"/>
              <a:buChar char="Ø"/>
            </a:pPr>
            <a:r>
              <a:rPr lang="en-US" i="1" dirty="0" smtClean="0">
                <a:solidFill>
                  <a:srgbClr val="FFFF00"/>
                </a:solidFill>
              </a:rPr>
              <a:t>“While the earth </a:t>
            </a:r>
            <a:r>
              <a:rPr lang="en-US" i="1" dirty="0" err="1" smtClean="0">
                <a:solidFill>
                  <a:srgbClr val="FFFF00"/>
                </a:solidFill>
              </a:rPr>
              <a:t>remaineth</a:t>
            </a:r>
            <a:r>
              <a:rPr lang="en-US" i="1" dirty="0" smtClean="0">
                <a:solidFill>
                  <a:srgbClr val="FFFF00"/>
                </a:solidFill>
              </a:rPr>
              <a:t>, seedtime and harvest, and cold and heat, and summer and winter, and day and night shall not cease.” Gen. 8:22 </a:t>
            </a:r>
          </a:p>
          <a:p>
            <a:pPr marL="514350" indent="-514350">
              <a:buFont typeface="Wingdings" pitchFamily="2" charset="2"/>
              <a:buChar char="Ø"/>
            </a:pPr>
            <a:r>
              <a:rPr lang="en-US" i="1" dirty="0" smtClean="0">
                <a:solidFill>
                  <a:srgbClr val="FFFF00"/>
                </a:solidFill>
              </a:rPr>
              <a:t>“God, who at sundry (variously) times and in divers (many ways) manners </a:t>
            </a:r>
            <a:r>
              <a:rPr lang="en-US" i="1" dirty="0" err="1" smtClean="0">
                <a:solidFill>
                  <a:srgbClr val="FFFF00"/>
                </a:solidFill>
              </a:rPr>
              <a:t>spake</a:t>
            </a:r>
            <a:r>
              <a:rPr lang="en-US" i="1" dirty="0" smtClean="0">
                <a:solidFill>
                  <a:srgbClr val="FFFF00"/>
                </a:solidFill>
              </a:rPr>
              <a:t> in time past unto the fathers by the prophets, Hath in these last days spoken unto us by his Son, whom he hath appointed heir of all things, by whom also he made the worlds; Who being the brightness of his glory, and the express image of his person, and upholding all things by the word of his power.” Heb. 1:1-3 </a:t>
            </a:r>
          </a:p>
          <a:p>
            <a:pPr marL="514350" indent="-514350">
              <a:buFont typeface="Wingdings" pitchFamily="2" charset="2"/>
              <a:buChar char="Ø"/>
            </a:pPr>
            <a:endParaRPr lang="en-US" i="1" dirty="0" smtClean="0">
              <a:solidFill>
                <a:srgbClr val="FFFF00"/>
              </a:solidFill>
            </a:endParaRPr>
          </a:p>
          <a:p>
            <a:pPr marL="514350" indent="-514350">
              <a:buFont typeface="Wingdings"/>
              <a:buChar char="Ø"/>
            </a:pPr>
            <a:endParaRPr lang="en-US" i="1" dirty="0" smtClean="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cstate="print"/>
          <a:srcRect/>
          <a:stretch>
            <a:fillRect/>
          </a:stretch>
        </p:blipFill>
        <p:spPr bwMode="auto">
          <a:xfrm>
            <a:off x="1752600" y="0"/>
            <a:ext cx="5760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fontScale="92500" lnSpcReduction="20000"/>
          </a:bodyPr>
          <a:lstStyle/>
          <a:p>
            <a:pPr>
              <a:buNone/>
            </a:pPr>
            <a:r>
              <a:rPr lang="en-US" sz="3600" dirty="0" smtClean="0"/>
              <a:t>2. Second, there is the mercy of God, which is exercised towards all the children of men - </a:t>
            </a:r>
            <a:r>
              <a:rPr lang="en-US" sz="3600" i="1" dirty="0" smtClean="0">
                <a:solidFill>
                  <a:srgbClr val="FFFF00"/>
                </a:solidFill>
              </a:rPr>
              <a:t>"He </a:t>
            </a:r>
            <a:r>
              <a:rPr lang="en-US" sz="3600" i="1" dirty="0" err="1" smtClean="0">
                <a:solidFill>
                  <a:srgbClr val="FFFF00"/>
                </a:solidFill>
              </a:rPr>
              <a:t>giveth</a:t>
            </a:r>
            <a:r>
              <a:rPr lang="en-US" sz="3600" i="1" dirty="0" smtClean="0">
                <a:solidFill>
                  <a:srgbClr val="FFFF00"/>
                </a:solidFill>
              </a:rPr>
              <a:t> to all life, and breath, and all things." (Acts 17:25)</a:t>
            </a:r>
            <a:endParaRPr lang="en-US" sz="3600" dirty="0" smtClean="0"/>
          </a:p>
          <a:p>
            <a:pPr>
              <a:buFont typeface="Wingdings"/>
              <a:buChar char="Ø"/>
            </a:pPr>
            <a:r>
              <a:rPr lang="en-US" sz="3600" dirty="0" smtClean="0"/>
              <a:t> Aiding and helping and them, regardless of their sins – </a:t>
            </a:r>
            <a:r>
              <a:rPr lang="en-US" sz="3600" i="1" dirty="0" smtClean="0">
                <a:solidFill>
                  <a:srgbClr val="FFFF00"/>
                </a:solidFill>
              </a:rPr>
              <a:t>“To the Lord our God belong</a:t>
            </a:r>
            <a:r>
              <a:rPr lang="en-US" sz="3600" i="1" u="sng" dirty="0" smtClean="0">
                <a:solidFill>
                  <a:srgbClr val="FFFF00"/>
                </a:solidFill>
              </a:rPr>
              <a:t> mercies </a:t>
            </a:r>
            <a:r>
              <a:rPr lang="en-US" sz="3600" i="1" dirty="0" smtClean="0">
                <a:solidFill>
                  <a:srgbClr val="FFFF00"/>
                </a:solidFill>
              </a:rPr>
              <a:t>and </a:t>
            </a:r>
            <a:r>
              <a:rPr lang="en-US" sz="3600" i="1" dirty="0" err="1" smtClean="0">
                <a:solidFill>
                  <a:srgbClr val="FFFF00"/>
                </a:solidFill>
              </a:rPr>
              <a:t>forgivenesses</a:t>
            </a:r>
            <a:r>
              <a:rPr lang="en-US" sz="3600" i="1" dirty="0" smtClean="0">
                <a:solidFill>
                  <a:srgbClr val="FFFF00"/>
                </a:solidFill>
              </a:rPr>
              <a:t>, though we have rebelled against him.” (Dan. 9:9) “For he </a:t>
            </a:r>
            <a:r>
              <a:rPr lang="en-US" sz="3600" i="1" dirty="0" err="1" smtClean="0">
                <a:solidFill>
                  <a:srgbClr val="FFFF00"/>
                </a:solidFill>
              </a:rPr>
              <a:t>saith</a:t>
            </a:r>
            <a:r>
              <a:rPr lang="en-US" sz="3600" i="1" dirty="0" smtClean="0">
                <a:solidFill>
                  <a:srgbClr val="FFFF00"/>
                </a:solidFill>
              </a:rPr>
              <a:t> to Moses, I will have </a:t>
            </a:r>
            <a:r>
              <a:rPr lang="en-US" sz="3600" i="1" u="sng" dirty="0" smtClean="0">
                <a:solidFill>
                  <a:srgbClr val="FFFF00"/>
                </a:solidFill>
              </a:rPr>
              <a:t>mercy</a:t>
            </a:r>
            <a:r>
              <a:rPr lang="en-US" sz="3600" i="1" dirty="0" smtClean="0">
                <a:solidFill>
                  <a:srgbClr val="FFFF00"/>
                </a:solidFill>
              </a:rPr>
              <a:t> on whom I will have mercy, and I will have compassion on whom I will have compassion.” (Rom. 9:15) </a:t>
            </a:r>
          </a:p>
          <a:p>
            <a:pPr>
              <a:buFont typeface="Wingdings"/>
              <a:buChar char="Ø"/>
            </a:pPr>
            <a:r>
              <a:rPr lang="en-US" sz="3600" dirty="0" smtClean="0"/>
              <a:t> To mankind God communicates all the necessities of life - </a:t>
            </a:r>
            <a:r>
              <a:rPr lang="en-US" sz="3600" i="1" dirty="0" smtClean="0">
                <a:solidFill>
                  <a:srgbClr val="FFFF00"/>
                </a:solidFill>
              </a:rPr>
              <a:t>“For He </a:t>
            </a:r>
            <a:r>
              <a:rPr lang="en-US" sz="3600" i="1" dirty="0" err="1" smtClean="0">
                <a:solidFill>
                  <a:srgbClr val="FFFF00"/>
                </a:solidFill>
              </a:rPr>
              <a:t>maketh</a:t>
            </a:r>
            <a:r>
              <a:rPr lang="en-US" sz="3600" i="1" dirty="0" smtClean="0">
                <a:solidFill>
                  <a:srgbClr val="FFFF00"/>
                </a:solidFill>
              </a:rPr>
              <a:t> His sun to rise on the evil and on the good, and </a:t>
            </a:r>
            <a:r>
              <a:rPr lang="en-US" sz="3600" i="1" dirty="0" err="1" smtClean="0">
                <a:solidFill>
                  <a:srgbClr val="FFFF00"/>
                </a:solidFill>
              </a:rPr>
              <a:t>sendeth</a:t>
            </a:r>
            <a:r>
              <a:rPr lang="en-US" sz="3600" i="1" dirty="0" smtClean="0">
                <a:solidFill>
                  <a:srgbClr val="FFFF00"/>
                </a:solidFill>
              </a:rPr>
              <a:t> rain on the just and on the unjust." (Matt. 5:45)</a:t>
            </a:r>
            <a:endParaRPr lang="en-US" sz="3600" i="1"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3"/>
          <p:cNvPicPr>
            <a:picLocks noChangeAspect="1" noChangeArrowheads="1"/>
          </p:cNvPicPr>
          <p:nvPr/>
        </p:nvPicPr>
        <p:blipFill>
          <a:blip r:embed="rId3" cstate="print">
            <a:lum contrast="10000"/>
          </a:blip>
          <a:srcRect/>
          <a:stretch>
            <a:fillRect/>
          </a:stretch>
        </p:blipFill>
        <p:spPr bwMode="auto">
          <a:xfrm>
            <a:off x="1295400" y="0"/>
            <a:ext cx="7162800" cy="6938963"/>
          </a:xfrm>
          <a:prstGeom prst="rect">
            <a:avLst/>
          </a:prstGeom>
          <a:noFill/>
          <a:ln w="9525">
            <a:noFill/>
            <a:miter lim="800000"/>
            <a:headEnd/>
            <a:tailEnd/>
          </a:ln>
        </p:spPr>
      </p:pic>
      <p:sp>
        <p:nvSpPr>
          <p:cNvPr id="3" name="Rectangle 2"/>
          <p:cNvSpPr/>
          <p:nvPr/>
        </p:nvSpPr>
        <p:spPr>
          <a:xfrm>
            <a:off x="2286000" y="1828800"/>
            <a:ext cx="5334000" cy="1323439"/>
          </a:xfrm>
          <a:prstGeom prst="rect">
            <a:avLst/>
          </a:prstGeom>
        </p:spPr>
        <p:txBody>
          <a:bodyPr wrap="square">
            <a:spAutoFit/>
          </a:bodyPr>
          <a:lstStyle/>
          <a:p>
            <a:pPr algn="ctr"/>
            <a:r>
              <a:rPr lang="en-US" sz="4000" b="1" i="1" dirty="0" smtClean="0">
                <a:solidFill>
                  <a:schemeClr val="bg1"/>
                </a:solidFill>
              </a:rPr>
              <a:t>Praise the LORD; for his mercy </a:t>
            </a:r>
            <a:r>
              <a:rPr lang="en-US" sz="4000" b="1" i="1" dirty="0" err="1" smtClean="0">
                <a:solidFill>
                  <a:schemeClr val="bg1"/>
                </a:solidFill>
              </a:rPr>
              <a:t>endureth</a:t>
            </a:r>
            <a:r>
              <a:rPr lang="en-US" sz="4000" b="1" i="1" dirty="0" smtClean="0">
                <a:solidFill>
                  <a:schemeClr val="bg1"/>
                </a:solidFill>
              </a:rPr>
              <a:t> for ever</a:t>
            </a:r>
            <a:endParaRPr lang="en-US" sz="4000" b="1" i="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dirty="0" smtClean="0"/>
              <a:t>3. Third, there is a sovereign mercy which is reserved for the heirs of salvation</a:t>
            </a:r>
          </a:p>
          <a:p>
            <a:pPr>
              <a:buFont typeface="Wingdings"/>
              <a:buChar char="Ø"/>
            </a:pPr>
            <a:r>
              <a:rPr lang="en-US" dirty="0" smtClean="0"/>
              <a:t> Salvation - </a:t>
            </a:r>
            <a:r>
              <a:rPr lang="en-US" i="1" dirty="0" smtClean="0">
                <a:solidFill>
                  <a:srgbClr val="FFFF00"/>
                </a:solidFill>
              </a:rPr>
              <a:t>"Not by works of righteousness which we have done, but according to </a:t>
            </a:r>
            <a:r>
              <a:rPr lang="en-US" i="1" u="sng" dirty="0" smtClean="0">
                <a:solidFill>
                  <a:srgbClr val="FFFF00"/>
                </a:solidFill>
              </a:rPr>
              <a:t>His mercy</a:t>
            </a:r>
            <a:r>
              <a:rPr lang="en-US" i="1" dirty="0" smtClean="0">
                <a:solidFill>
                  <a:srgbClr val="FFFF00"/>
                </a:solidFill>
              </a:rPr>
              <a:t> He saved </a:t>
            </a:r>
            <a:r>
              <a:rPr lang="en-US" i="1" dirty="0" smtClean="0">
                <a:solidFill>
                  <a:srgbClr val="FFFF00"/>
                </a:solidFill>
              </a:rPr>
              <a:t>us." </a:t>
            </a:r>
            <a:r>
              <a:rPr lang="en-US" i="1" dirty="0" smtClean="0">
                <a:solidFill>
                  <a:srgbClr val="FFFF00"/>
                </a:solidFill>
              </a:rPr>
              <a:t>(Titus 3:5) </a:t>
            </a:r>
          </a:p>
          <a:p>
            <a:pPr>
              <a:buFont typeface="Arial" charset="0"/>
              <a:buChar char="•"/>
            </a:pPr>
            <a:r>
              <a:rPr lang="en-US" i="1" dirty="0" smtClean="0">
                <a:solidFill>
                  <a:srgbClr val="FFFF00"/>
                </a:solidFill>
              </a:rPr>
              <a:t>“Who </a:t>
            </a:r>
            <a:r>
              <a:rPr lang="en-US" i="1" dirty="0" err="1" smtClean="0">
                <a:solidFill>
                  <a:srgbClr val="FFFF00"/>
                </a:solidFill>
              </a:rPr>
              <a:t>redeemeth</a:t>
            </a:r>
            <a:r>
              <a:rPr lang="en-US" i="1" dirty="0" smtClean="0">
                <a:solidFill>
                  <a:srgbClr val="FFFF00"/>
                </a:solidFill>
              </a:rPr>
              <a:t> thy life from destruction; who </a:t>
            </a:r>
            <a:r>
              <a:rPr lang="en-US" i="1" dirty="0" err="1" smtClean="0">
                <a:solidFill>
                  <a:srgbClr val="FFFF00"/>
                </a:solidFill>
              </a:rPr>
              <a:t>crowneth</a:t>
            </a:r>
            <a:r>
              <a:rPr lang="en-US" i="1" dirty="0" smtClean="0">
                <a:solidFill>
                  <a:srgbClr val="FFFF00"/>
                </a:solidFill>
              </a:rPr>
              <a:t> thee with </a:t>
            </a:r>
            <a:r>
              <a:rPr lang="en-US" i="1" dirty="0" err="1" smtClean="0">
                <a:solidFill>
                  <a:srgbClr val="FFFF00"/>
                </a:solidFill>
              </a:rPr>
              <a:t>lovingkindness</a:t>
            </a:r>
            <a:r>
              <a:rPr lang="en-US" i="1" dirty="0" smtClean="0">
                <a:solidFill>
                  <a:srgbClr val="FFFF00"/>
                </a:solidFill>
              </a:rPr>
              <a:t> and </a:t>
            </a:r>
            <a:r>
              <a:rPr lang="en-US" i="1" u="sng" dirty="0" smtClean="0">
                <a:solidFill>
                  <a:srgbClr val="FFFF00"/>
                </a:solidFill>
              </a:rPr>
              <a:t>tender mercies</a:t>
            </a:r>
            <a:r>
              <a:rPr lang="en-US" i="1" dirty="0" smtClean="0">
                <a:solidFill>
                  <a:srgbClr val="FFFF00"/>
                </a:solidFill>
              </a:rPr>
              <a:t>.” (Psalm 103:4) </a:t>
            </a:r>
          </a:p>
          <a:p>
            <a:pPr>
              <a:buFont typeface="Arial" charset="0"/>
              <a:buChar char="•"/>
            </a:pPr>
            <a:r>
              <a:rPr lang="en-US" i="1" dirty="0" smtClean="0">
                <a:solidFill>
                  <a:srgbClr val="FFFF00"/>
                </a:solidFill>
              </a:rPr>
              <a:t>“But God, who is </a:t>
            </a:r>
            <a:r>
              <a:rPr lang="en-US" i="1" u="sng" dirty="0" smtClean="0">
                <a:solidFill>
                  <a:srgbClr val="FFFF00"/>
                </a:solidFill>
              </a:rPr>
              <a:t>rich in mercy</a:t>
            </a:r>
            <a:r>
              <a:rPr lang="en-US" i="1" dirty="0" smtClean="0">
                <a:solidFill>
                  <a:srgbClr val="FFFF00"/>
                </a:solidFill>
              </a:rPr>
              <a:t>, for his great love wherewith he loved us, Even when we were dead in sins, hath quickened us together with Christ, by grace ye are saved.” (Ephesians 2:4-5)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smtClean="0"/>
              <a:t> Israel – </a:t>
            </a:r>
            <a:r>
              <a:rPr lang="en-US" i="1" dirty="0" smtClean="0">
                <a:solidFill>
                  <a:srgbClr val="FFFF00"/>
                </a:solidFill>
              </a:rPr>
              <a:t>“Yet thou in thy </a:t>
            </a:r>
            <a:r>
              <a:rPr lang="en-US" i="1" u="sng" dirty="0" smtClean="0">
                <a:solidFill>
                  <a:srgbClr val="FFFF00"/>
                </a:solidFill>
              </a:rPr>
              <a:t>manifold mercies </a:t>
            </a:r>
            <a:r>
              <a:rPr lang="en-US" i="1" dirty="0" err="1" smtClean="0">
                <a:solidFill>
                  <a:srgbClr val="FFFF00"/>
                </a:solidFill>
              </a:rPr>
              <a:t>forsookest</a:t>
            </a:r>
            <a:r>
              <a:rPr lang="en-US" i="1" dirty="0" smtClean="0">
                <a:solidFill>
                  <a:srgbClr val="FFFF00"/>
                </a:solidFill>
              </a:rPr>
              <a:t> them not in the wilderness: the pillar of the cloud departed not from them by day, to lead them in the way; neither the pillar of fire by night, to </a:t>
            </a:r>
            <a:r>
              <a:rPr lang="en-US" i="1" dirty="0" err="1" smtClean="0">
                <a:solidFill>
                  <a:srgbClr val="FFFF00"/>
                </a:solidFill>
              </a:rPr>
              <a:t>shew</a:t>
            </a:r>
            <a:r>
              <a:rPr lang="en-US" i="1" dirty="0" smtClean="0">
                <a:solidFill>
                  <a:srgbClr val="FFFF00"/>
                </a:solidFill>
              </a:rPr>
              <a:t> them light, and the way wherein they should go. …Nevertheless for thy </a:t>
            </a:r>
            <a:r>
              <a:rPr lang="en-US" i="1" u="sng" dirty="0" smtClean="0">
                <a:solidFill>
                  <a:srgbClr val="FFFF00"/>
                </a:solidFill>
              </a:rPr>
              <a:t>great mercies</a:t>
            </a:r>
            <a:r>
              <a:rPr lang="en-US" i="1" dirty="0" smtClean="0">
                <a:solidFill>
                  <a:srgbClr val="FFFF00"/>
                </a:solidFill>
              </a:rPr>
              <a:t>' sake thou didst not utterly consume them, nor forsake them; for thou art a gracious and </a:t>
            </a:r>
            <a:r>
              <a:rPr lang="en-US" i="1" u="sng" dirty="0" smtClean="0">
                <a:solidFill>
                  <a:srgbClr val="FFFF00"/>
                </a:solidFill>
              </a:rPr>
              <a:t>merciful God</a:t>
            </a:r>
            <a:r>
              <a:rPr lang="en-US" i="1" dirty="0" smtClean="0">
                <a:solidFill>
                  <a:srgbClr val="FFFF00"/>
                </a:solidFill>
              </a:rPr>
              <a:t>.” (Ne 9:19, 31)</a:t>
            </a:r>
          </a:p>
          <a:p>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5133825" y="3962400"/>
            <a:ext cx="3857775" cy="2895600"/>
          </a:xfrm>
          <a:prstGeom prst="rect">
            <a:avLst/>
          </a:prstGeom>
          <a:ln>
            <a:noFill/>
          </a:ln>
          <a:effectLst>
            <a:softEdge rad="112500"/>
          </a:effectLst>
        </p:spPr>
      </p:pic>
      <p:pic>
        <p:nvPicPr>
          <p:cNvPr id="5123" name="Picture 3"/>
          <p:cNvPicPr>
            <a:picLocks noChangeAspect="1" noChangeArrowheads="1"/>
          </p:cNvPicPr>
          <p:nvPr/>
        </p:nvPicPr>
        <p:blipFill>
          <a:blip r:embed="rId4" cstate="print"/>
          <a:srcRect/>
          <a:stretch>
            <a:fillRect/>
          </a:stretch>
        </p:blipFill>
        <p:spPr bwMode="auto">
          <a:xfrm>
            <a:off x="304800" y="3996116"/>
            <a:ext cx="4095750" cy="2861884"/>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Font typeface="Wingdings"/>
              <a:buChar char="Ø"/>
            </a:pPr>
            <a:r>
              <a:rPr lang="en-US" dirty="0" smtClean="0"/>
              <a:t> Church – </a:t>
            </a:r>
            <a:r>
              <a:rPr lang="en-US" i="1" dirty="0" smtClean="0">
                <a:solidFill>
                  <a:srgbClr val="FFFF00"/>
                </a:solidFill>
              </a:rPr>
              <a:t>“Blessed be the God and Father of our Lord Jesus Christ, which according to</a:t>
            </a:r>
            <a:r>
              <a:rPr lang="en-US" i="1" u="sng" dirty="0" smtClean="0">
                <a:solidFill>
                  <a:srgbClr val="FFFF00"/>
                </a:solidFill>
              </a:rPr>
              <a:t> his abundant mercy</a:t>
            </a:r>
            <a:r>
              <a:rPr lang="en-US" i="1" dirty="0" smtClean="0">
                <a:solidFill>
                  <a:srgbClr val="FFFF00"/>
                </a:solidFill>
              </a:rPr>
              <a:t> hath begotten us again unto a lively hope by the resurrection of Jesus Christ from the dead, To an inheritance incorruptible, and undefiled, and that </a:t>
            </a:r>
            <a:r>
              <a:rPr lang="en-US" i="1" dirty="0" err="1" smtClean="0">
                <a:solidFill>
                  <a:srgbClr val="FFFF00"/>
                </a:solidFill>
              </a:rPr>
              <a:t>fadeth</a:t>
            </a:r>
            <a:r>
              <a:rPr lang="en-US" i="1" dirty="0" smtClean="0">
                <a:solidFill>
                  <a:srgbClr val="FFFF00"/>
                </a:solidFill>
              </a:rPr>
              <a:t> not away, reserved in heaven for you.”            (I Peter 1:3-4) </a:t>
            </a:r>
          </a:p>
          <a:p>
            <a:pPr>
              <a:buNone/>
            </a:pPr>
            <a:r>
              <a:rPr lang="en-US" i="1" dirty="0" smtClean="0">
                <a:solidFill>
                  <a:srgbClr val="FFFF00"/>
                </a:solidFill>
              </a:rPr>
              <a:t>   “What if God, willing to </a:t>
            </a:r>
            <a:r>
              <a:rPr lang="en-US" i="1" dirty="0" err="1" smtClean="0">
                <a:solidFill>
                  <a:srgbClr val="FFFF00"/>
                </a:solidFill>
              </a:rPr>
              <a:t>shew</a:t>
            </a:r>
            <a:r>
              <a:rPr lang="en-US" i="1" dirty="0" smtClean="0">
                <a:solidFill>
                  <a:srgbClr val="FFFF00"/>
                </a:solidFill>
              </a:rPr>
              <a:t> his wrath, and to make his power known, endured with much longsuffering the vessels of wrath fitted to destruction: And that he might make known the riches of his glory on the </a:t>
            </a:r>
            <a:r>
              <a:rPr lang="en-US" i="1" u="sng" dirty="0" smtClean="0">
                <a:solidFill>
                  <a:srgbClr val="FFFF00"/>
                </a:solidFill>
              </a:rPr>
              <a:t>vessels of mercy</a:t>
            </a:r>
            <a:r>
              <a:rPr lang="en-US" i="1" dirty="0" smtClean="0">
                <a:solidFill>
                  <a:srgbClr val="FFFF00"/>
                </a:solidFill>
              </a:rPr>
              <a:t>, which he had afore prepared unto glory,  Even us, whom he hath called, not of the Jews only, but also of the Gentiles.” (Romans 9:22-23) </a:t>
            </a:r>
          </a:p>
          <a:p>
            <a:pPr>
              <a:buNone/>
            </a:pPr>
            <a:endParaRPr lang="en-US"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pPr>
              <a:buFont typeface="Wingdings"/>
              <a:buChar char="Ø"/>
            </a:pPr>
            <a:r>
              <a:rPr lang="en-US" sz="3600" dirty="0" smtClean="0"/>
              <a:t> Backslider – </a:t>
            </a:r>
          </a:p>
          <a:p>
            <a:r>
              <a:rPr lang="en-US" sz="3600" i="1" dirty="0" smtClean="0">
                <a:solidFill>
                  <a:srgbClr val="FFFF00"/>
                </a:solidFill>
              </a:rPr>
              <a:t>“But though he cause grief (backslider), yet will he have compassion according to the </a:t>
            </a:r>
            <a:r>
              <a:rPr lang="en-US" sz="3600" i="1" u="sng" dirty="0" smtClean="0">
                <a:solidFill>
                  <a:srgbClr val="FFFF00"/>
                </a:solidFill>
              </a:rPr>
              <a:t>multitude of his mercies</a:t>
            </a:r>
            <a:r>
              <a:rPr lang="en-US" sz="3600" i="1" dirty="0" smtClean="0">
                <a:solidFill>
                  <a:srgbClr val="FFFF00"/>
                </a:solidFill>
              </a:rPr>
              <a:t>.” (Lam. 3:32)</a:t>
            </a:r>
          </a:p>
          <a:p>
            <a:r>
              <a:rPr lang="en-US" sz="3600" i="1" dirty="0" smtClean="0">
                <a:solidFill>
                  <a:srgbClr val="FFFF00"/>
                </a:solidFill>
              </a:rPr>
              <a:t>“Go and proclaim these words toward the north, and say, Return, thou backsliding Israel, </a:t>
            </a:r>
            <a:r>
              <a:rPr lang="en-US" sz="3600" i="1" dirty="0" err="1" smtClean="0">
                <a:solidFill>
                  <a:srgbClr val="FFFF00"/>
                </a:solidFill>
              </a:rPr>
              <a:t>saith</a:t>
            </a:r>
            <a:r>
              <a:rPr lang="en-US" sz="3600" i="1" dirty="0" smtClean="0">
                <a:solidFill>
                  <a:srgbClr val="FFFF00"/>
                </a:solidFill>
              </a:rPr>
              <a:t> the LORD; and I will not cause mine anger to fall upon you: for </a:t>
            </a:r>
            <a:r>
              <a:rPr lang="en-US" sz="3600" i="1" u="sng" dirty="0" smtClean="0">
                <a:solidFill>
                  <a:srgbClr val="FFFF00"/>
                </a:solidFill>
              </a:rPr>
              <a:t>I am merciful</a:t>
            </a:r>
            <a:r>
              <a:rPr lang="en-US" sz="3600" i="1" dirty="0" smtClean="0">
                <a:solidFill>
                  <a:srgbClr val="FFFF00"/>
                </a:solidFill>
              </a:rPr>
              <a:t>, </a:t>
            </a:r>
            <a:r>
              <a:rPr lang="en-US" sz="3600" i="1" dirty="0" err="1" smtClean="0">
                <a:solidFill>
                  <a:srgbClr val="FFFF00"/>
                </a:solidFill>
              </a:rPr>
              <a:t>saith</a:t>
            </a:r>
            <a:r>
              <a:rPr lang="en-US" sz="3600" i="1" dirty="0" smtClean="0">
                <a:solidFill>
                  <a:srgbClr val="FFFF00"/>
                </a:solidFill>
              </a:rPr>
              <a:t> the LORD, and I will not keep anger for ever.” (Jer. 3:12) </a:t>
            </a:r>
          </a:p>
          <a:p>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 y="-1"/>
            <a:ext cx="9144000" cy="72864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r>
              <a:rPr lang="en-US" sz="3600" dirty="0" smtClean="0"/>
              <a:t>Application of this attribute of God </a:t>
            </a:r>
            <a:br>
              <a:rPr lang="en-US" sz="3600" dirty="0" smtClean="0"/>
            </a:br>
            <a:r>
              <a:rPr lang="en-US" sz="3600" dirty="0" smtClean="0"/>
              <a:t>in our own personal lives</a:t>
            </a:r>
            <a:endParaRPr lang="en-US" sz="3600" dirty="0"/>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r>
              <a:rPr lang="en-US" i="1" dirty="0" smtClean="0"/>
              <a:t>Rom. 12:1 “I beseech you therefore, brethren, by the </a:t>
            </a:r>
            <a:r>
              <a:rPr lang="en-US" i="1" u="sng" dirty="0" smtClean="0"/>
              <a:t>mercies of God</a:t>
            </a:r>
            <a:r>
              <a:rPr lang="en-US" i="1" dirty="0" smtClean="0"/>
              <a:t>, that ye present your bodies a living sacrifice, holy, acceptable unto God, which is your reasonable service.”</a:t>
            </a:r>
          </a:p>
          <a:p>
            <a:r>
              <a:rPr lang="en-US" i="1" dirty="0" smtClean="0"/>
              <a:t> Col. 3:12 “Put on therefore, as the elect of God, holy and beloved, </a:t>
            </a:r>
            <a:r>
              <a:rPr lang="en-US" i="1" u="sng" dirty="0" smtClean="0"/>
              <a:t>bowels of mercies</a:t>
            </a:r>
            <a:r>
              <a:rPr lang="en-US" i="1" dirty="0" smtClean="0"/>
              <a:t>, kindness, humbleness of mind, meekness, longsuffering…”</a:t>
            </a:r>
          </a:p>
          <a:p>
            <a:r>
              <a:rPr lang="en-US" i="1" dirty="0" smtClean="0"/>
              <a:t>II Cor. 1:3-4  “Blessed be God, even the Father of our Lord Jesus Christ, the </a:t>
            </a:r>
            <a:r>
              <a:rPr lang="en-US" i="1" u="sng" dirty="0" smtClean="0"/>
              <a:t>Father of mercies</a:t>
            </a:r>
            <a:r>
              <a:rPr lang="en-US" i="1" dirty="0" smtClean="0"/>
              <a:t>, and the God of all comfort; Who </a:t>
            </a:r>
            <a:r>
              <a:rPr lang="en-US" i="1" dirty="0" err="1" smtClean="0"/>
              <a:t>comforteth</a:t>
            </a:r>
            <a:r>
              <a:rPr lang="en-US" i="1" dirty="0" smtClean="0"/>
              <a:t> us in all our tribulation, that we may be able to comfort them which are in any trouble, by the comfort wherewith we ourselves are comforted of God.”</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417638"/>
          </a:xfrm>
        </p:spPr>
        <p:txBody>
          <a:bodyPr>
            <a:normAutofit/>
          </a:bodyPr>
          <a:lstStyle/>
          <a:p>
            <a:r>
              <a:rPr lang="en-US" dirty="0" smtClean="0"/>
              <a:t>God is incomprehensible</a:t>
            </a:r>
            <a:endParaRPr lang="en-US" dirty="0"/>
          </a:p>
        </p:txBody>
      </p:sp>
      <p:sp>
        <p:nvSpPr>
          <p:cNvPr id="3" name="Content Placeholder 2"/>
          <p:cNvSpPr>
            <a:spLocks noGrp="1"/>
          </p:cNvSpPr>
          <p:nvPr>
            <p:ph idx="1"/>
          </p:nvPr>
        </p:nvSpPr>
        <p:spPr>
          <a:xfrm>
            <a:off x="0" y="1600200"/>
            <a:ext cx="5181600" cy="5257800"/>
          </a:xfrm>
        </p:spPr>
        <p:txBody>
          <a:bodyPr>
            <a:normAutofit/>
          </a:bodyPr>
          <a:lstStyle/>
          <a:p>
            <a:pPr algn="ctr">
              <a:buNone/>
            </a:pPr>
            <a:r>
              <a:rPr lang="en-US" i="1" dirty="0" smtClean="0">
                <a:solidFill>
                  <a:srgbClr val="FFC000"/>
                </a:solidFill>
              </a:rPr>
              <a:t>   “</a:t>
            </a:r>
            <a:r>
              <a:rPr lang="en-US" i="1" u="sng" dirty="0" smtClean="0">
                <a:solidFill>
                  <a:srgbClr val="FFC000"/>
                </a:solidFill>
              </a:rPr>
              <a:t>Canst thou by searching find out God</a:t>
            </a:r>
            <a:r>
              <a:rPr lang="en-US" i="1" dirty="0" smtClean="0">
                <a:solidFill>
                  <a:srgbClr val="FFC000"/>
                </a:solidFill>
              </a:rPr>
              <a:t>? canst thou find out the Almighty unto perfection? It is as high as heaven; what canst thou do? deeper than hell; what canst thou know? The measure thereof is longer than the earth, and broader than the sea.” Job 11:7-9 </a:t>
            </a:r>
          </a:p>
          <a:p>
            <a:pPr algn="ctr">
              <a:buNone/>
            </a:pP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204476" y="1600200"/>
            <a:ext cx="3939524" cy="4495799"/>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US" sz="3300" i="1" dirty="0" smtClean="0"/>
              <a:t> Heb. 4:16 “Let us therefore come boldly unto the throne of grace, that we may </a:t>
            </a:r>
            <a:r>
              <a:rPr lang="en-US" sz="3300" i="1" u="sng" dirty="0" smtClean="0"/>
              <a:t>obtain mercy</a:t>
            </a:r>
            <a:r>
              <a:rPr lang="en-US" sz="3300" i="1" dirty="0" smtClean="0"/>
              <a:t>, and find grace to help in time of need.”</a:t>
            </a:r>
          </a:p>
          <a:p>
            <a:r>
              <a:rPr lang="en-US" sz="3300" i="1" dirty="0" smtClean="0"/>
              <a:t> II Cor. 4:1 “Therefore seeing we have this ministry, as we have </a:t>
            </a:r>
            <a:r>
              <a:rPr lang="en-US" sz="3300" i="1" u="sng" dirty="0" smtClean="0"/>
              <a:t>received mercy</a:t>
            </a:r>
            <a:r>
              <a:rPr lang="en-US" sz="3300" i="1" dirty="0" smtClean="0"/>
              <a:t>, we faint not.”</a:t>
            </a:r>
          </a:p>
          <a:p>
            <a:r>
              <a:rPr lang="en-US" sz="3300" i="1" dirty="0" smtClean="0"/>
              <a:t>Phil. 2:1-4 “If there be therefore any consolation in Christ, if any comfort of love, if any fellowship of the Spirit, if any </a:t>
            </a:r>
            <a:r>
              <a:rPr lang="en-US" sz="3300" i="1" u="sng" dirty="0" smtClean="0"/>
              <a:t>bowels and mercies</a:t>
            </a:r>
            <a:r>
              <a:rPr lang="en-US" sz="3300" i="1" dirty="0" smtClean="0"/>
              <a:t>, </a:t>
            </a:r>
            <a:r>
              <a:rPr lang="en-US" sz="3300" i="1" dirty="0" err="1" smtClean="0"/>
              <a:t>Fulfil</a:t>
            </a:r>
            <a:r>
              <a:rPr lang="en-US" sz="3300" i="1" dirty="0" smtClean="0"/>
              <a:t> ye my joy, that ye be likeminded, having the same love, being of one accord, of one mind. Let nothing be done through strife or vainglory; but in lowliness of mind let each esteem other better than themselves.”</a:t>
            </a:r>
            <a:endParaRPr lang="en-US" sz="33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a:solidFill>
              <a:schemeClr val="bg1"/>
            </a:solidFill>
          </a:ln>
        </p:spPr>
        <p:txBody>
          <a:bodyPr>
            <a:normAutofit/>
          </a:bodyPr>
          <a:lstStyle/>
          <a:p>
            <a:r>
              <a:rPr lang="en-US" sz="3600" i="1" dirty="0" smtClean="0"/>
              <a:t>“He hath </a:t>
            </a:r>
            <a:r>
              <a:rPr lang="en-US" sz="3600" i="1" dirty="0" err="1" smtClean="0"/>
              <a:t>shewed</a:t>
            </a:r>
            <a:r>
              <a:rPr lang="en-US" sz="3600" i="1" dirty="0" smtClean="0"/>
              <a:t> thee, O man, what is good; and what doth the LORD require of thee, but to do justly, and to </a:t>
            </a:r>
            <a:r>
              <a:rPr lang="en-US" sz="3600" i="1" u="sng" dirty="0" smtClean="0"/>
              <a:t>love mercy</a:t>
            </a:r>
            <a:r>
              <a:rPr lang="en-US" sz="3600" i="1" dirty="0" smtClean="0"/>
              <a:t>, and to walk humbly with thy God?” </a:t>
            </a:r>
            <a:r>
              <a:rPr lang="en-US" sz="3600" i="1" dirty="0" smtClean="0"/>
              <a:t>Micah 6:8 </a:t>
            </a:r>
            <a:endParaRPr lang="en-US" sz="3600" i="1" dirty="0" smtClean="0"/>
          </a:p>
          <a:p>
            <a:r>
              <a:rPr lang="en-US" sz="3600" i="1" dirty="0" smtClean="0"/>
              <a:t>“Keep yourselves in the love of God,</a:t>
            </a:r>
            <a:r>
              <a:rPr lang="en-US" sz="3600" i="1" u="sng" dirty="0" smtClean="0"/>
              <a:t> looking for the mercy</a:t>
            </a:r>
            <a:r>
              <a:rPr lang="en-US" sz="3600" i="1" dirty="0" smtClean="0"/>
              <a:t> of our Lord Jesus Christ unto eternal life.” Jude 1:21 </a:t>
            </a:r>
          </a:p>
          <a:p>
            <a:r>
              <a:rPr lang="en-US" sz="3600" i="1" dirty="0" smtClean="0"/>
              <a:t>“He that </a:t>
            </a:r>
            <a:r>
              <a:rPr lang="en-US" sz="3600" i="1" dirty="0" err="1" smtClean="0"/>
              <a:t>followeth</a:t>
            </a:r>
            <a:r>
              <a:rPr lang="en-US" sz="3600" i="1" dirty="0" smtClean="0"/>
              <a:t> after righteousness and </a:t>
            </a:r>
            <a:r>
              <a:rPr lang="en-US" sz="3600" i="1" u="sng" dirty="0" smtClean="0"/>
              <a:t>mercy</a:t>
            </a:r>
            <a:r>
              <a:rPr lang="en-US" sz="3600" i="1" dirty="0" smtClean="0"/>
              <a:t> </a:t>
            </a:r>
            <a:r>
              <a:rPr lang="en-US" sz="3600" i="1" dirty="0" err="1" smtClean="0"/>
              <a:t>findeth</a:t>
            </a:r>
            <a:r>
              <a:rPr lang="en-US" sz="3600" i="1" dirty="0" smtClean="0"/>
              <a:t> life.” Prov. 21:21 </a:t>
            </a:r>
          </a:p>
          <a:p>
            <a:r>
              <a:rPr lang="en-US" sz="3600" i="1" dirty="0" smtClean="0"/>
              <a:t>“O give thanks unto the God of gods: for </a:t>
            </a:r>
            <a:r>
              <a:rPr lang="en-US" sz="3600" i="1" u="sng" dirty="0" smtClean="0"/>
              <a:t>his mercy</a:t>
            </a:r>
            <a:r>
              <a:rPr lang="en-US" sz="3600" i="1" dirty="0" smtClean="0"/>
              <a:t> </a:t>
            </a:r>
            <a:r>
              <a:rPr lang="en-US" sz="3600" i="1" dirty="0" err="1" smtClean="0"/>
              <a:t>endureth</a:t>
            </a:r>
            <a:r>
              <a:rPr lang="en-US" sz="3600" i="1" dirty="0" smtClean="0"/>
              <a:t> for ever.” Psalm 136:2 </a:t>
            </a:r>
            <a:endParaRPr lang="en-US" sz="36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David’s prayer for forgiveness</a:t>
            </a:r>
            <a:br>
              <a:rPr lang="en-US" dirty="0" smtClean="0"/>
            </a:br>
            <a:r>
              <a:rPr lang="en-US" i="1" dirty="0" smtClean="0"/>
              <a:t>(Psalm 51)</a:t>
            </a:r>
            <a:endParaRPr lang="en-US" i="1" dirty="0"/>
          </a:p>
        </p:txBody>
      </p:sp>
      <p:pic>
        <p:nvPicPr>
          <p:cNvPr id="91138" name="Picture 2"/>
          <p:cNvPicPr>
            <a:picLocks noChangeAspect="1" noChangeArrowheads="1"/>
          </p:cNvPicPr>
          <p:nvPr/>
        </p:nvPicPr>
        <p:blipFill>
          <a:blip r:embed="rId3" cstate="print"/>
          <a:srcRect l="50000" b="2000"/>
          <a:stretch>
            <a:fillRect/>
          </a:stretch>
        </p:blipFill>
        <p:spPr bwMode="auto">
          <a:xfrm>
            <a:off x="2590800" y="1676400"/>
            <a:ext cx="4114800" cy="504063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186309"/>
          </a:xfrm>
          <a:prstGeom prst="rect">
            <a:avLst/>
          </a:prstGeom>
        </p:spPr>
        <p:txBody>
          <a:bodyPr wrap="square">
            <a:spAutoFit/>
          </a:bodyPr>
          <a:lstStyle/>
          <a:p>
            <a:pPr algn="ctr"/>
            <a:r>
              <a:rPr lang="en-US" sz="3600" i="1" dirty="0" smtClean="0"/>
              <a:t>“Have </a:t>
            </a:r>
            <a:r>
              <a:rPr lang="en-US" sz="3600" i="1" u="sng" dirty="0" smtClean="0"/>
              <a:t>mercy </a:t>
            </a:r>
            <a:r>
              <a:rPr lang="en-US" sz="3600" i="1" dirty="0" smtClean="0"/>
              <a:t>upon me, O God, according to thy </a:t>
            </a:r>
            <a:r>
              <a:rPr lang="en-US" sz="3600" i="1" dirty="0" err="1" smtClean="0"/>
              <a:t>lovingkindness</a:t>
            </a:r>
            <a:r>
              <a:rPr lang="en-US" sz="3600" i="1" dirty="0" smtClean="0"/>
              <a:t>: according unto the multitude of thy </a:t>
            </a:r>
            <a:r>
              <a:rPr lang="en-US" sz="3600" i="1" u="sng" dirty="0" smtClean="0"/>
              <a:t>tender mercies </a:t>
            </a:r>
            <a:r>
              <a:rPr lang="en-US" sz="3600" i="1" dirty="0" smtClean="0"/>
              <a:t>blot out my transgressions. Wash me </a:t>
            </a:r>
            <a:r>
              <a:rPr lang="en-US" sz="3600" i="1" dirty="0" err="1" smtClean="0"/>
              <a:t>throughly</a:t>
            </a:r>
            <a:r>
              <a:rPr lang="en-US" sz="3600" i="1" dirty="0" smtClean="0"/>
              <a:t> from mine iniquity, and cleanse me from my sin. For I acknowledge my transgressions: and my sin is ever before me. Against thee, thee only, have I sinned, and done this evil in thy sight: that thou </a:t>
            </a:r>
            <a:r>
              <a:rPr lang="en-US" sz="3600" i="1" dirty="0" err="1" smtClean="0"/>
              <a:t>mightest</a:t>
            </a:r>
            <a:r>
              <a:rPr lang="en-US" sz="3600" i="1" dirty="0" smtClean="0"/>
              <a:t> be justified when thou </a:t>
            </a:r>
            <a:r>
              <a:rPr lang="en-US" sz="3600" i="1" dirty="0" err="1" smtClean="0"/>
              <a:t>speakest</a:t>
            </a:r>
            <a:r>
              <a:rPr lang="en-US" sz="3600" i="1" dirty="0" smtClean="0"/>
              <a:t>, and be clear when thou </a:t>
            </a:r>
            <a:r>
              <a:rPr lang="en-US" sz="3600" i="1" dirty="0" err="1" smtClean="0"/>
              <a:t>judgest</a:t>
            </a:r>
            <a:r>
              <a:rPr lang="en-US" sz="3600" i="1" dirty="0" smtClean="0"/>
              <a:t>. Behold, I was </a:t>
            </a:r>
            <a:r>
              <a:rPr lang="en-US" sz="3600" i="1" dirty="0" err="1" smtClean="0"/>
              <a:t>shapen</a:t>
            </a:r>
            <a:r>
              <a:rPr lang="en-US" sz="3600" i="1" dirty="0" smtClean="0"/>
              <a:t> in iniquity; and in sin did my mother conceive me…</a:t>
            </a:r>
            <a:endParaRPr lang="en-US" sz="3600" i="1"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494085"/>
          </a:xfrm>
          <a:prstGeom prst="rect">
            <a:avLst/>
          </a:prstGeom>
        </p:spPr>
        <p:txBody>
          <a:bodyPr wrap="square">
            <a:spAutoFit/>
          </a:bodyPr>
          <a:lstStyle/>
          <a:p>
            <a:pPr algn="ctr"/>
            <a:r>
              <a:rPr lang="en-US" sz="3200" i="1" dirty="0" smtClean="0"/>
              <a:t>Behold, thou </a:t>
            </a:r>
            <a:r>
              <a:rPr lang="en-US" sz="3200" i="1" dirty="0" err="1" smtClean="0"/>
              <a:t>desirest</a:t>
            </a:r>
            <a:r>
              <a:rPr lang="en-US" sz="3200" i="1" dirty="0" smtClean="0"/>
              <a:t> truth in the inward parts: and in the hidden part thou </a:t>
            </a:r>
            <a:r>
              <a:rPr lang="en-US" sz="3200" i="1" dirty="0" err="1" smtClean="0"/>
              <a:t>shalt</a:t>
            </a:r>
            <a:r>
              <a:rPr lang="en-US" sz="3200" i="1" dirty="0" smtClean="0"/>
              <a:t> make me to know wisdom. Purge me with hyssop, and I shall be clean: wash me, and I shall be whiter than snow. Make me to hear joy and gladness; that the bones which thou hast broken may rejoice. Hide thy face from my sins, and blot out all mine iniquities. Create in me a clean heart, O God; and renew a right spirit within me. Cast me not away from thy presence; and take not thy holy spirit </a:t>
            </a:r>
          </a:p>
          <a:p>
            <a:pPr algn="ctr"/>
            <a:r>
              <a:rPr lang="en-US" sz="3200" i="1" dirty="0" smtClean="0"/>
              <a:t>from me. Restore unto me the joy of thy salvation; </a:t>
            </a:r>
          </a:p>
          <a:p>
            <a:pPr algn="ctr"/>
            <a:r>
              <a:rPr lang="en-US" sz="3200" i="1" dirty="0" smtClean="0"/>
              <a:t>and uphold me with thy free spirit. Then will I </a:t>
            </a:r>
          </a:p>
          <a:p>
            <a:pPr algn="ctr"/>
            <a:r>
              <a:rPr lang="en-US" sz="3200" i="1" dirty="0" smtClean="0"/>
              <a:t>teach transgressors thy ways; and sinners </a:t>
            </a:r>
          </a:p>
          <a:p>
            <a:pPr algn="ctr"/>
            <a:r>
              <a:rPr lang="en-US" sz="3200" i="1" dirty="0" smtClean="0"/>
              <a:t>shall be converted unto thee.”</a:t>
            </a:r>
            <a:endParaRPr lang="en-US" sz="3200" i="1"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dirty="0" smtClean="0"/>
              <a:t>How many people say, I do not believe that God will ever cast me into Hell; </a:t>
            </a:r>
            <a:r>
              <a:rPr lang="en-US" dirty="0" smtClean="0"/>
              <a:t/>
            </a:r>
            <a:br>
              <a:rPr lang="en-US" dirty="0" smtClean="0"/>
            </a:br>
            <a:r>
              <a:rPr lang="en-US" dirty="0" smtClean="0"/>
              <a:t>He </a:t>
            </a:r>
            <a:r>
              <a:rPr lang="en-US" dirty="0" smtClean="0"/>
              <a:t>is too merciful</a:t>
            </a:r>
            <a:endParaRPr lang="en-US" dirty="0"/>
          </a:p>
        </p:txBody>
      </p:sp>
      <p:pic>
        <p:nvPicPr>
          <p:cNvPr id="94210" name="Picture 2"/>
          <p:cNvPicPr>
            <a:picLocks noChangeAspect="1" noChangeArrowheads="1"/>
          </p:cNvPicPr>
          <p:nvPr/>
        </p:nvPicPr>
        <p:blipFill>
          <a:blip r:embed="rId3" cstate="print"/>
          <a:srcRect/>
          <a:stretch>
            <a:fillRect/>
          </a:stretch>
        </p:blipFill>
        <p:spPr bwMode="auto">
          <a:xfrm>
            <a:off x="838200" y="2057400"/>
            <a:ext cx="7035396" cy="4640996"/>
          </a:xfrm>
          <a:prstGeom prst="rect">
            <a:avLst/>
          </a:prstGeom>
          <a:noFill/>
          <a:ln w="9525">
            <a:noFill/>
            <a:miter lim="800000"/>
            <a:headEnd/>
            <a:tailEnd/>
          </a:ln>
        </p:spPr>
      </p:pic>
      <p:sp>
        <p:nvSpPr>
          <p:cNvPr id="5" name="Rectangle 4"/>
          <p:cNvSpPr/>
          <p:nvPr/>
        </p:nvSpPr>
        <p:spPr>
          <a:xfrm>
            <a:off x="1143000" y="2438400"/>
            <a:ext cx="6477000" cy="1569660"/>
          </a:xfrm>
          <a:prstGeom prst="rect">
            <a:avLst/>
          </a:prstGeom>
        </p:spPr>
        <p:txBody>
          <a:bodyPr wrap="square">
            <a:spAutoFit/>
          </a:bodyPr>
          <a:lstStyle/>
          <a:p>
            <a:pPr algn="ctr"/>
            <a:r>
              <a:rPr lang="en-US" sz="3200" b="1" i="1" dirty="0" smtClean="0">
                <a:solidFill>
                  <a:schemeClr val="bg1"/>
                </a:solidFill>
                <a:effectLst>
                  <a:glow rad="101600">
                    <a:srgbClr val="FFC000">
                      <a:alpha val="60000"/>
                    </a:srgbClr>
                  </a:glow>
                </a:effectLst>
              </a:rPr>
              <a:t>“For great is thy mercy toward me: and thou hast delivered my soul from the lowest hell.” Psalm 86:13 </a:t>
            </a:r>
            <a:endParaRPr lang="en-US" sz="3200" b="1" i="1" dirty="0">
              <a:solidFill>
                <a:schemeClr val="bg1"/>
              </a:solidFill>
              <a:effectLst>
                <a:glow rad="101600">
                  <a:srgbClr val="FFC000">
                    <a:alpha val="60000"/>
                  </a:srgb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en-US" dirty="0" smtClean="0"/>
              <a:t>God is a God of justice as well as mercy, and He has expressly declared that He will </a:t>
            </a:r>
            <a:r>
              <a:rPr lang="en-US" i="1" dirty="0" smtClean="0">
                <a:solidFill>
                  <a:srgbClr val="FFFF00"/>
                </a:solidFill>
              </a:rPr>
              <a:t>"by no means clear the guilty" (Exod. 34:7)</a:t>
            </a:r>
          </a:p>
          <a:p>
            <a:r>
              <a:rPr lang="en-US" i="1" dirty="0" smtClean="0"/>
              <a:t>"The wicked shall be turned into hell, all the nations that forget God" (Psalm 9:17)</a:t>
            </a:r>
          </a:p>
          <a:p>
            <a:r>
              <a:rPr lang="en-US" dirty="0" smtClean="0"/>
              <a:t>God shows mercy to the truly repentant, but not to the unrepentant </a:t>
            </a:r>
            <a:r>
              <a:rPr lang="en-US" dirty="0" smtClean="0"/>
              <a:t> - </a:t>
            </a:r>
            <a:r>
              <a:rPr lang="en-US" i="1" dirty="0" smtClean="0"/>
              <a:t>(see Luke </a:t>
            </a:r>
            <a:r>
              <a:rPr lang="en-US" i="1" dirty="0" smtClean="0"/>
              <a:t>13:3).</a:t>
            </a:r>
          </a:p>
          <a:p>
            <a:r>
              <a:rPr lang="en-US" i="1" dirty="0" smtClean="0"/>
              <a:t>"For as the heaven is high above the earth, so great is His mercy toward them that fear Him" (Psalm 103:11)</a:t>
            </a:r>
          </a:p>
          <a:p>
            <a:r>
              <a:rPr lang="en-US" i="1" dirty="0" smtClean="0"/>
              <a:t>“For he shall have judgment without mercy.” (James 2:13)</a:t>
            </a:r>
          </a:p>
          <a:p>
            <a:r>
              <a:rPr lang="en-US" i="1" dirty="0" smtClean="0"/>
              <a:t> “And death and hell were cast into the lake of fire. This is the second death. And whosoever was not found written in the book of life was cast into the lake of fire.” (Rev. 20:14-15)</a:t>
            </a:r>
          </a:p>
          <a:p>
            <a:endParaRPr lang="en-US"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7559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ctr"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glow rad="63500">
                    <a:schemeClr val="accent2">
                      <a:satMod val="175000"/>
                      <a:alpha val="40000"/>
                    </a:schemeClr>
                  </a:glow>
                </a:effectLst>
                <a:ea typeface="Times New Roman" pitchFamily="18" charset="0"/>
                <a:cs typeface="Arial" pitchFamily="34" charset="0"/>
              </a:rPr>
              <a:t>"The Lord is </a:t>
            </a:r>
            <a:r>
              <a:rPr kumimoji="0" lang="en-US" sz="2800" b="0" i="1" u="sng" strike="noStrike" cap="none" normalizeH="0" baseline="0" dirty="0" smtClean="0">
                <a:ln>
                  <a:noFill/>
                </a:ln>
                <a:solidFill>
                  <a:schemeClr val="tx1"/>
                </a:solidFill>
                <a:effectLst>
                  <a:glow rad="63500">
                    <a:schemeClr val="accent2">
                      <a:satMod val="175000"/>
                      <a:alpha val="40000"/>
                    </a:schemeClr>
                  </a:glow>
                </a:effectLst>
                <a:ea typeface="Times New Roman" pitchFamily="18" charset="0"/>
                <a:cs typeface="Arial" pitchFamily="34" charset="0"/>
              </a:rPr>
              <a:t>merciful</a:t>
            </a:r>
            <a:r>
              <a:rPr kumimoji="0" lang="en-US" sz="2800" b="0" i="1" u="none" strike="noStrike" cap="none" normalizeH="0" baseline="0" dirty="0" smtClean="0">
                <a:ln>
                  <a:noFill/>
                </a:ln>
                <a:solidFill>
                  <a:schemeClr val="tx1"/>
                </a:solidFill>
                <a:effectLst>
                  <a:glow rad="63500">
                    <a:schemeClr val="accent2">
                      <a:satMod val="175000"/>
                      <a:alpha val="40000"/>
                    </a:schemeClr>
                  </a:glow>
                </a:effectLst>
                <a:ea typeface="Times New Roman" pitchFamily="18" charset="0"/>
                <a:cs typeface="Arial" pitchFamily="34" charset="0"/>
              </a:rPr>
              <a:t> and gracious, slow to anger, and </a:t>
            </a:r>
            <a:r>
              <a:rPr kumimoji="0" lang="en-US" sz="2800" b="0" i="1" u="sng" strike="noStrike" cap="none" normalizeH="0" baseline="0" dirty="0" smtClean="0">
                <a:ln>
                  <a:noFill/>
                </a:ln>
                <a:solidFill>
                  <a:schemeClr val="tx1"/>
                </a:solidFill>
                <a:effectLst>
                  <a:glow rad="63500">
                    <a:schemeClr val="accent2">
                      <a:satMod val="175000"/>
                      <a:alpha val="40000"/>
                    </a:schemeClr>
                  </a:glow>
                </a:effectLst>
                <a:ea typeface="Times New Roman" pitchFamily="18" charset="0"/>
                <a:cs typeface="Arial" pitchFamily="34" charset="0"/>
              </a:rPr>
              <a:t>plenteous in mercy</a:t>
            </a:r>
            <a:r>
              <a:rPr kumimoji="0" lang="en-US" sz="2800" b="0" i="1" u="none" strike="noStrike" cap="none" normalizeH="0" baseline="0" dirty="0" smtClean="0">
                <a:ln>
                  <a:noFill/>
                </a:ln>
                <a:solidFill>
                  <a:schemeClr val="tx1"/>
                </a:solidFill>
                <a:effectLst>
                  <a:glow rad="63500">
                    <a:schemeClr val="accent2">
                      <a:satMod val="175000"/>
                      <a:alpha val="40000"/>
                    </a:schemeClr>
                  </a:glow>
                </a:effectLst>
                <a:ea typeface="Times New Roman" pitchFamily="18" charset="0"/>
                <a:cs typeface="Arial" pitchFamily="34" charset="0"/>
              </a:rPr>
              <a:t>. He will not always chide: neither will he keep his anger for ever. He hath not dealt with us after our sins; nor rewarded us according to our iniquities. For as the heaven is high above the earth, so great is </a:t>
            </a:r>
            <a:r>
              <a:rPr kumimoji="0" lang="en-US" sz="2800" b="0" i="1" u="sng" strike="noStrike" cap="none" normalizeH="0" baseline="0" dirty="0" smtClean="0">
                <a:ln>
                  <a:noFill/>
                </a:ln>
                <a:solidFill>
                  <a:schemeClr val="tx1"/>
                </a:solidFill>
                <a:effectLst>
                  <a:glow rad="63500">
                    <a:schemeClr val="accent2">
                      <a:satMod val="175000"/>
                      <a:alpha val="40000"/>
                    </a:schemeClr>
                  </a:glow>
                </a:effectLst>
                <a:ea typeface="Times New Roman" pitchFamily="18" charset="0"/>
                <a:cs typeface="Arial" pitchFamily="34" charset="0"/>
              </a:rPr>
              <a:t>his mercy </a:t>
            </a:r>
            <a:r>
              <a:rPr kumimoji="0" lang="en-US" sz="2800" b="0" i="1" u="none" strike="noStrike" cap="none" normalizeH="0" baseline="0" dirty="0" smtClean="0">
                <a:ln>
                  <a:noFill/>
                </a:ln>
                <a:solidFill>
                  <a:schemeClr val="tx1"/>
                </a:solidFill>
                <a:effectLst>
                  <a:glow rad="63500">
                    <a:schemeClr val="accent2">
                      <a:satMod val="175000"/>
                      <a:alpha val="40000"/>
                    </a:schemeClr>
                  </a:glow>
                </a:effectLst>
                <a:ea typeface="Times New Roman" pitchFamily="18" charset="0"/>
                <a:cs typeface="Arial" pitchFamily="34" charset="0"/>
              </a:rPr>
              <a:t>toward them that fear him. As far as the east is from the west, so far hath he removed our transgressions from us. Like as a father </a:t>
            </a:r>
            <a:r>
              <a:rPr kumimoji="0" lang="en-US" sz="2800" b="0" i="1" u="none" strike="noStrike" cap="none" normalizeH="0" baseline="0" dirty="0" err="1" smtClean="0">
                <a:ln>
                  <a:noFill/>
                </a:ln>
                <a:solidFill>
                  <a:schemeClr val="tx1"/>
                </a:solidFill>
                <a:effectLst>
                  <a:glow rad="63500">
                    <a:schemeClr val="accent2">
                      <a:satMod val="175000"/>
                      <a:alpha val="40000"/>
                    </a:schemeClr>
                  </a:glow>
                </a:effectLst>
                <a:ea typeface="Times New Roman" pitchFamily="18" charset="0"/>
                <a:cs typeface="Arial" pitchFamily="34" charset="0"/>
              </a:rPr>
              <a:t>pitieth</a:t>
            </a:r>
            <a:r>
              <a:rPr kumimoji="0" lang="en-US" sz="2800" b="0" i="1" u="none" strike="noStrike" cap="none" normalizeH="0" baseline="0" dirty="0" smtClean="0">
                <a:ln>
                  <a:noFill/>
                </a:ln>
                <a:solidFill>
                  <a:schemeClr val="tx1"/>
                </a:solidFill>
                <a:effectLst>
                  <a:glow rad="63500">
                    <a:schemeClr val="accent2">
                      <a:satMod val="175000"/>
                      <a:alpha val="40000"/>
                    </a:schemeClr>
                  </a:glow>
                </a:effectLst>
                <a:ea typeface="Times New Roman" pitchFamily="18" charset="0"/>
                <a:cs typeface="Arial" pitchFamily="34" charset="0"/>
              </a:rPr>
              <a:t> his children, so the Lord </a:t>
            </a:r>
            <a:r>
              <a:rPr kumimoji="0" lang="en-US" sz="2800" b="0" i="1" u="none" strike="noStrike" cap="none" normalizeH="0" baseline="0" dirty="0" err="1" smtClean="0">
                <a:ln>
                  <a:noFill/>
                </a:ln>
                <a:solidFill>
                  <a:schemeClr val="tx1"/>
                </a:solidFill>
                <a:effectLst>
                  <a:glow rad="63500">
                    <a:schemeClr val="accent2">
                      <a:satMod val="175000"/>
                      <a:alpha val="40000"/>
                    </a:schemeClr>
                  </a:glow>
                </a:effectLst>
                <a:ea typeface="Times New Roman" pitchFamily="18" charset="0"/>
                <a:cs typeface="Arial" pitchFamily="34" charset="0"/>
              </a:rPr>
              <a:t>pitieth</a:t>
            </a:r>
            <a:r>
              <a:rPr kumimoji="0" lang="en-US" sz="2800" b="0" i="1" u="none" strike="noStrike" cap="none" normalizeH="0" baseline="0" dirty="0" smtClean="0">
                <a:ln>
                  <a:noFill/>
                </a:ln>
                <a:solidFill>
                  <a:schemeClr val="tx1"/>
                </a:solidFill>
                <a:effectLst>
                  <a:glow rad="63500">
                    <a:schemeClr val="accent2">
                      <a:satMod val="175000"/>
                      <a:alpha val="40000"/>
                    </a:schemeClr>
                  </a:glow>
                </a:effectLst>
                <a:ea typeface="Times New Roman" pitchFamily="18" charset="0"/>
                <a:cs typeface="Arial" pitchFamily="34" charset="0"/>
              </a:rPr>
              <a:t> them that fear him. For he </a:t>
            </a:r>
            <a:r>
              <a:rPr kumimoji="0" lang="en-US" sz="2800" b="0" i="1" u="none" strike="noStrike" cap="none" normalizeH="0" baseline="0" dirty="0" err="1" smtClean="0">
                <a:ln>
                  <a:noFill/>
                </a:ln>
                <a:solidFill>
                  <a:schemeClr val="tx1"/>
                </a:solidFill>
                <a:effectLst>
                  <a:glow rad="63500">
                    <a:schemeClr val="accent2">
                      <a:satMod val="175000"/>
                      <a:alpha val="40000"/>
                    </a:schemeClr>
                  </a:glow>
                </a:effectLst>
                <a:ea typeface="Times New Roman" pitchFamily="18" charset="0"/>
                <a:cs typeface="Arial" pitchFamily="34" charset="0"/>
              </a:rPr>
              <a:t>knoweth</a:t>
            </a:r>
            <a:r>
              <a:rPr kumimoji="0" lang="en-US" sz="2800" b="0" i="1" u="none" strike="noStrike" cap="none" normalizeH="0" baseline="0" dirty="0" smtClean="0">
                <a:ln>
                  <a:noFill/>
                </a:ln>
                <a:solidFill>
                  <a:schemeClr val="tx1"/>
                </a:solidFill>
                <a:effectLst>
                  <a:glow rad="63500">
                    <a:schemeClr val="accent2">
                      <a:satMod val="175000"/>
                      <a:alpha val="40000"/>
                    </a:schemeClr>
                  </a:glow>
                </a:effectLst>
                <a:ea typeface="Times New Roman" pitchFamily="18" charset="0"/>
                <a:cs typeface="Arial" pitchFamily="34" charset="0"/>
              </a:rPr>
              <a:t> our frame; he </a:t>
            </a:r>
            <a:r>
              <a:rPr kumimoji="0" lang="en-US" sz="2800" b="0" i="1" u="none" strike="noStrike" cap="none" normalizeH="0" baseline="0" dirty="0" err="1" smtClean="0">
                <a:ln>
                  <a:noFill/>
                </a:ln>
                <a:solidFill>
                  <a:schemeClr val="tx1"/>
                </a:solidFill>
                <a:effectLst>
                  <a:glow rad="63500">
                    <a:schemeClr val="accent2">
                      <a:satMod val="175000"/>
                      <a:alpha val="40000"/>
                    </a:schemeClr>
                  </a:glow>
                </a:effectLst>
                <a:ea typeface="Times New Roman" pitchFamily="18" charset="0"/>
                <a:cs typeface="Arial" pitchFamily="34" charset="0"/>
              </a:rPr>
              <a:t>remembereth</a:t>
            </a:r>
            <a:r>
              <a:rPr kumimoji="0" lang="en-US" sz="2800" b="0" i="1" u="none" strike="noStrike" cap="none" normalizeH="0" baseline="0" dirty="0" smtClean="0">
                <a:ln>
                  <a:noFill/>
                </a:ln>
                <a:solidFill>
                  <a:schemeClr val="tx1"/>
                </a:solidFill>
                <a:effectLst>
                  <a:glow rad="63500">
                    <a:schemeClr val="accent2">
                      <a:satMod val="175000"/>
                      <a:alpha val="40000"/>
                    </a:schemeClr>
                  </a:glow>
                </a:effectLst>
                <a:ea typeface="Times New Roman" pitchFamily="18" charset="0"/>
                <a:cs typeface="Arial" pitchFamily="34" charset="0"/>
              </a:rPr>
              <a:t> that we are dust. As for man, his days are as grass; as a flower of the field, so he </a:t>
            </a:r>
            <a:r>
              <a:rPr kumimoji="0" lang="en-US" sz="2800" b="0" i="1" u="none" strike="noStrike" cap="none" normalizeH="0" baseline="0" dirty="0" err="1" smtClean="0">
                <a:ln>
                  <a:noFill/>
                </a:ln>
                <a:solidFill>
                  <a:schemeClr val="tx1"/>
                </a:solidFill>
                <a:effectLst>
                  <a:glow rad="63500">
                    <a:schemeClr val="accent2">
                      <a:satMod val="175000"/>
                      <a:alpha val="40000"/>
                    </a:schemeClr>
                  </a:glow>
                </a:effectLst>
                <a:ea typeface="Times New Roman" pitchFamily="18" charset="0"/>
                <a:cs typeface="Arial" pitchFamily="34" charset="0"/>
              </a:rPr>
              <a:t>flourisheth</a:t>
            </a:r>
            <a:r>
              <a:rPr kumimoji="0" lang="en-US" sz="2800" b="0" i="1" u="none" strike="noStrike" cap="none" normalizeH="0" baseline="0" dirty="0" smtClean="0">
                <a:ln>
                  <a:noFill/>
                </a:ln>
                <a:solidFill>
                  <a:schemeClr val="tx1"/>
                </a:solidFill>
                <a:effectLst>
                  <a:glow rad="63500">
                    <a:schemeClr val="accent2">
                      <a:satMod val="175000"/>
                      <a:alpha val="40000"/>
                    </a:schemeClr>
                  </a:glow>
                </a:effectLst>
                <a:ea typeface="Times New Roman" pitchFamily="18" charset="0"/>
                <a:cs typeface="Arial" pitchFamily="34" charset="0"/>
              </a:rPr>
              <a:t>. For the wind </a:t>
            </a:r>
            <a:r>
              <a:rPr kumimoji="0" lang="en-US" sz="2800" b="0" i="1" u="none" strike="noStrike" cap="none" normalizeH="0" baseline="0" dirty="0" err="1" smtClean="0">
                <a:ln>
                  <a:noFill/>
                </a:ln>
                <a:solidFill>
                  <a:schemeClr val="tx1"/>
                </a:solidFill>
                <a:effectLst>
                  <a:glow rad="63500">
                    <a:schemeClr val="accent2">
                      <a:satMod val="175000"/>
                      <a:alpha val="40000"/>
                    </a:schemeClr>
                  </a:glow>
                </a:effectLst>
                <a:ea typeface="Times New Roman" pitchFamily="18" charset="0"/>
                <a:cs typeface="Arial" pitchFamily="34" charset="0"/>
              </a:rPr>
              <a:t>passeth</a:t>
            </a:r>
            <a:r>
              <a:rPr kumimoji="0" lang="en-US" sz="2800" b="0" i="1" u="none" strike="noStrike" cap="none" normalizeH="0" baseline="0" dirty="0" smtClean="0">
                <a:ln>
                  <a:noFill/>
                </a:ln>
                <a:solidFill>
                  <a:schemeClr val="tx1"/>
                </a:solidFill>
                <a:effectLst>
                  <a:glow rad="63500">
                    <a:schemeClr val="accent2">
                      <a:satMod val="175000"/>
                      <a:alpha val="40000"/>
                    </a:schemeClr>
                  </a:glow>
                </a:effectLst>
                <a:ea typeface="Times New Roman" pitchFamily="18" charset="0"/>
                <a:cs typeface="Arial" pitchFamily="34" charset="0"/>
              </a:rPr>
              <a:t> over it, and it is gone; and the place thereof shall know it no more. But the mercy of the Lord is from everlasting to everlasting upon them that fear him, and his righteousness unto children’s children.”</a:t>
            </a:r>
          </a:p>
          <a:p>
            <a:pPr marL="0" marR="0" lvl="0" indent="182563" algn="ctr"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glow rad="63500">
                    <a:schemeClr val="accent2">
                      <a:satMod val="175000"/>
                      <a:alpha val="40000"/>
                    </a:schemeClr>
                  </a:glow>
                </a:effectLst>
                <a:ea typeface="Times New Roman" pitchFamily="18" charset="0"/>
                <a:cs typeface="Arial" pitchFamily="34" charset="0"/>
              </a:rPr>
              <a:t>Psalm 103:8-17</a:t>
            </a:r>
            <a:endParaRPr kumimoji="0" lang="en-US" sz="2800" b="0" i="1" u="none" strike="noStrike" cap="none" normalizeH="0" baseline="0" dirty="0" smtClean="0">
              <a:ln>
                <a:noFill/>
              </a:ln>
              <a:solidFill>
                <a:schemeClr val="tx1"/>
              </a:solidFill>
              <a:effectLst>
                <a:glow rad="63500">
                  <a:schemeClr val="accent2">
                    <a:satMod val="175000"/>
                    <a:alpha val="40000"/>
                  </a:schemeClr>
                </a:glow>
              </a:effectLst>
              <a:cs typeface="Arial"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lum bright="-3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0"/>
            <a:ext cx="8229600" cy="1066800"/>
          </a:xfrm>
        </p:spPr>
        <p:txBody>
          <a:bodyPr>
            <a:normAutofit/>
          </a:bodyPr>
          <a:lstStyle/>
          <a:p>
            <a:r>
              <a:rPr lang="en-US" dirty="0" smtClean="0"/>
              <a:t>God is self-existent</a:t>
            </a:r>
            <a:endParaRPr lang="en-US" dirty="0"/>
          </a:p>
        </p:txBody>
      </p:sp>
      <p:sp>
        <p:nvSpPr>
          <p:cNvPr id="3" name="Content Placeholder 2"/>
          <p:cNvSpPr>
            <a:spLocks noGrp="1"/>
          </p:cNvSpPr>
          <p:nvPr>
            <p:ph idx="1"/>
          </p:nvPr>
        </p:nvSpPr>
        <p:spPr>
          <a:xfrm>
            <a:off x="152400" y="1219200"/>
            <a:ext cx="8763000" cy="4906963"/>
          </a:xfrm>
        </p:spPr>
        <p:txBody>
          <a:bodyPr>
            <a:noAutofit/>
          </a:bodyPr>
          <a:lstStyle/>
          <a:p>
            <a:pPr algn="ctr">
              <a:buNone/>
            </a:pPr>
            <a:r>
              <a:rPr lang="en-US" sz="3600" i="1" dirty="0" smtClean="0">
                <a:effectLst>
                  <a:glow rad="63500">
                    <a:schemeClr val="bg1">
                      <a:alpha val="40000"/>
                    </a:schemeClr>
                  </a:glow>
                </a:effectLst>
              </a:rPr>
              <a:t>"And Moses said unto God, Behold, when I come unto the children of Israel, and shall say unto them, The God of your fathers hath sent me, </a:t>
            </a:r>
            <a:r>
              <a:rPr lang="en-US" sz="3600" i="1" u="sng" dirty="0" smtClean="0">
                <a:effectLst>
                  <a:glow rad="63500">
                    <a:schemeClr val="bg1">
                      <a:alpha val="40000"/>
                    </a:schemeClr>
                  </a:glow>
                </a:effectLst>
              </a:rPr>
              <a:t>What is his name? What shall I say unto them? And God said unto Moses, I AM THAT I AM:</a:t>
            </a:r>
            <a:r>
              <a:rPr lang="en-US" sz="3600" i="1" dirty="0" smtClean="0">
                <a:effectLst>
                  <a:glow rad="63500">
                    <a:schemeClr val="bg1">
                      <a:alpha val="40000"/>
                    </a:schemeClr>
                  </a:glow>
                </a:effectLst>
              </a:rPr>
              <a:t> and he said, Thus </a:t>
            </a:r>
            <a:r>
              <a:rPr lang="en-US" sz="3600" i="1" dirty="0" err="1" smtClean="0">
                <a:effectLst>
                  <a:glow rad="63500">
                    <a:schemeClr val="bg1">
                      <a:alpha val="40000"/>
                    </a:schemeClr>
                  </a:glow>
                </a:effectLst>
              </a:rPr>
              <a:t>shalt</a:t>
            </a:r>
            <a:r>
              <a:rPr lang="en-US" sz="3600" i="1" dirty="0" smtClean="0">
                <a:effectLst>
                  <a:glow rad="63500">
                    <a:schemeClr val="bg1">
                      <a:alpha val="40000"/>
                    </a:schemeClr>
                  </a:glow>
                </a:effectLst>
              </a:rPr>
              <a:t> thou say unto the children of Israel, I AM hath sent me unto you.” </a:t>
            </a:r>
          </a:p>
          <a:p>
            <a:pPr algn="ctr">
              <a:buNone/>
            </a:pPr>
            <a:r>
              <a:rPr lang="en-US" sz="3600" i="1" dirty="0" smtClean="0">
                <a:effectLst>
                  <a:glow rad="63500">
                    <a:schemeClr val="bg1">
                      <a:alpha val="40000"/>
                    </a:schemeClr>
                  </a:glow>
                </a:effectLst>
              </a:rPr>
              <a:t>Exodus 3:13-14 </a:t>
            </a:r>
          </a:p>
          <a:p>
            <a:pPr algn="ctr">
              <a:buNone/>
            </a:pPr>
            <a:endParaRPr lang="en-US" sz="3600" i="1" dirty="0">
              <a:effectLst>
                <a:glow rad="63500">
                  <a:schemeClr val="bg1">
                    <a:alpha val="40000"/>
                  </a:schemeClr>
                </a:glow>
              </a:effectLst>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God is self-sufficient</a:t>
            </a:r>
            <a:endParaRPr lang="en-US" dirty="0"/>
          </a:p>
        </p:txBody>
      </p:sp>
      <p:sp>
        <p:nvSpPr>
          <p:cNvPr id="3" name="Content Placeholder 2"/>
          <p:cNvSpPr>
            <a:spLocks noGrp="1"/>
          </p:cNvSpPr>
          <p:nvPr>
            <p:ph idx="1"/>
          </p:nvPr>
        </p:nvSpPr>
        <p:spPr>
          <a:xfrm>
            <a:off x="5105400" y="1219200"/>
            <a:ext cx="4038600" cy="5638800"/>
          </a:xfrm>
        </p:spPr>
        <p:txBody>
          <a:bodyPr>
            <a:normAutofit/>
          </a:bodyPr>
          <a:lstStyle/>
          <a:p>
            <a:pPr algn="ctr">
              <a:buNone/>
            </a:pPr>
            <a:r>
              <a:rPr lang="en-US" sz="3600" i="1" dirty="0" smtClean="0"/>
              <a:t>“Neither is worshipped with men's hands, </a:t>
            </a:r>
            <a:r>
              <a:rPr lang="en-US" sz="3600" i="1" u="sng" dirty="0" smtClean="0"/>
              <a:t>as though he needed any thing</a:t>
            </a:r>
            <a:r>
              <a:rPr lang="en-US" sz="3600" i="1" dirty="0" smtClean="0"/>
              <a:t>, seeing he giveth to all life, and breath, and all things.” Acts 17:25 </a:t>
            </a:r>
          </a:p>
        </p:txBody>
      </p:sp>
      <p:pic>
        <p:nvPicPr>
          <p:cNvPr id="1026" name="Picture 2"/>
          <p:cNvPicPr>
            <a:picLocks noChangeAspect="1" noChangeArrowheads="1"/>
          </p:cNvPicPr>
          <p:nvPr/>
        </p:nvPicPr>
        <p:blipFill>
          <a:blip r:embed="rId3" cstate="print"/>
          <a:srcRect/>
          <a:stretch>
            <a:fillRect/>
          </a:stretch>
        </p:blipFill>
        <p:spPr bwMode="auto">
          <a:xfrm>
            <a:off x="381000" y="1524000"/>
            <a:ext cx="4762500"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God is eternal</a:t>
            </a:r>
            <a:endParaRPr lang="en-US" dirty="0"/>
          </a:p>
        </p:txBody>
      </p:sp>
      <p:sp>
        <p:nvSpPr>
          <p:cNvPr id="3" name="Content Placeholder 2"/>
          <p:cNvSpPr>
            <a:spLocks noGrp="1"/>
          </p:cNvSpPr>
          <p:nvPr>
            <p:ph idx="1"/>
          </p:nvPr>
        </p:nvSpPr>
        <p:spPr>
          <a:xfrm>
            <a:off x="4495800" y="1447800"/>
            <a:ext cx="4267200" cy="5410200"/>
          </a:xfrm>
        </p:spPr>
        <p:txBody>
          <a:bodyPr>
            <a:noAutofit/>
          </a:bodyPr>
          <a:lstStyle/>
          <a:p>
            <a:pPr algn="ctr">
              <a:buNone/>
            </a:pPr>
            <a:r>
              <a:rPr lang="en-US" sz="3600" i="1" dirty="0" smtClean="0"/>
              <a:t>"The </a:t>
            </a:r>
            <a:r>
              <a:rPr lang="en-US" sz="3600" i="1" u="sng" dirty="0" smtClean="0"/>
              <a:t>eternal God </a:t>
            </a:r>
            <a:r>
              <a:rPr lang="en-US" sz="3600" i="1" dirty="0" smtClean="0"/>
              <a:t>is  thy refuge, and underneath are the </a:t>
            </a:r>
            <a:r>
              <a:rPr lang="en-US" sz="3600" i="1" u="sng" dirty="0" smtClean="0"/>
              <a:t>everlasting</a:t>
            </a:r>
            <a:r>
              <a:rPr lang="en-US" sz="3600" i="1" dirty="0" smtClean="0"/>
              <a:t> arms: and he shall thrust out the enemy from before thee.” Deuteronomy 33:27 </a:t>
            </a:r>
          </a:p>
        </p:txBody>
      </p:sp>
      <p:pic>
        <p:nvPicPr>
          <p:cNvPr id="2050" name="Picture 2"/>
          <p:cNvPicPr>
            <a:picLocks noChangeAspect="1" noChangeArrowheads="1"/>
          </p:cNvPicPr>
          <p:nvPr/>
        </p:nvPicPr>
        <p:blipFill>
          <a:blip r:embed="rId3" cstate="print"/>
          <a:srcRect/>
          <a:stretch>
            <a:fillRect/>
          </a:stretch>
        </p:blipFill>
        <p:spPr bwMode="auto">
          <a:xfrm>
            <a:off x="304800" y="1828800"/>
            <a:ext cx="4419600" cy="33147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t="2500" r="565"/>
          <a:stretch>
            <a:fillRect/>
          </a:stretch>
        </p:blipFill>
        <p:spPr bwMode="auto">
          <a:xfrm>
            <a:off x="5486400" y="1371600"/>
            <a:ext cx="3657600" cy="4322618"/>
          </a:xfrm>
          <a:prstGeom prst="rect">
            <a:avLst/>
          </a:prstGeom>
          <a:ln>
            <a:noFill/>
          </a:ln>
          <a:effectLst>
            <a:softEdge rad="112500"/>
          </a:effectLst>
        </p:spPr>
      </p:pic>
      <p:sp>
        <p:nvSpPr>
          <p:cNvPr id="3" name="Title 1"/>
          <p:cNvSpPr txBox="1">
            <a:spLocks/>
          </p:cNvSpPr>
          <p:nvPr/>
        </p:nvSpPr>
        <p:spPr>
          <a:xfrm>
            <a:off x="457200" y="304800"/>
            <a:ext cx="8229600" cy="12192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tx1"/>
                </a:solidFill>
                <a:effectLst/>
                <a:uLnTx/>
                <a:uFillTx/>
                <a:latin typeface="+mj-lt"/>
                <a:ea typeface="+mj-ea"/>
                <a:cs typeface="+mj-cs"/>
              </a:rPr>
              <a:t>God is infinite</a:t>
            </a:r>
            <a:endParaRPr kumimoji="0" lang="en-US" sz="48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3"/>
          <p:cNvSpPr/>
          <p:nvPr/>
        </p:nvSpPr>
        <p:spPr>
          <a:xfrm>
            <a:off x="0" y="1524000"/>
            <a:ext cx="5486400" cy="5016758"/>
          </a:xfrm>
          <a:prstGeom prst="rect">
            <a:avLst/>
          </a:prstGeom>
        </p:spPr>
        <p:txBody>
          <a:bodyPr wrap="square">
            <a:spAutoFit/>
          </a:bodyPr>
          <a:lstStyle/>
          <a:p>
            <a:pPr algn="ctr"/>
            <a:r>
              <a:rPr lang="en-US" sz="3200" i="1" dirty="0" smtClean="0"/>
              <a:t>"And Solomon stood before the altar of the Lord in the presence of all the congregation of Israel, and spread forth his hands toward heaven: And he said…</a:t>
            </a:r>
            <a:r>
              <a:rPr lang="en-US" sz="3200" i="1" u="sng" dirty="0" smtClean="0"/>
              <a:t>Behold, the heaven and heaven of heavens cannot contain thee</a:t>
            </a:r>
            <a:r>
              <a:rPr lang="en-US" sz="3200" i="1" dirty="0" smtClean="0"/>
              <a:t>; how much less this house that I have builded?”</a:t>
            </a:r>
          </a:p>
          <a:p>
            <a:pPr algn="ctr"/>
            <a:r>
              <a:rPr lang="en-US" sz="3200" i="1" dirty="0" smtClean="0"/>
              <a:t>I Kings 8:22, 23, 27 </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dirty="0" smtClean="0"/>
              <a:t>God is omnipotent</a:t>
            </a:r>
            <a:endParaRPr lang="en-US" dirty="0"/>
          </a:p>
        </p:txBody>
      </p:sp>
      <p:sp>
        <p:nvSpPr>
          <p:cNvPr id="3" name="Content Placeholder 2"/>
          <p:cNvSpPr>
            <a:spLocks noGrp="1"/>
          </p:cNvSpPr>
          <p:nvPr>
            <p:ph idx="1"/>
          </p:nvPr>
        </p:nvSpPr>
        <p:spPr>
          <a:xfrm>
            <a:off x="0" y="1371600"/>
            <a:ext cx="9144000" cy="5486400"/>
          </a:xfrm>
        </p:spPr>
        <p:txBody>
          <a:bodyPr>
            <a:noAutofit/>
          </a:bodyPr>
          <a:lstStyle/>
          <a:p>
            <a:pPr algn="ctr">
              <a:buNone/>
            </a:pPr>
            <a:r>
              <a:rPr lang="en-US" sz="3600" i="1" dirty="0" smtClean="0"/>
              <a:t>   "Is any thing too hard for the Lord?”     (Genesis 18:14)</a:t>
            </a:r>
          </a:p>
        </p:txBody>
      </p:sp>
      <p:pic>
        <p:nvPicPr>
          <p:cNvPr id="12291" name="Picture 3"/>
          <p:cNvPicPr>
            <a:picLocks noChangeAspect="1" noChangeArrowheads="1"/>
          </p:cNvPicPr>
          <p:nvPr/>
        </p:nvPicPr>
        <p:blipFill>
          <a:blip r:embed="rId3" cstate="print"/>
          <a:srcRect/>
          <a:stretch>
            <a:fillRect/>
          </a:stretch>
        </p:blipFill>
        <p:spPr bwMode="auto">
          <a:xfrm rot="21154425">
            <a:off x="3020275" y="2945933"/>
            <a:ext cx="4536998" cy="340274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3406</Words>
  <Application>Microsoft Office PowerPoint</Application>
  <PresentationFormat>On-screen Show (4:3)</PresentationFormat>
  <Paragraphs>219</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Slide 2</vt:lpstr>
      <vt:lpstr>Slide 3</vt:lpstr>
      <vt:lpstr>God is incomprehensible</vt:lpstr>
      <vt:lpstr>God is self-existent</vt:lpstr>
      <vt:lpstr>God is self-sufficient</vt:lpstr>
      <vt:lpstr>God is eternal</vt:lpstr>
      <vt:lpstr>Slide 8</vt:lpstr>
      <vt:lpstr>God is omnipotent</vt:lpstr>
      <vt:lpstr>God is omnipresent </vt:lpstr>
      <vt:lpstr>God is omniscient</vt:lpstr>
      <vt:lpstr>God is all wise</vt:lpstr>
      <vt:lpstr>God is immutable “For I am the Lord, I change not.” Malachi 3:6   </vt:lpstr>
      <vt:lpstr>God is sovereign</vt:lpstr>
      <vt:lpstr>God is light</vt:lpstr>
      <vt:lpstr>God is inscrutable</vt:lpstr>
      <vt:lpstr>God is faithful</vt:lpstr>
      <vt:lpstr>Slide 18</vt:lpstr>
      <vt:lpstr>God is just and righteous</vt:lpstr>
      <vt:lpstr>God is true  </vt:lpstr>
      <vt:lpstr>God is good</vt:lpstr>
      <vt:lpstr>Slide 22</vt:lpstr>
      <vt:lpstr>God is merciful</vt:lpstr>
      <vt:lpstr>Mercy = God withholding from us what we rightly deserve!</vt:lpstr>
      <vt:lpstr>Romans 3:9-31</vt:lpstr>
      <vt:lpstr>This perfection of the Divine character God is greatly to be praised</vt:lpstr>
      <vt:lpstr>Slide 27</vt:lpstr>
      <vt:lpstr>God’s mercy is…</vt:lpstr>
      <vt:lpstr>In endeavoring to study the mercy of God as it is set forth in Scripture, a threefold distinction needs to be made.</vt:lpstr>
      <vt:lpstr>Slide 30</vt:lpstr>
      <vt:lpstr>Slide 31</vt:lpstr>
      <vt:lpstr>Slide 32</vt:lpstr>
      <vt:lpstr>Slide 33</vt:lpstr>
      <vt:lpstr>Slide 34</vt:lpstr>
      <vt:lpstr>Slide 35</vt:lpstr>
      <vt:lpstr>Slide 36</vt:lpstr>
      <vt:lpstr>Slide 37</vt:lpstr>
      <vt:lpstr>Slide 38</vt:lpstr>
      <vt:lpstr>Application of this attribute of God  in our own personal lives</vt:lpstr>
      <vt:lpstr>Slide 40</vt:lpstr>
      <vt:lpstr>Slide 41</vt:lpstr>
      <vt:lpstr>David’s prayer for forgiveness (Psalm 51)</vt:lpstr>
      <vt:lpstr>Slide 43</vt:lpstr>
      <vt:lpstr>Slide 44</vt:lpstr>
      <vt:lpstr>How many people say, I do not believe that God will ever cast me into Hell;  He is too merciful</vt:lpstr>
      <vt:lpstr>Slide 46</vt:lpstr>
      <vt:lpstr>Slide 47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Ptr. Daniel White</dc:creator>
  <cp:lastModifiedBy>Ptr. Daniel White</cp:lastModifiedBy>
  <cp:revision>9</cp:revision>
  <dcterms:created xsi:type="dcterms:W3CDTF">2011-12-05T11:42:32Z</dcterms:created>
  <dcterms:modified xsi:type="dcterms:W3CDTF">2011-12-14T22:10:06Z</dcterms:modified>
</cp:coreProperties>
</file>