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0" r:id="rId24"/>
    <p:sldId id="288" r:id="rId25"/>
    <p:sldId id="289" r:id="rId26"/>
    <p:sldId id="293" r:id="rId27"/>
    <p:sldId id="325" r:id="rId28"/>
    <p:sldId id="292" r:id="rId29"/>
    <p:sldId id="290" r:id="rId30"/>
    <p:sldId id="295" r:id="rId31"/>
    <p:sldId id="291" r:id="rId32"/>
    <p:sldId id="296" r:id="rId33"/>
    <p:sldId id="297" r:id="rId34"/>
    <p:sldId id="329" r:id="rId35"/>
    <p:sldId id="298" r:id="rId36"/>
    <p:sldId id="299" r:id="rId37"/>
    <p:sldId id="328" r:id="rId38"/>
    <p:sldId id="300" r:id="rId39"/>
    <p:sldId id="301" r:id="rId40"/>
    <p:sldId id="302" r:id="rId41"/>
    <p:sldId id="326" r:id="rId42"/>
    <p:sldId id="317" r:id="rId43"/>
    <p:sldId id="318" r:id="rId44"/>
    <p:sldId id="319" r:id="rId45"/>
    <p:sldId id="320" r:id="rId46"/>
    <p:sldId id="321" r:id="rId47"/>
    <p:sldId id="322" r:id="rId48"/>
    <p:sldId id="323" r:id="rId49"/>
    <p:sldId id="324" r:id="rId50"/>
    <p:sldId id="303" r:id="rId51"/>
    <p:sldId id="304" r:id="rId52"/>
    <p:sldId id="305" r:id="rId53"/>
    <p:sldId id="327" r:id="rId54"/>
    <p:sldId id="306" r:id="rId55"/>
    <p:sldId id="307" r:id="rId56"/>
    <p:sldId id="308" r:id="rId57"/>
    <p:sldId id="309" r:id="rId58"/>
    <p:sldId id="311" r:id="rId59"/>
    <p:sldId id="313" r:id="rId60"/>
    <p:sldId id="314" r:id="rId61"/>
    <p:sldId id="315" r:id="rId62"/>
    <p:sldId id="31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5" d="100"/>
          <a:sy n="85" d="100"/>
        </p:scale>
        <p:origin x="-51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BDE91B-D229-4D35-A987-A206CDBEA5BC}" type="datetimeFigureOut">
              <a:rPr lang="en-US" smtClean="0"/>
              <a:pPr/>
              <a:t>1/18/2012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82D56-F655-4EC9-8421-F17E1A86AA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8D58DB3-A266-40AF-B60D-89DDDBA86B6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D58DB3-A266-40AF-B60D-89DDDBA86B6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099683-DCA2-46F1-8DE5-8A8C79ED9A5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BA01D1-8939-4310-9A50-9D84B258057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C114FCB-B678-4808-9233-54CE17A0D47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B235266-EC36-4617-9075-F02805A25D6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C9D1542-6F9B-4ED0-8B80-24C134FB2CD1}"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D5DC2EB-4726-47CC-AB6B-F565E146DC08}"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3555877-0060-41BD-92E4-1DD898A0820B}"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882D56-F655-4EC9-8421-F17E1A86AAB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DF3B54E-C9ED-4260-ADF4-A137A6A2A0D5}"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882D56-F655-4EC9-8421-F17E1A86AAB4}" type="slidenum">
              <a:rPr lang="en-US" smtClean="0"/>
              <a:pPr/>
              <a:t>62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DB27E9-5848-4B02-812B-53CC192C7D5D}"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F3B54E-C9ED-4260-ADF4-A137A6A2A0D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497648-8DC3-4CAB-A64B-5488A358085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97648-8DC3-4CAB-A64B-5488A358085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97648-8DC3-4CAB-A64B-5488A358085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97648-8DC3-4CAB-A64B-5488A358085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497648-8DC3-4CAB-A64B-5488A3580850}" type="datetimeFigureOut">
              <a:rPr lang="en-US" smtClean="0"/>
              <a:pPr/>
              <a:t>1/18/2012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497648-8DC3-4CAB-A64B-5488A358085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497648-8DC3-4CAB-A64B-5488A3580850}" type="datetimeFigureOut">
              <a:rPr lang="en-US" smtClean="0"/>
              <a:pPr/>
              <a:t>1/18/2012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497648-8DC3-4CAB-A64B-5488A3580850}" type="datetimeFigureOut">
              <a:rPr lang="en-US" smtClean="0"/>
              <a:pPr/>
              <a:t>1/18/2012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97648-8DC3-4CAB-A64B-5488A3580850}" type="datetimeFigureOut">
              <a:rPr lang="en-US" smtClean="0"/>
              <a:pPr/>
              <a:t>1/18/2012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497648-8DC3-4CAB-A64B-5488A358085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497648-8DC3-4CAB-A64B-5488A3580850}" type="datetimeFigureOut">
              <a:rPr lang="en-US" smtClean="0"/>
              <a:pPr/>
              <a:t>1/18/2012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CB255-6BBF-4B59-970A-52A02501C72D}"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97648-8DC3-4CAB-A64B-5488A3580850}" type="datetimeFigureOut">
              <a:rPr lang="en-US" smtClean="0"/>
              <a:pPr/>
              <a:t>1/18/2012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CB255-6BBF-4B59-970A-52A02501C72D}"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10000"/>
          </a:blip>
          <a:srcRect/>
          <a:stretch>
            <a:fillRect/>
          </a:stretch>
        </p:blipFill>
        <p:spPr bwMode="auto">
          <a:xfrm>
            <a:off x="838200" y="0"/>
            <a:ext cx="7472896" cy="3810000"/>
          </a:xfrm>
          <a:prstGeom prst="rect">
            <a:avLst/>
          </a:prstGeom>
          <a:ln>
            <a:noFill/>
          </a:ln>
          <a:effectLst>
            <a:softEdge rad="112500"/>
          </a:effectLst>
        </p:spPr>
      </p:pic>
      <p:sp>
        <p:nvSpPr>
          <p:cNvPr id="5" name="Rectangle 4"/>
          <p:cNvSpPr/>
          <p:nvPr/>
        </p:nvSpPr>
        <p:spPr>
          <a:xfrm>
            <a:off x="0" y="3962400"/>
            <a:ext cx="9144000" cy="2800767"/>
          </a:xfrm>
          <a:prstGeom prst="rect">
            <a:avLst/>
          </a:prstGeom>
        </p:spPr>
        <p:txBody>
          <a:bodyPr wrap="square">
            <a:spAutoFit/>
          </a:bodyPr>
          <a:lstStyle/>
          <a:p>
            <a:pPr algn="ctr"/>
            <a:r>
              <a:rPr lang="en-US" sz="4400" dirty="0" smtClean="0">
                <a:latin typeface="Copperplate Gothic Bold" pitchFamily="34" charset="0"/>
              </a:rPr>
              <a:t>The inherent characteristics, quality's </a:t>
            </a:r>
          </a:p>
          <a:p>
            <a:pPr algn="ctr"/>
            <a:r>
              <a:rPr lang="en-US" sz="4400" dirty="0" smtClean="0">
                <a:latin typeface="Copperplate Gothic Bold" pitchFamily="34" charset="0"/>
              </a:rPr>
              <a:t>and features of God</a:t>
            </a:r>
          </a:p>
          <a:p>
            <a:pPr algn="ctr"/>
            <a:r>
              <a:rPr lang="en-US" sz="4400" dirty="0" smtClean="0">
                <a:latin typeface="Copperplate Gothic Bold" pitchFamily="34" charset="0"/>
              </a:rPr>
              <a:t>(Part 12)</a:t>
            </a:r>
            <a:endParaRPr lang="en-US" sz="4400" dirty="0">
              <a:latin typeface="Copperplate Gothic Bold"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410200" y="0"/>
            <a:ext cx="3733800" cy="2688336"/>
          </a:xfrm>
          <a:prstGeom prst="rect">
            <a:avLst/>
          </a:prstGeom>
          <a:noFill/>
          <a:ln w="9525">
            <a:noFill/>
            <a:miter lim="800000"/>
            <a:headEnd/>
            <a:tailEnd/>
          </a:ln>
        </p:spPr>
      </p:pic>
      <p:sp>
        <p:nvSpPr>
          <p:cNvPr id="2" name="Title 1"/>
          <p:cNvSpPr>
            <a:spLocks noGrp="1"/>
          </p:cNvSpPr>
          <p:nvPr>
            <p:ph type="title"/>
          </p:nvPr>
        </p:nvSpPr>
        <p:spPr>
          <a:xfrm>
            <a:off x="381000" y="457200"/>
            <a:ext cx="4800600" cy="960438"/>
          </a:xfrm>
        </p:spPr>
        <p:txBody>
          <a:bodyPr>
            <a:noAutofit/>
          </a:bodyPr>
          <a:lstStyle/>
          <a:p>
            <a:pPr lvl="0"/>
            <a:r>
              <a:rPr lang="en-US" dirty="0" smtClean="0"/>
              <a:t>God is omnipresent</a:t>
            </a:r>
            <a:br>
              <a:rPr lang="en-US" dirty="0" smtClean="0"/>
            </a:br>
            <a:endParaRPr lang="en-US" dirty="0"/>
          </a:p>
        </p:txBody>
      </p:sp>
      <p:sp>
        <p:nvSpPr>
          <p:cNvPr id="3" name="Content Placeholder 2"/>
          <p:cNvSpPr>
            <a:spLocks noGrp="1"/>
          </p:cNvSpPr>
          <p:nvPr>
            <p:ph idx="1"/>
          </p:nvPr>
        </p:nvSpPr>
        <p:spPr>
          <a:xfrm>
            <a:off x="0" y="1600200"/>
            <a:ext cx="9144000" cy="5257800"/>
          </a:xfrm>
        </p:spPr>
        <p:txBody>
          <a:bodyPr>
            <a:normAutofit/>
          </a:bodyPr>
          <a:lstStyle/>
          <a:p>
            <a:pPr>
              <a:buNone/>
            </a:pPr>
            <a:r>
              <a:rPr lang="en-US" sz="3600" dirty="0" smtClean="0"/>
              <a:t>    </a:t>
            </a:r>
            <a:r>
              <a:rPr lang="en-US" sz="3600" i="1" dirty="0" smtClean="0"/>
              <a:t> "Whither shall I go from                                  thy spirit? or</a:t>
            </a:r>
            <a:r>
              <a:rPr lang="en-US" sz="3600" i="1" u="sng" dirty="0" smtClean="0"/>
              <a:t> whither shall                                     I flee from thy presence</a:t>
            </a:r>
            <a:r>
              <a:rPr lang="en-US" sz="3600" i="1" dirty="0" smtClean="0"/>
              <a:t>? If I ascend up into heaven, thou art there: if I make my bed in hell, behold, thou art there. If I take the wings of the morning, and dwell in the uttermost parts of the sea; even there shall thy hand lead me, and thy right hand shall hold me.” </a:t>
            </a:r>
          </a:p>
          <a:p>
            <a:pPr algn="ctr">
              <a:buNone/>
            </a:pPr>
            <a:r>
              <a:rPr lang="en-US" sz="3600" i="1" dirty="0" smtClean="0"/>
              <a:t>Psalm 139:7-11</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a:bodyPr>
          <a:lstStyle/>
          <a:p>
            <a:r>
              <a:rPr lang="en-US" dirty="0" smtClean="0"/>
              <a:t>God is omniscient</a:t>
            </a:r>
            <a:endParaRPr lang="en-US" dirty="0"/>
          </a:p>
        </p:txBody>
      </p:sp>
      <p:sp>
        <p:nvSpPr>
          <p:cNvPr id="3" name="Content Placeholder 2"/>
          <p:cNvSpPr>
            <a:spLocks noGrp="1"/>
          </p:cNvSpPr>
          <p:nvPr>
            <p:ph idx="1"/>
          </p:nvPr>
        </p:nvSpPr>
        <p:spPr>
          <a:xfrm>
            <a:off x="0" y="1295400"/>
            <a:ext cx="9144000" cy="5562600"/>
          </a:xfrm>
        </p:spPr>
        <p:txBody>
          <a:bodyPr>
            <a:noAutofit/>
          </a:bodyPr>
          <a:lstStyle/>
          <a:p>
            <a:pPr algn="ctr">
              <a:buNone/>
            </a:pPr>
            <a:r>
              <a:rPr lang="en-US" sz="3600" i="1" dirty="0" smtClean="0"/>
              <a:t>"Great is our Lord, and of great power: </a:t>
            </a:r>
            <a:r>
              <a:rPr lang="en-US" sz="3600" i="1" u="sng" dirty="0" smtClean="0"/>
              <a:t>his understanding is infinite</a:t>
            </a:r>
            <a:r>
              <a:rPr lang="en-US" sz="3600" i="1" dirty="0" smtClean="0"/>
              <a:t>.“ Psalm 147:5 </a:t>
            </a:r>
          </a:p>
        </p:txBody>
      </p:sp>
      <p:pic>
        <p:nvPicPr>
          <p:cNvPr id="1026" name="Picture 2"/>
          <p:cNvPicPr>
            <a:picLocks noChangeAspect="1" noChangeArrowheads="1"/>
          </p:cNvPicPr>
          <p:nvPr/>
        </p:nvPicPr>
        <p:blipFill>
          <a:blip r:embed="rId3" cstate="print"/>
          <a:srcRect/>
          <a:stretch>
            <a:fillRect/>
          </a:stretch>
        </p:blipFill>
        <p:spPr bwMode="auto">
          <a:xfrm>
            <a:off x="2514600" y="3048000"/>
            <a:ext cx="4131892" cy="35368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God is all wise</a:t>
            </a:r>
            <a:endParaRPr lang="en-US" dirty="0"/>
          </a:p>
        </p:txBody>
      </p:sp>
      <p:sp>
        <p:nvSpPr>
          <p:cNvPr id="9" name="Content Placeholder 8"/>
          <p:cNvSpPr>
            <a:spLocks noGrp="1"/>
          </p:cNvSpPr>
          <p:nvPr>
            <p:ph idx="1"/>
          </p:nvPr>
        </p:nvSpPr>
        <p:spPr>
          <a:xfrm>
            <a:off x="457200" y="1219200"/>
            <a:ext cx="8229600" cy="1981201"/>
          </a:xfrm>
        </p:spPr>
        <p:txBody>
          <a:bodyPr>
            <a:normAutofit/>
          </a:bodyPr>
          <a:lstStyle/>
          <a:p>
            <a:pPr algn="ctr">
              <a:buNone/>
            </a:pPr>
            <a:r>
              <a:rPr lang="en-US" sz="3600" i="1" dirty="0" smtClean="0"/>
              <a:t>"To the </a:t>
            </a:r>
            <a:r>
              <a:rPr lang="en-US" sz="3600" i="1" u="sng" dirty="0" smtClean="0"/>
              <a:t>only wise God </a:t>
            </a:r>
            <a:r>
              <a:rPr lang="en-US" sz="3600" i="1" dirty="0" smtClean="0"/>
              <a:t>our Saviour, be glory and majesty, dominion and power, both now and ever. Amen.” Jude 1:25 </a:t>
            </a:r>
          </a:p>
        </p:txBody>
      </p:sp>
      <p:sp>
        <p:nvSpPr>
          <p:cNvPr id="3" name="Rectangle 2"/>
          <p:cNvSpPr/>
          <p:nvPr/>
        </p:nvSpPr>
        <p:spPr>
          <a:xfrm>
            <a:off x="0" y="1219200"/>
            <a:ext cx="9144000" cy="1200329"/>
          </a:xfrm>
          <a:prstGeom prst="rect">
            <a:avLst/>
          </a:prstGeom>
        </p:spPr>
        <p:txBody>
          <a:bodyPr wrap="square">
            <a:spAutoFit/>
          </a:bodyPr>
          <a:lstStyle/>
          <a:p>
            <a:endParaRPr lang="en-US" sz="3600" dirty="0" smtClean="0"/>
          </a:p>
          <a:p>
            <a:endParaRPr lang="en-US" sz="3600" dirty="0" smtClean="0"/>
          </a:p>
        </p:txBody>
      </p:sp>
      <p:pic>
        <p:nvPicPr>
          <p:cNvPr id="5122" name="Picture 2"/>
          <p:cNvPicPr>
            <a:picLocks noChangeAspect="1" noChangeArrowheads="1"/>
          </p:cNvPicPr>
          <p:nvPr/>
        </p:nvPicPr>
        <p:blipFill>
          <a:blip r:embed="rId3" cstate="print">
            <a:lum contrast="30000"/>
          </a:blip>
          <a:srcRect/>
          <a:stretch>
            <a:fillRect/>
          </a:stretch>
        </p:blipFill>
        <p:spPr bwMode="auto">
          <a:xfrm>
            <a:off x="2438400" y="3048000"/>
            <a:ext cx="4191000" cy="3632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371600"/>
          </a:xfrm>
        </p:spPr>
        <p:txBody>
          <a:bodyPr>
            <a:normAutofit fontScale="90000"/>
          </a:bodyPr>
          <a:lstStyle/>
          <a:p>
            <a:r>
              <a:rPr lang="en-US" dirty="0" smtClean="0"/>
              <a:t>God is immutable</a:t>
            </a:r>
            <a:br>
              <a:rPr lang="en-US" dirty="0" smtClean="0"/>
            </a:br>
            <a:r>
              <a:rPr lang="en-US" i="1" dirty="0" smtClean="0"/>
              <a:t>“For I am the Lord, I change not.” Malachi 3:6 </a:t>
            </a:r>
            <a:br>
              <a:rPr lang="en-US" i="1" dirty="0" smtClean="0"/>
            </a:br>
            <a:r>
              <a:rPr lang="en-US" dirty="0" smtClean="0"/>
              <a:t/>
            </a:r>
            <a:br>
              <a:rPr lang="en-US" dirty="0" smtClean="0"/>
            </a:br>
            <a:endParaRPr lang="en-US" dirty="0"/>
          </a:p>
        </p:txBody>
      </p:sp>
      <p:sp>
        <p:nvSpPr>
          <p:cNvPr id="4" name="Content Placeholder 3"/>
          <p:cNvSpPr>
            <a:spLocks noGrp="1"/>
          </p:cNvSpPr>
          <p:nvPr>
            <p:ph idx="1"/>
          </p:nvPr>
        </p:nvSpPr>
        <p:spPr>
          <a:xfrm rot="19092749">
            <a:off x="3048462" y="2815920"/>
            <a:ext cx="3398261" cy="1954800"/>
          </a:xfrm>
        </p:spPr>
        <p:txBody>
          <a:bodyPr>
            <a:normAutofit/>
          </a:bodyPr>
          <a:lstStyle/>
          <a:p>
            <a:pPr algn="ctr">
              <a:buNone/>
            </a:pPr>
            <a:r>
              <a:rPr lang="en-US" sz="3600" i="1" dirty="0" smtClean="0">
                <a:solidFill>
                  <a:srgbClr val="FFFF00"/>
                </a:solidFill>
              </a:rPr>
              <a:t>Hebrews 6:17-18 </a:t>
            </a:r>
            <a:endParaRPr lang="en-US" sz="3600" dirty="0">
              <a:solidFill>
                <a:srgbClr val="FFFF00"/>
              </a:solidFill>
            </a:endParaRPr>
          </a:p>
        </p:txBody>
      </p:sp>
      <p:pic>
        <p:nvPicPr>
          <p:cNvPr id="5" name="Picture 4"/>
          <p:cNvPicPr>
            <a:picLocks noChangeAspect="1" noChangeArrowheads="1"/>
          </p:cNvPicPr>
          <p:nvPr/>
        </p:nvPicPr>
        <p:blipFill>
          <a:blip r:embed="rId3" cstate="print"/>
          <a:srcRect l="10997" t="-1224" r="20275"/>
          <a:stretch>
            <a:fillRect/>
          </a:stretch>
        </p:blipFill>
        <p:spPr bwMode="auto">
          <a:xfrm rot="5400000">
            <a:off x="-303646" y="2437246"/>
            <a:ext cx="3579092"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3"/>
          <p:cNvPicPr>
            <a:picLocks noChangeAspect="1" noChangeArrowheads="1"/>
          </p:cNvPicPr>
          <p:nvPr/>
        </p:nvPicPr>
        <p:blipFill>
          <a:blip r:embed="rId4" cstate="print">
            <a:lum bright="-10000" contrast="10000"/>
          </a:blip>
          <a:srcRect/>
          <a:stretch>
            <a:fillRect/>
          </a:stretch>
        </p:blipFill>
        <p:spPr bwMode="auto">
          <a:xfrm>
            <a:off x="6400800" y="3048000"/>
            <a:ext cx="2506455" cy="3517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2"/>
          <p:cNvPicPr>
            <a:picLocks noChangeAspect="1" noChangeArrowheads="1"/>
          </p:cNvPicPr>
          <p:nvPr/>
        </p:nvPicPr>
        <p:blipFill>
          <a:blip r:embed="rId5" cstate="print"/>
          <a:srcRect/>
          <a:stretch>
            <a:fillRect/>
          </a:stretch>
        </p:blipFill>
        <p:spPr bwMode="auto">
          <a:xfrm>
            <a:off x="3200400" y="4572000"/>
            <a:ext cx="2743200" cy="20802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rot="1382318">
            <a:off x="5544032" y="1113214"/>
            <a:ext cx="3733800" cy="3781425"/>
          </a:xfrm>
          <a:prstGeom prst="ellipse">
            <a:avLst/>
          </a:prstGeom>
          <a:ln>
            <a:noFill/>
          </a:ln>
          <a:effectLst>
            <a:softEdge rad="112500"/>
          </a:effectLst>
        </p:spPr>
      </p:pic>
      <p:sp>
        <p:nvSpPr>
          <p:cNvPr id="4" name="Title 3"/>
          <p:cNvSpPr>
            <a:spLocks noGrp="1"/>
          </p:cNvSpPr>
          <p:nvPr>
            <p:ph type="title"/>
          </p:nvPr>
        </p:nvSpPr>
        <p:spPr>
          <a:xfrm>
            <a:off x="457200" y="0"/>
            <a:ext cx="8229600" cy="914400"/>
          </a:xfrm>
        </p:spPr>
        <p:txBody>
          <a:bodyPr/>
          <a:lstStyle/>
          <a:p>
            <a:r>
              <a:rPr lang="en-US" dirty="0" smtClean="0"/>
              <a:t>God is sovereign</a:t>
            </a:r>
            <a:endParaRPr lang="en-US" dirty="0"/>
          </a:p>
        </p:txBody>
      </p:sp>
      <p:sp>
        <p:nvSpPr>
          <p:cNvPr id="3" name="Content Placeholder 2"/>
          <p:cNvSpPr>
            <a:spLocks noGrp="1"/>
          </p:cNvSpPr>
          <p:nvPr>
            <p:ph idx="1"/>
          </p:nvPr>
        </p:nvSpPr>
        <p:spPr>
          <a:xfrm>
            <a:off x="0" y="1066800"/>
            <a:ext cx="6248400" cy="5791200"/>
          </a:xfrm>
        </p:spPr>
        <p:txBody>
          <a:bodyPr>
            <a:normAutofit lnSpcReduction="10000"/>
          </a:bodyPr>
          <a:lstStyle/>
          <a:p>
            <a:pPr algn="ctr">
              <a:buNone/>
            </a:pPr>
            <a:r>
              <a:rPr lang="en-US" i="1" smtClean="0"/>
              <a:t> "</a:t>
            </a:r>
            <a:r>
              <a:rPr lang="en-US" i="1" dirty="0" smtClean="0"/>
              <a:t>Remember the former things of old: for I am God, and there is none else; I am God, and there is none like me, declaring the end from the beginning, and from ancient times the things that are not yet done, saying, My counsel shall stand, and </a:t>
            </a:r>
            <a:r>
              <a:rPr lang="en-US" i="1" u="sng" dirty="0" smtClean="0"/>
              <a:t>I will do all my pleasure: yes, I have spoken it, I will also bring it to pass</a:t>
            </a:r>
            <a:r>
              <a:rPr lang="en-US" i="1" dirty="0" smtClean="0"/>
              <a:t>; </a:t>
            </a:r>
            <a:r>
              <a:rPr lang="en-US" i="1" u="sng" dirty="0" smtClean="0"/>
              <a:t>I have purposed it, I will also do it</a:t>
            </a:r>
            <a:r>
              <a:rPr lang="en-US" i="1" dirty="0" smtClean="0"/>
              <a:t>.” Isaiah 46:9-11 </a:t>
            </a:r>
          </a:p>
          <a:p>
            <a:pPr algn="ctr"/>
            <a:endParaRPr lang="en-US"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1"/>
            <a:ext cx="9144000" cy="6858000"/>
          </a:xfrm>
          <a:prstGeom prst="rect">
            <a:avLst/>
          </a:prstGeom>
          <a:ln>
            <a:noFill/>
          </a:ln>
          <a:effectLst>
            <a:softEdge rad="112500"/>
          </a:effectLst>
        </p:spPr>
      </p:pic>
      <p:sp>
        <p:nvSpPr>
          <p:cNvPr id="2" name="Title 1"/>
          <p:cNvSpPr>
            <a:spLocks noGrp="1"/>
          </p:cNvSpPr>
          <p:nvPr>
            <p:ph type="title"/>
          </p:nvPr>
        </p:nvSpPr>
        <p:spPr>
          <a:xfrm>
            <a:off x="457200" y="0"/>
            <a:ext cx="8229600" cy="1447800"/>
          </a:xfrm>
        </p:spPr>
        <p:txBody>
          <a:bodyPr/>
          <a:lstStyle/>
          <a:p>
            <a:r>
              <a:rPr lang="en-US" dirty="0" smtClean="0">
                <a:effectLst>
                  <a:glow rad="101600">
                    <a:schemeClr val="bg1">
                      <a:alpha val="60000"/>
                    </a:schemeClr>
                  </a:glow>
                </a:effectLst>
              </a:rPr>
              <a:t>God is light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52400" y="1143000"/>
            <a:ext cx="8686800" cy="5715000"/>
          </a:xfrm>
        </p:spPr>
        <p:txBody>
          <a:bodyPr>
            <a:noAutofit/>
          </a:bodyPr>
          <a:lstStyle/>
          <a:p>
            <a:pPr>
              <a:buNone/>
            </a:pPr>
            <a:endParaRPr lang="en-US" sz="3600" b="1" i="1" dirty="0" smtClean="0">
              <a:solidFill>
                <a:schemeClr val="bg1"/>
              </a:solidFill>
              <a:effectLst>
                <a:glow rad="101600">
                  <a:schemeClr val="tx1">
                    <a:lumMod val="95000"/>
                    <a:alpha val="60000"/>
                  </a:schemeClr>
                </a:glow>
              </a:effectLst>
            </a:endParaRPr>
          </a:p>
          <a:p>
            <a:pPr>
              <a:buNone/>
            </a:pPr>
            <a:r>
              <a:rPr lang="en-US" sz="3600" b="1" i="1" dirty="0" smtClean="0">
                <a:solidFill>
                  <a:schemeClr val="bg1"/>
                </a:solidFill>
                <a:effectLst>
                  <a:glow rad="101600">
                    <a:schemeClr val="tx1">
                      <a:lumMod val="95000"/>
                      <a:alpha val="60000"/>
                    </a:schemeClr>
                  </a:glow>
                </a:effectLst>
              </a:rPr>
              <a:t>"This then is the message which we have heard of him, and declare unto you, that God is light, and in him is no darkness at all…But if we walk in the light, as he is in the light, we have fellowship one with another, and the blood of Jesus Christ his Son cleanseth us from all sin.” I John 1:5,7 </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914400"/>
          </a:xfrm>
        </p:spPr>
        <p:txBody>
          <a:bodyPr>
            <a:normAutofit/>
          </a:bodyPr>
          <a:lstStyle/>
          <a:p>
            <a:r>
              <a:rPr lang="en-US" dirty="0" smtClean="0"/>
              <a:t>God is inscrutable</a:t>
            </a:r>
            <a:endParaRPr lang="en-US" dirty="0"/>
          </a:p>
        </p:txBody>
      </p:sp>
      <p:sp>
        <p:nvSpPr>
          <p:cNvPr id="3" name="Content Placeholder 2"/>
          <p:cNvSpPr>
            <a:spLocks noGrp="1"/>
          </p:cNvSpPr>
          <p:nvPr>
            <p:ph idx="1"/>
          </p:nvPr>
        </p:nvSpPr>
        <p:spPr>
          <a:xfrm>
            <a:off x="0" y="1371600"/>
            <a:ext cx="9144000" cy="5486400"/>
          </a:xfrm>
        </p:spPr>
        <p:txBody>
          <a:bodyPr>
            <a:noAutofit/>
          </a:bodyPr>
          <a:lstStyle/>
          <a:p>
            <a:r>
              <a:rPr lang="en-US" sz="3100" dirty="0" smtClean="0"/>
              <a:t>INCOMPREHENSIBLE </a:t>
            </a:r>
          </a:p>
          <a:p>
            <a:r>
              <a:rPr lang="en-US" sz="3100" cap="all" dirty="0" smtClean="0"/>
              <a:t>beyond our understanding </a:t>
            </a:r>
            <a:endParaRPr lang="en-US" sz="3100" dirty="0" smtClean="0"/>
          </a:p>
          <a:p>
            <a:r>
              <a:rPr lang="en-US" sz="3100" dirty="0" smtClean="0"/>
              <a:t>MAN CANNOT PLUMB THE DEPTS OR LIMITS OF GOD </a:t>
            </a:r>
          </a:p>
          <a:p>
            <a:pPr>
              <a:buNone/>
            </a:pPr>
            <a:r>
              <a:rPr lang="en-US" dirty="0" smtClean="0">
                <a:solidFill>
                  <a:srgbClr val="FFFF00"/>
                </a:solidFill>
              </a:rPr>
              <a:t/>
            </a:r>
            <a:br>
              <a:rPr lang="en-US" dirty="0" smtClean="0">
                <a:solidFill>
                  <a:srgbClr val="FFFF00"/>
                </a:solidFill>
              </a:rPr>
            </a:br>
            <a:r>
              <a:rPr lang="en-US" sz="3000" dirty="0" smtClean="0">
                <a:solidFill>
                  <a:srgbClr val="FFFF00"/>
                </a:solidFill>
              </a:rPr>
              <a:t>“</a:t>
            </a:r>
            <a:r>
              <a:rPr lang="en-US" sz="3000" i="1" dirty="0" smtClean="0">
                <a:solidFill>
                  <a:srgbClr val="FFFF00"/>
                </a:solidFill>
              </a:rPr>
              <a:t>For my thoughts are not your thoughts, neither are your ways my ways, </a:t>
            </a:r>
            <a:r>
              <a:rPr lang="en-US" sz="3000" i="1" dirty="0" err="1" smtClean="0">
                <a:solidFill>
                  <a:srgbClr val="FFFF00"/>
                </a:solidFill>
              </a:rPr>
              <a:t>saith</a:t>
            </a:r>
            <a:r>
              <a:rPr lang="en-US" sz="3000" i="1" dirty="0" smtClean="0">
                <a:solidFill>
                  <a:srgbClr val="FFFF00"/>
                </a:solidFill>
              </a:rPr>
              <a:t> the LORD. For as the heavens are higher than the earth, so are my ways higher than your ways, and my thoughts than your thoughts.” </a:t>
            </a:r>
          </a:p>
          <a:p>
            <a:pPr algn="ctr">
              <a:buNone/>
            </a:pPr>
            <a:r>
              <a:rPr lang="en-US" sz="3000" i="1" dirty="0" smtClean="0">
                <a:solidFill>
                  <a:srgbClr val="FFFF00"/>
                </a:solidFill>
              </a:rPr>
              <a:t>Isa. 55:8-9</a:t>
            </a:r>
            <a:endParaRPr lang="en-US" sz="3000" i="1" dirty="0">
              <a:solidFill>
                <a:srgbClr val="FFFF00"/>
              </a:solidFill>
            </a:endParaRPr>
          </a:p>
        </p:txBody>
      </p:sp>
      <p:pic>
        <p:nvPicPr>
          <p:cNvPr id="1026" name="Picture 2"/>
          <p:cNvPicPr>
            <a:picLocks noChangeAspect="1" noChangeArrowheads="1"/>
          </p:cNvPicPr>
          <p:nvPr/>
        </p:nvPicPr>
        <p:blipFill>
          <a:blip r:embed="rId3" cstate="print"/>
          <a:srcRect/>
          <a:stretch>
            <a:fillRect/>
          </a:stretch>
        </p:blipFill>
        <p:spPr bwMode="auto">
          <a:xfrm flipH="1">
            <a:off x="6629400" y="457200"/>
            <a:ext cx="2286001" cy="186630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10000" contrast="40000"/>
          </a:blip>
          <a:srcRect/>
          <a:stretch>
            <a:fillRect/>
          </a:stretch>
        </p:blipFill>
        <p:spPr bwMode="auto">
          <a:xfrm>
            <a:off x="457200" y="1143000"/>
            <a:ext cx="8349502" cy="5486400"/>
          </a:xfrm>
          <a:prstGeom prst="rect">
            <a:avLst/>
          </a:prstGeom>
          <a:noFill/>
          <a:ln w="9525">
            <a:noFill/>
            <a:miter lim="800000"/>
            <a:headEnd/>
            <a:tailEnd/>
          </a:ln>
        </p:spPr>
      </p:pic>
      <p:sp>
        <p:nvSpPr>
          <p:cNvPr id="3" name="Title 2"/>
          <p:cNvSpPr>
            <a:spLocks noGrp="1"/>
          </p:cNvSpPr>
          <p:nvPr>
            <p:ph type="title"/>
          </p:nvPr>
        </p:nvSpPr>
        <p:spPr>
          <a:xfrm>
            <a:off x="457200" y="0"/>
            <a:ext cx="8229600" cy="1143000"/>
          </a:xfrm>
        </p:spPr>
        <p:txBody>
          <a:bodyPr/>
          <a:lstStyle/>
          <a:p>
            <a:r>
              <a:rPr lang="en-US" dirty="0" smtClean="0"/>
              <a:t>God is faithful</a:t>
            </a: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
        <p:nvSpPr>
          <p:cNvPr id="6" name="Title 1"/>
          <p:cNvSpPr txBox="1">
            <a:spLocks/>
          </p:cNvSpPr>
          <p:nvPr/>
        </p:nvSpPr>
        <p:spPr>
          <a:xfrm>
            <a:off x="457200" y="304800"/>
            <a:ext cx="8229600" cy="1295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God is holy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God is just and righteous</a:t>
            </a:r>
            <a:endParaRPr lang="en-US" dirty="0"/>
          </a:p>
        </p:txBody>
      </p:sp>
      <p:pic>
        <p:nvPicPr>
          <p:cNvPr id="5" name="Picture 2"/>
          <p:cNvPicPr>
            <a:picLocks noGrp="1" noChangeAspect="1" noChangeArrowheads="1"/>
          </p:cNvPicPr>
          <p:nvPr>
            <p:ph idx="4294967295"/>
          </p:nvPr>
        </p:nvPicPr>
        <p:blipFill>
          <a:blip r:embed="rId3" cstate="print">
            <a:lum bright="-10000" contrast="30000"/>
          </a:blip>
          <a:srcRect/>
          <a:stretch>
            <a:fillRect/>
          </a:stretch>
        </p:blipFill>
        <p:spPr>
          <a:xfrm>
            <a:off x="152400" y="1676400"/>
            <a:ext cx="3451225" cy="4525963"/>
          </a:xfrm>
        </p:spPr>
      </p:pic>
      <p:sp>
        <p:nvSpPr>
          <p:cNvPr id="8" name="Rectangle 7"/>
          <p:cNvSpPr/>
          <p:nvPr/>
        </p:nvSpPr>
        <p:spPr>
          <a:xfrm>
            <a:off x="3733800" y="1600200"/>
            <a:ext cx="5257800" cy="2062103"/>
          </a:xfrm>
          <a:prstGeom prst="rect">
            <a:avLst/>
          </a:prstGeom>
        </p:spPr>
        <p:txBody>
          <a:bodyPr wrap="square">
            <a:spAutoFit/>
          </a:bodyPr>
          <a:lstStyle/>
          <a:p>
            <a:pPr algn="ctr"/>
            <a:r>
              <a:rPr lang="en-US" sz="3200" i="1" dirty="0" smtClean="0"/>
              <a:t> “There is no God else beside me; a just God and a </a:t>
            </a:r>
            <a:r>
              <a:rPr lang="en-US" sz="3200" i="1" dirty="0" err="1" smtClean="0"/>
              <a:t>Saviour</a:t>
            </a:r>
            <a:r>
              <a:rPr lang="en-US" sz="3200" i="1" dirty="0" smtClean="0"/>
              <a:t>; there is none beside me.”</a:t>
            </a:r>
          </a:p>
          <a:p>
            <a:pPr algn="ctr"/>
            <a:r>
              <a:rPr lang="en-US" sz="3200" i="1" dirty="0" smtClean="0"/>
              <a:t> Isa. 45:21</a:t>
            </a:r>
            <a:endParaRPr lang="en-US" sz="3200" i="1" dirty="0"/>
          </a:p>
        </p:txBody>
      </p:sp>
      <p:sp>
        <p:nvSpPr>
          <p:cNvPr id="9" name="Rectangle 8"/>
          <p:cNvSpPr/>
          <p:nvPr/>
        </p:nvSpPr>
        <p:spPr>
          <a:xfrm>
            <a:off x="3810000" y="4114800"/>
            <a:ext cx="5105400" cy="1569660"/>
          </a:xfrm>
          <a:prstGeom prst="rect">
            <a:avLst/>
          </a:prstGeom>
        </p:spPr>
        <p:txBody>
          <a:bodyPr wrap="square">
            <a:spAutoFit/>
          </a:bodyPr>
          <a:lstStyle/>
          <a:p>
            <a:pPr algn="ctr"/>
            <a:r>
              <a:rPr lang="en-US" sz="3200" i="1" dirty="0" smtClean="0"/>
              <a:t>“For the righteous God </a:t>
            </a:r>
            <a:r>
              <a:rPr lang="en-US" sz="3200" i="1" dirty="0" err="1" smtClean="0"/>
              <a:t>trieth</a:t>
            </a:r>
            <a:r>
              <a:rPr lang="en-US" sz="3200" i="1" dirty="0" smtClean="0"/>
              <a:t> the hearts and reins.”</a:t>
            </a:r>
          </a:p>
          <a:p>
            <a:pPr algn="ctr"/>
            <a:r>
              <a:rPr lang="en-US" sz="3200" i="1" dirty="0" smtClean="0"/>
              <a:t>Psalm 7:9 </a:t>
            </a:r>
            <a:endParaRPr lang="en-US" sz="3200" i="1"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830997"/>
          </a:xfrm>
          <a:prstGeom prst="rect">
            <a:avLst/>
          </a:prstGeom>
        </p:spPr>
        <p:txBody>
          <a:bodyPr wrap="square">
            <a:spAutoFit/>
          </a:bodyPr>
          <a:lstStyle/>
          <a:p>
            <a:pPr algn="ctr"/>
            <a:r>
              <a:rPr lang="en-US" sz="4800" dirty="0" smtClean="0">
                <a:latin typeface="Imprint MT Shadow" pitchFamily="82" charset="0"/>
              </a:rPr>
              <a:t>21 Attributes / Perfections of God</a:t>
            </a:r>
          </a:p>
        </p:txBody>
      </p:sp>
      <p:pic>
        <p:nvPicPr>
          <p:cNvPr id="2050" name="Picture 2"/>
          <p:cNvPicPr>
            <a:picLocks noChangeAspect="1" noChangeArrowheads="1"/>
          </p:cNvPicPr>
          <p:nvPr/>
        </p:nvPicPr>
        <p:blipFill>
          <a:blip r:embed="rId3" cstate="print">
            <a:lum bright="-10000" contrast="20000"/>
          </a:blip>
          <a:srcRect/>
          <a:stretch>
            <a:fillRect/>
          </a:stretch>
        </p:blipFill>
        <p:spPr bwMode="auto">
          <a:xfrm>
            <a:off x="1600200" y="1905000"/>
            <a:ext cx="6172200" cy="46360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4" cstate="print">
            <a:duotone>
              <a:schemeClr val="accent4">
                <a:shade val="45000"/>
                <a:satMod val="135000"/>
              </a:schemeClr>
              <a:prstClr val="white"/>
            </a:duotone>
            <a:lum contrast="30000"/>
          </a:blip>
          <a:srcRect l="39333" b="9420"/>
          <a:stretch>
            <a:fillRect/>
          </a:stretch>
        </p:blipFill>
        <p:spPr bwMode="auto">
          <a:xfrm>
            <a:off x="3505200" y="2057400"/>
            <a:ext cx="2114550" cy="2904602"/>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is true </a:t>
            </a:r>
            <a:br>
              <a:rPr lang="en-US" dirty="0" smtClean="0"/>
            </a:br>
            <a:endParaRPr lang="en-US" dirty="0"/>
          </a:p>
        </p:txBody>
      </p:sp>
      <p:sp>
        <p:nvSpPr>
          <p:cNvPr id="3" name="Content Placeholder 2"/>
          <p:cNvSpPr>
            <a:spLocks noGrp="1"/>
          </p:cNvSpPr>
          <p:nvPr>
            <p:ph idx="1"/>
          </p:nvPr>
        </p:nvSpPr>
        <p:spPr>
          <a:xfrm>
            <a:off x="0" y="838200"/>
            <a:ext cx="4572000" cy="3810000"/>
          </a:xfrm>
        </p:spPr>
        <p:txBody>
          <a:bodyPr>
            <a:normAutofit lnSpcReduction="10000"/>
          </a:bodyPr>
          <a:lstStyle/>
          <a:p>
            <a:pPr algn="ctr">
              <a:buNone/>
            </a:pPr>
            <a:r>
              <a:rPr lang="en-US" sz="3600" i="1" dirty="0" smtClean="0"/>
              <a:t>   "And this is life eternal, that they might know thee the </a:t>
            </a:r>
            <a:r>
              <a:rPr lang="en-US" sz="3600" i="1" dirty="0" smtClean="0">
                <a:solidFill>
                  <a:srgbClr val="FFFF00"/>
                </a:solidFill>
              </a:rPr>
              <a:t>only true God</a:t>
            </a:r>
            <a:r>
              <a:rPr lang="en-US" sz="3600" i="1" dirty="0" smtClean="0"/>
              <a:t>, and Jesus Christ, whom thou hast sent.” </a:t>
            </a:r>
          </a:p>
          <a:p>
            <a:pPr algn="ctr">
              <a:buNone/>
            </a:pPr>
            <a:r>
              <a:rPr lang="en-US" sz="3600" i="1" dirty="0" smtClean="0"/>
              <a:t>John 17:3 </a:t>
            </a:r>
          </a:p>
          <a:p>
            <a:pPr algn="ctr"/>
            <a:endParaRPr lang="en-US" sz="3600" i="1" dirty="0" smtClean="0"/>
          </a:p>
        </p:txBody>
      </p:sp>
      <p:pic>
        <p:nvPicPr>
          <p:cNvPr id="4" name="Picture 2"/>
          <p:cNvPicPr>
            <a:picLocks noChangeAspect="1" noChangeArrowheads="1"/>
          </p:cNvPicPr>
          <p:nvPr/>
        </p:nvPicPr>
        <p:blipFill>
          <a:blip r:embed="rId3" cstate="print"/>
          <a:srcRect/>
          <a:stretch>
            <a:fillRect/>
          </a:stretch>
        </p:blipFill>
        <p:spPr bwMode="auto">
          <a:xfrm flipH="1">
            <a:off x="5181600" y="1219200"/>
            <a:ext cx="3260794" cy="2495821"/>
          </a:xfrm>
          <a:prstGeom prst="rect">
            <a:avLst/>
          </a:prstGeom>
          <a:noFill/>
          <a:ln w="9525">
            <a:noFill/>
            <a:miter lim="800000"/>
            <a:headEnd/>
            <a:tailEnd/>
          </a:ln>
        </p:spPr>
      </p:pic>
      <p:pic>
        <p:nvPicPr>
          <p:cNvPr id="5" name="Picture 6"/>
          <p:cNvPicPr>
            <a:picLocks noChangeAspect="1" noChangeArrowheads="1"/>
          </p:cNvPicPr>
          <p:nvPr/>
        </p:nvPicPr>
        <p:blipFill>
          <a:blip r:embed="rId4" cstate="print"/>
          <a:srcRect/>
          <a:stretch>
            <a:fillRect/>
          </a:stretch>
        </p:blipFill>
        <p:spPr bwMode="auto">
          <a:xfrm>
            <a:off x="533400" y="4419600"/>
            <a:ext cx="3251200" cy="2438400"/>
          </a:xfrm>
          <a:prstGeom prst="rect">
            <a:avLst/>
          </a:prstGeom>
          <a:ln>
            <a:noFill/>
          </a:ln>
          <a:effectLst>
            <a:softEdge rad="112500"/>
          </a:effectLst>
        </p:spPr>
      </p:pic>
      <p:sp>
        <p:nvSpPr>
          <p:cNvPr id="6" name="Content Placeholder 2"/>
          <p:cNvSpPr txBox="1">
            <a:spLocks/>
          </p:cNvSpPr>
          <p:nvPr/>
        </p:nvSpPr>
        <p:spPr>
          <a:xfrm>
            <a:off x="4114800" y="4191000"/>
            <a:ext cx="4572000" cy="1935163"/>
          </a:xfrm>
          <a:prstGeom prst="rect">
            <a:avLst/>
          </a:prstGeom>
        </p:spPr>
        <p:txBody>
          <a:bodyPr vert="horz" lIns="91440" tIns="45720" rIns="91440" bIns="45720" rtlCol="0">
            <a:normAutofit fontScale="92500" lnSpcReduction="20000"/>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“Sanctify them through thy truth: thy </a:t>
            </a:r>
            <a:r>
              <a:rPr kumimoji="0" lang="en-US" sz="4000" b="0" i="1" u="sng"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word is truth</a:t>
            </a:r>
            <a:r>
              <a:rPr kumimoji="0" lang="en-US" sz="4000" b="0" i="1" u="none" strike="noStrike" kern="1200" cap="none" spc="0" normalizeH="0" baseline="0" noProof="0" dirty="0" smtClean="0">
                <a:ln>
                  <a:noFill/>
                </a:ln>
                <a:solidFill>
                  <a:schemeClr val="tx1"/>
                </a:solidFill>
                <a:effectLst>
                  <a:glow rad="101600">
                    <a:schemeClr val="bg1">
                      <a:alpha val="60000"/>
                    </a:schemeClr>
                  </a:glow>
                </a:effectLst>
                <a:uLnTx/>
                <a:uFillTx/>
                <a:latin typeface="+mn-lt"/>
                <a:ea typeface="+mn-ea"/>
                <a:cs typeface="+mn-cs"/>
              </a:rPr>
              <a:t>.” John 17:17 </a:t>
            </a:r>
            <a:endParaRPr kumimoji="0" lang="en-US" sz="4000" b="0" i="1" u="none" strike="noStrike" kern="1200" cap="none" spc="0" normalizeH="0" baseline="0" noProof="0" dirty="0">
              <a:ln>
                <a:noFill/>
              </a:ln>
              <a:solidFill>
                <a:schemeClr val="tx1"/>
              </a:solidFill>
              <a:effectLst>
                <a:glow rad="101600">
                  <a:schemeClr val="bg1">
                    <a:alpha val="60000"/>
                  </a:schemeClr>
                </a:glow>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20000" contrast="20000"/>
          </a:blip>
          <a:srcRect/>
          <a:stretch>
            <a:fillRect/>
          </a:stretch>
        </p:blipFill>
        <p:spPr bwMode="auto">
          <a:xfrm>
            <a:off x="-117885" y="0"/>
            <a:ext cx="9261885" cy="6858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lstStyle/>
          <a:p>
            <a:r>
              <a:rPr lang="en-US" dirty="0" smtClean="0">
                <a:effectLst>
                  <a:glow rad="101600">
                    <a:schemeClr val="bg1">
                      <a:alpha val="60000"/>
                    </a:schemeClr>
                  </a:glow>
                </a:effectLst>
              </a:rPr>
              <a:t>God is good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1295400" y="1752600"/>
            <a:ext cx="6324600" cy="5105400"/>
          </a:xfrm>
        </p:spPr>
        <p:txBody>
          <a:bodyPr>
            <a:normAutofit/>
          </a:bodyPr>
          <a:lstStyle/>
          <a:p>
            <a:pPr algn="ctr">
              <a:buNone/>
            </a:pPr>
            <a:r>
              <a:rPr lang="en-US" sz="4000" i="1" dirty="0" smtClean="0">
                <a:effectLst>
                  <a:glow rad="101600">
                    <a:schemeClr val="bg1">
                      <a:alpha val="60000"/>
                    </a:schemeClr>
                  </a:glow>
                </a:effectLst>
              </a:rPr>
              <a:t>“Oh that men would praise the Lord for his goodness, and for his wonderful works to the children of men!” Psalm 107:8 </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066800"/>
          </a:xfrm>
        </p:spPr>
        <p:txBody>
          <a:bodyPr>
            <a:normAutofit/>
          </a:bodyPr>
          <a:lstStyle/>
          <a:p>
            <a:r>
              <a:rPr lang="en-US" dirty="0" smtClean="0"/>
              <a:t>God is merciful</a:t>
            </a:r>
            <a:endParaRPr lang="en-US" dirty="0"/>
          </a:p>
        </p:txBody>
      </p:sp>
      <p:sp>
        <p:nvSpPr>
          <p:cNvPr id="3" name="Content Placeholder 2"/>
          <p:cNvSpPr>
            <a:spLocks noGrp="1"/>
          </p:cNvSpPr>
          <p:nvPr>
            <p:ph sz="half" idx="1"/>
          </p:nvPr>
        </p:nvSpPr>
        <p:spPr>
          <a:xfrm>
            <a:off x="3048000" y="2286000"/>
            <a:ext cx="2819400" cy="3200401"/>
          </a:xfrm>
        </p:spPr>
        <p:txBody>
          <a:bodyPr>
            <a:noAutofit/>
          </a:bodyPr>
          <a:lstStyle/>
          <a:p>
            <a:pPr algn="ctr">
              <a:buNone/>
            </a:pPr>
            <a:r>
              <a:rPr lang="en-US" sz="3600" i="1" dirty="0" smtClean="0">
                <a:solidFill>
                  <a:srgbClr val="FFFF00"/>
                </a:solidFill>
              </a:rPr>
              <a:t>Psalm 136</a:t>
            </a:r>
          </a:p>
          <a:p>
            <a:pPr algn="ctr">
              <a:buNone/>
            </a:pPr>
            <a:r>
              <a:rPr lang="en-US" sz="3600" i="1" dirty="0" smtClean="0">
                <a:solidFill>
                  <a:srgbClr val="FFFF00"/>
                </a:solidFill>
              </a:rPr>
              <a:t>“His mercy </a:t>
            </a:r>
            <a:r>
              <a:rPr lang="en-US" sz="3600" i="1" dirty="0" err="1" smtClean="0">
                <a:solidFill>
                  <a:srgbClr val="FFFF00"/>
                </a:solidFill>
              </a:rPr>
              <a:t>endureth</a:t>
            </a:r>
            <a:r>
              <a:rPr lang="en-US" sz="3600" i="1" dirty="0" smtClean="0">
                <a:solidFill>
                  <a:srgbClr val="FFFF00"/>
                </a:solidFill>
              </a:rPr>
              <a:t> forever…”</a:t>
            </a:r>
            <a:endParaRPr lang="en-US" sz="3600" i="1" dirty="0">
              <a:solidFill>
                <a:srgbClr val="FFFF00"/>
              </a:solidFill>
            </a:endParaRPr>
          </a:p>
        </p:txBody>
      </p:sp>
      <p:pic>
        <p:nvPicPr>
          <p:cNvPr id="4" name="Picture 2"/>
          <p:cNvPicPr>
            <a:picLocks noChangeAspect="1" noChangeArrowheads="1"/>
          </p:cNvPicPr>
          <p:nvPr/>
        </p:nvPicPr>
        <p:blipFill>
          <a:blip r:embed="rId3" cstate="print"/>
          <a:srcRect/>
          <a:stretch>
            <a:fillRect/>
          </a:stretch>
        </p:blipFill>
        <p:spPr bwMode="auto">
          <a:xfrm rot="414360">
            <a:off x="5913720" y="1321881"/>
            <a:ext cx="3108702" cy="22098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20332458">
            <a:off x="298430" y="1269743"/>
            <a:ext cx="2821861" cy="2182239"/>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rot="20496432">
            <a:off x="5840738" y="3984638"/>
            <a:ext cx="2990850" cy="2464460"/>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rot="1606509">
            <a:off x="347472" y="4021583"/>
            <a:ext cx="2819400" cy="221367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193255" y="977600"/>
            <a:ext cx="4740945" cy="5880400"/>
          </a:xfrm>
          <a:prstGeom prst="rect">
            <a:avLst/>
          </a:prstGeom>
          <a:noFill/>
          <a:ln w="9525">
            <a:noFill/>
            <a:miter lim="800000"/>
            <a:headEnd/>
            <a:tailEnd/>
          </a:ln>
        </p:spPr>
      </p:pic>
      <p:sp>
        <p:nvSpPr>
          <p:cNvPr id="2" name="Title 1"/>
          <p:cNvSpPr>
            <a:spLocks noGrp="1"/>
          </p:cNvSpPr>
          <p:nvPr>
            <p:ph type="title"/>
          </p:nvPr>
        </p:nvSpPr>
        <p:spPr>
          <a:xfrm>
            <a:off x="457200" y="0"/>
            <a:ext cx="8229600" cy="990600"/>
          </a:xfrm>
        </p:spPr>
        <p:txBody>
          <a:bodyPr>
            <a:normAutofit/>
          </a:bodyPr>
          <a:lstStyle/>
          <a:p>
            <a:r>
              <a:rPr lang="en-US" dirty="0" smtClean="0"/>
              <a:t>God is gracious</a:t>
            </a:r>
            <a:endParaRPr lang="en-US" dirty="0"/>
          </a:p>
        </p:txBody>
      </p:sp>
      <p:sp>
        <p:nvSpPr>
          <p:cNvPr id="3" name="Content Placeholder 2"/>
          <p:cNvSpPr>
            <a:spLocks noGrp="1"/>
          </p:cNvSpPr>
          <p:nvPr>
            <p:ph idx="1"/>
          </p:nvPr>
        </p:nvSpPr>
        <p:spPr>
          <a:xfrm>
            <a:off x="2438400" y="1905000"/>
            <a:ext cx="4114800" cy="4221163"/>
          </a:xfrm>
        </p:spPr>
        <p:txBody>
          <a:bodyPr>
            <a:noAutofit/>
          </a:bodyPr>
          <a:lstStyle/>
          <a:p>
            <a:pPr algn="ctr">
              <a:buNone/>
            </a:pPr>
            <a:r>
              <a:rPr lang="en-US" sz="3600" i="1" dirty="0" smtClean="0">
                <a:solidFill>
                  <a:srgbClr val="FFFF00"/>
                </a:solidFill>
                <a:effectLst>
                  <a:glow rad="101600">
                    <a:schemeClr val="bg1">
                      <a:alpha val="60000"/>
                    </a:schemeClr>
                  </a:glow>
                </a:effectLst>
              </a:rPr>
              <a:t>  “He hath made his wonderful works to be remembered: the Lord is gracious and full of compassion.” Psalm 111:4 </a:t>
            </a:r>
          </a:p>
        </p:txBody>
      </p:sp>
      <p:sp>
        <p:nvSpPr>
          <p:cNvPr id="5" name="Rectangle 4"/>
          <p:cNvSpPr/>
          <p:nvPr/>
        </p:nvSpPr>
        <p:spPr>
          <a:xfrm rot="20860167">
            <a:off x="119767" y="3653736"/>
            <a:ext cx="2057400" cy="1200329"/>
          </a:xfrm>
          <a:prstGeom prst="rect">
            <a:avLst/>
          </a:prstGeom>
        </p:spPr>
        <p:txBody>
          <a:bodyPr wrap="square">
            <a:spAutoFit/>
          </a:bodyPr>
          <a:lstStyle/>
          <a:p>
            <a:pPr algn="ctr"/>
            <a:r>
              <a:rPr lang="en-US" i="1" dirty="0" smtClean="0"/>
              <a:t>“If so be ye have tasted that the Lord is gracious.”</a:t>
            </a:r>
          </a:p>
          <a:p>
            <a:pPr algn="ctr"/>
            <a:r>
              <a:rPr lang="en-US" i="1" dirty="0" smtClean="0"/>
              <a:t>1 Peter 2:3 </a:t>
            </a:r>
          </a:p>
        </p:txBody>
      </p:sp>
      <p:sp>
        <p:nvSpPr>
          <p:cNvPr id="6" name="Rectangle 5"/>
          <p:cNvSpPr/>
          <p:nvPr/>
        </p:nvSpPr>
        <p:spPr>
          <a:xfrm rot="229943">
            <a:off x="7127866" y="2212817"/>
            <a:ext cx="2057400" cy="3416320"/>
          </a:xfrm>
          <a:prstGeom prst="rect">
            <a:avLst/>
          </a:prstGeom>
        </p:spPr>
        <p:txBody>
          <a:bodyPr wrap="square">
            <a:spAutoFit/>
          </a:bodyPr>
          <a:lstStyle/>
          <a:p>
            <a:pPr algn="ctr"/>
            <a:r>
              <a:rPr lang="en-US" i="1" dirty="0" smtClean="0"/>
              <a:t>“But the God of all grace, who hath called us unto his eternal glory by Christ Jesus, after that ye have suffered a while, make you perfect, </a:t>
            </a:r>
            <a:r>
              <a:rPr lang="en-US" i="1" dirty="0" err="1" smtClean="0"/>
              <a:t>stablish</a:t>
            </a:r>
            <a:r>
              <a:rPr lang="en-US" i="1" dirty="0" smtClean="0"/>
              <a:t>, strengthen, settle you.”</a:t>
            </a:r>
          </a:p>
          <a:p>
            <a:pPr algn="ctr"/>
            <a:r>
              <a:rPr lang="en-US" i="1" dirty="0" smtClean="0"/>
              <a:t>1 Peter 5:10 </a:t>
            </a:r>
          </a:p>
        </p:txBody>
      </p:sp>
      <p:sp>
        <p:nvSpPr>
          <p:cNvPr id="7" name="Rectangle 6"/>
          <p:cNvSpPr/>
          <p:nvPr/>
        </p:nvSpPr>
        <p:spPr>
          <a:xfrm rot="513986">
            <a:off x="-921" y="1293786"/>
            <a:ext cx="2298575" cy="1200329"/>
          </a:xfrm>
          <a:prstGeom prst="rect">
            <a:avLst/>
          </a:prstGeom>
        </p:spPr>
        <p:txBody>
          <a:bodyPr wrap="square">
            <a:spAutoFit/>
          </a:bodyPr>
          <a:lstStyle/>
          <a:p>
            <a:pPr algn="ctr"/>
            <a:r>
              <a:rPr lang="en-US" i="1" dirty="0" smtClean="0"/>
              <a:t>"Gracious is the Lord, and righteous; yea, our God is merciful.”</a:t>
            </a:r>
          </a:p>
          <a:p>
            <a:pPr algn="ctr"/>
            <a:r>
              <a:rPr lang="en-US" i="1" dirty="0" smtClean="0"/>
              <a:t>Psalm 116:5 </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2286000" y="1447801"/>
            <a:ext cx="4572000" cy="4154984"/>
          </a:xfrm>
          <a:prstGeom prst="rect">
            <a:avLst/>
          </a:prstGeom>
        </p:spPr>
        <p:txBody>
          <a:bodyPr wrap="square">
            <a:spAutoFit/>
          </a:bodyPr>
          <a:lstStyle/>
          <a:p>
            <a:pPr algn="ctr"/>
            <a:r>
              <a:rPr lang="en-US" sz="4400" i="1" dirty="0" smtClean="0">
                <a:effectLst>
                  <a:glow rad="101600">
                    <a:schemeClr val="bg1">
                      <a:alpha val="60000"/>
                    </a:schemeClr>
                  </a:glow>
                </a:effectLst>
              </a:rPr>
              <a:t>“For the grace of God that </a:t>
            </a:r>
            <a:r>
              <a:rPr lang="en-US" sz="4400" i="1" dirty="0" err="1" smtClean="0">
                <a:effectLst>
                  <a:glow rad="101600">
                    <a:schemeClr val="bg1">
                      <a:alpha val="60000"/>
                    </a:schemeClr>
                  </a:glow>
                </a:effectLst>
              </a:rPr>
              <a:t>bringeth</a:t>
            </a:r>
            <a:r>
              <a:rPr lang="en-US" sz="4400" i="1" dirty="0" smtClean="0">
                <a:effectLst>
                  <a:glow rad="101600">
                    <a:schemeClr val="bg1">
                      <a:alpha val="60000"/>
                    </a:schemeClr>
                  </a:glow>
                </a:effectLst>
              </a:rPr>
              <a:t> salvation hath appeared to </a:t>
            </a:r>
          </a:p>
          <a:p>
            <a:pPr algn="ctr"/>
            <a:r>
              <a:rPr lang="en-US" sz="4400" i="1" dirty="0" smtClean="0">
                <a:effectLst>
                  <a:glow rad="101600">
                    <a:schemeClr val="bg1">
                      <a:alpha val="60000"/>
                    </a:schemeClr>
                  </a:glow>
                </a:effectLst>
              </a:rPr>
              <a:t>all men.” </a:t>
            </a:r>
          </a:p>
          <a:p>
            <a:pPr algn="ctr"/>
            <a:r>
              <a:rPr lang="en-US" sz="4400" i="1" dirty="0" smtClean="0">
                <a:effectLst>
                  <a:glow rad="101600">
                    <a:schemeClr val="bg1">
                      <a:alpha val="60000"/>
                    </a:schemeClr>
                  </a:glow>
                </a:effectLst>
              </a:rPr>
              <a:t>Titus 2:11 </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God is love</a:t>
            </a:r>
            <a:endParaRPr lang="en-US" dirty="0"/>
          </a:p>
        </p:txBody>
      </p:sp>
      <p:sp>
        <p:nvSpPr>
          <p:cNvPr id="3" name="Content Placeholder 2"/>
          <p:cNvSpPr>
            <a:spLocks noGrp="1"/>
          </p:cNvSpPr>
          <p:nvPr>
            <p:ph idx="1"/>
          </p:nvPr>
        </p:nvSpPr>
        <p:spPr>
          <a:xfrm>
            <a:off x="152400" y="1447800"/>
            <a:ext cx="8991600" cy="5287963"/>
          </a:xfrm>
        </p:spPr>
        <p:txBody>
          <a:bodyPr>
            <a:normAutofit/>
          </a:bodyPr>
          <a:lstStyle/>
          <a:p>
            <a:pPr>
              <a:buNone/>
            </a:pPr>
            <a:r>
              <a:rPr lang="en-US" sz="3600" dirty="0" smtClean="0"/>
              <a:t>    </a:t>
            </a:r>
            <a:r>
              <a:rPr lang="en-US" sz="3600" i="1" dirty="0" smtClean="0"/>
              <a:t>I John 4:8,16 “He that </a:t>
            </a:r>
            <a:r>
              <a:rPr lang="en-US" sz="3600" i="1" dirty="0" err="1" smtClean="0"/>
              <a:t>loveth</a:t>
            </a:r>
            <a:r>
              <a:rPr lang="en-US" sz="3600" i="1" dirty="0" smtClean="0"/>
              <a:t> not </a:t>
            </a:r>
            <a:r>
              <a:rPr lang="en-US" sz="3600" i="1" dirty="0" err="1" smtClean="0"/>
              <a:t>knoweth</a:t>
            </a:r>
            <a:r>
              <a:rPr lang="en-US" sz="3600" i="1" dirty="0" smtClean="0"/>
              <a:t> not God; for God is love…And we have known and believed the love that God hath to us. God is love.”</a:t>
            </a:r>
          </a:p>
        </p:txBody>
      </p:sp>
      <p:pic>
        <p:nvPicPr>
          <p:cNvPr id="1026" name="Picture 2"/>
          <p:cNvPicPr>
            <a:picLocks noChangeAspect="1" noChangeArrowheads="1"/>
          </p:cNvPicPr>
          <p:nvPr/>
        </p:nvPicPr>
        <p:blipFill>
          <a:blip r:embed="rId3" cstate="print"/>
          <a:srcRect/>
          <a:stretch>
            <a:fillRect/>
          </a:stretch>
        </p:blipFill>
        <p:spPr bwMode="auto">
          <a:xfrm>
            <a:off x="3200400" y="3352800"/>
            <a:ext cx="5310909" cy="350520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36638"/>
          </a:xfrm>
        </p:spPr>
        <p:txBody>
          <a:bodyPr>
            <a:noAutofit/>
          </a:bodyPr>
          <a:lstStyle/>
          <a:p>
            <a:r>
              <a:rPr lang="en-US" b="1" dirty="0" smtClean="0">
                <a:solidFill>
                  <a:srgbClr val="FFFF00"/>
                </a:solidFill>
              </a:rPr>
              <a:t>Two definitions of love can be offered:</a:t>
            </a:r>
            <a:br>
              <a:rPr lang="en-US" b="1" dirty="0" smtClean="0">
                <a:solidFill>
                  <a:srgbClr val="FFFF00"/>
                </a:solidFill>
              </a:rPr>
            </a:br>
            <a:endParaRPr lang="en-US" b="1" dirty="0"/>
          </a:p>
        </p:txBody>
      </p:sp>
      <p:sp>
        <p:nvSpPr>
          <p:cNvPr id="3" name="Content Placeholder 2"/>
          <p:cNvSpPr>
            <a:spLocks noGrp="1"/>
          </p:cNvSpPr>
          <p:nvPr>
            <p:ph idx="1"/>
          </p:nvPr>
        </p:nvSpPr>
        <p:spPr>
          <a:xfrm>
            <a:off x="228600" y="1524000"/>
            <a:ext cx="8458200" cy="5334000"/>
          </a:xfrm>
        </p:spPr>
        <p:txBody>
          <a:bodyPr>
            <a:normAutofit/>
          </a:bodyPr>
          <a:lstStyle/>
          <a:p>
            <a:pPr marL="742950" indent="-742950">
              <a:buAutoNum type="arabicPeriod"/>
            </a:pPr>
            <a:r>
              <a:rPr lang="en-US" sz="4000" dirty="0" smtClean="0"/>
              <a:t>Love is unselfish concern about another’s welfare -</a:t>
            </a:r>
            <a:endParaRPr lang="en-US" sz="3600" i="1" dirty="0" smtClean="0"/>
          </a:p>
          <a:p>
            <a:pPr>
              <a:buNone/>
            </a:pPr>
            <a:r>
              <a:rPr lang="en-US" sz="3600" i="1" dirty="0" smtClean="0"/>
              <a:t>   John 15:13 “Greater love hath no man than this, that a man lay down his life for his friends.” </a:t>
            </a:r>
          </a:p>
          <a:p>
            <a:pPr>
              <a:buNone/>
            </a:pPr>
            <a:r>
              <a:rPr lang="en-US" sz="3600" i="1" dirty="0" smtClean="0"/>
              <a:t>   Rom. 13:10 “Love </a:t>
            </a:r>
            <a:r>
              <a:rPr lang="en-US" sz="3600" i="1" dirty="0" err="1" smtClean="0"/>
              <a:t>worketh</a:t>
            </a:r>
            <a:r>
              <a:rPr lang="en-US" sz="3600" i="1" dirty="0" smtClean="0"/>
              <a:t> no ill to his </a:t>
            </a:r>
            <a:r>
              <a:rPr lang="en-US" sz="3600" i="1" dirty="0" err="1" smtClean="0"/>
              <a:t>neighbour</a:t>
            </a:r>
            <a:r>
              <a:rPr lang="en-US" sz="3600" i="1" dirty="0" smtClean="0"/>
              <a:t>: therefore love is the fulfilling of the law.” </a:t>
            </a:r>
          </a:p>
          <a:p>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52400"/>
            <a:ext cx="9144000" cy="6705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itle 3"/>
          <p:cNvSpPr>
            <a:spLocks noGrp="1"/>
          </p:cNvSpPr>
          <p:nvPr>
            <p:ph type="title"/>
          </p:nvPr>
        </p:nvSpPr>
        <p:spPr>
          <a:xfrm>
            <a:off x="228600" y="685800"/>
            <a:ext cx="8915400" cy="731838"/>
          </a:xfrm>
        </p:spPr>
        <p:txBody>
          <a:bodyPr>
            <a:noAutofit/>
          </a:bodyPr>
          <a:lstStyle/>
          <a:p>
            <a:pPr algn="l"/>
            <a:r>
              <a:rPr lang="en-US" sz="3600" dirty="0" smtClean="0"/>
              <a:t>2.  Love is that act of one person seeking the       </a:t>
            </a:r>
            <a:br>
              <a:rPr lang="en-US" sz="3600" dirty="0" smtClean="0"/>
            </a:br>
            <a:r>
              <a:rPr lang="en-US" sz="3600" dirty="0" smtClean="0"/>
              <a:t>      highest good for another person -</a:t>
            </a:r>
            <a:br>
              <a:rPr lang="en-US" sz="3600" dirty="0" smtClean="0"/>
            </a:br>
            <a:endParaRPr lang="en-US" sz="3600" dirty="0"/>
          </a:p>
        </p:txBody>
      </p:sp>
      <p:sp>
        <p:nvSpPr>
          <p:cNvPr id="3" name="Content Placeholder 2"/>
          <p:cNvSpPr>
            <a:spLocks noGrp="1"/>
          </p:cNvSpPr>
          <p:nvPr>
            <p:ph idx="1"/>
          </p:nvPr>
        </p:nvSpPr>
        <p:spPr>
          <a:xfrm>
            <a:off x="0" y="1676400"/>
            <a:ext cx="6477000" cy="5181600"/>
          </a:xfrm>
        </p:spPr>
        <p:txBody>
          <a:bodyPr>
            <a:normAutofit/>
          </a:bodyPr>
          <a:lstStyle/>
          <a:p>
            <a:pPr>
              <a:buFont typeface="Arial" charset="0"/>
              <a:buChar char="•"/>
            </a:pPr>
            <a:r>
              <a:rPr lang="en-US" sz="3600" i="1" dirty="0" smtClean="0"/>
              <a:t>I John 4:9-10 “In this was manifested the love of God toward us, because that God sent his only begotten Son into the world, that we might live through him. Herein is love, not that we loved God, but that he loved us, and sent his Son to be the propitiation for our sins.”</a:t>
            </a:r>
          </a:p>
          <a:p>
            <a:pPr>
              <a:buNone/>
            </a:pPr>
            <a:endParaRPr lang="en-US" sz="3600" i="1" dirty="0" smtClean="0"/>
          </a:p>
          <a:p>
            <a:pPr>
              <a:buFont typeface="Arial" charset="0"/>
              <a:buChar char="•"/>
            </a:pPr>
            <a:endParaRPr lang="en-US" sz="3600" dirty="0" smtClean="0"/>
          </a:p>
          <a:p>
            <a:pPr>
              <a:buFont typeface="Arial" charset="0"/>
              <a:buChar char="•"/>
            </a:pPr>
            <a:endParaRPr lang="en-US" sz="36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63417"/>
          </a:xfrm>
          <a:prstGeom prst="rect">
            <a:avLst/>
          </a:prstGeom>
        </p:spPr>
        <p:txBody>
          <a:bodyPr wrap="square">
            <a:spAutoFit/>
          </a:bodyPr>
          <a:lstStyle/>
          <a:p>
            <a:pPr algn="ctr"/>
            <a:r>
              <a:rPr lang="en-US" sz="4000" dirty="0" smtClean="0">
                <a:solidFill>
                  <a:srgbClr val="FFFF00"/>
                </a:solidFill>
              </a:rPr>
              <a:t>Wilmington's Guide to the Bible  </a:t>
            </a:r>
            <a:r>
              <a:rPr lang="en-US" sz="4000" dirty="0" smtClean="0"/>
              <a:t>- This is the most universally known and universally misunderstood attribute of all. Millions have simply equated love with God, thus weakening or totally denying his other perfections. A man and woman may have an affair hidden from their spouses and justify their adulterous relationship by their great "love" for each other. But God’s love cannot be separated or isolated from his holiness and hatred for sin. </a:t>
            </a:r>
            <a:endParaRPr lang="en-US" sz="4000"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28800" y="2514600"/>
            <a:ext cx="5791200" cy="4343400"/>
          </a:xfrm>
          <a:prstGeom prst="rect">
            <a:avLst/>
          </a:prstGeom>
          <a:ln>
            <a:noFill/>
          </a:ln>
          <a:effectLst>
            <a:softEdge rad="112500"/>
          </a:effectLst>
        </p:spPr>
      </p:pic>
      <p:sp>
        <p:nvSpPr>
          <p:cNvPr id="2" name="Rectangle 1"/>
          <p:cNvSpPr/>
          <p:nvPr/>
        </p:nvSpPr>
        <p:spPr>
          <a:xfrm>
            <a:off x="304800" y="228600"/>
            <a:ext cx="8686800" cy="2308324"/>
          </a:xfrm>
          <a:prstGeom prst="rect">
            <a:avLst/>
          </a:prstGeom>
        </p:spPr>
        <p:txBody>
          <a:bodyPr wrap="square">
            <a:spAutoFit/>
          </a:bodyPr>
          <a:lstStyle/>
          <a:p>
            <a:pPr algn="ctr"/>
            <a:r>
              <a:rPr lang="en-US" sz="3600" i="1" dirty="0" smtClean="0"/>
              <a:t>“But we all, with open face beholding as in a glass the glory of the Lord, are changed into the same image from glory to glory, even as by the Spirit of the Lord.” II Cor. 3:18 </a:t>
            </a:r>
            <a:endParaRPr lang="en-US" sz="3600" i="1" dirty="0"/>
          </a:p>
        </p:txBody>
      </p:sp>
      <p:pic>
        <p:nvPicPr>
          <p:cNvPr id="1026" name="Picture 2"/>
          <p:cNvPicPr>
            <a:picLocks noChangeAspect="1" noChangeArrowheads="1"/>
          </p:cNvPicPr>
          <p:nvPr/>
        </p:nvPicPr>
        <p:blipFill>
          <a:blip r:embed="rId4" cstate="print"/>
          <a:srcRect/>
          <a:stretch>
            <a:fillRect/>
          </a:stretch>
        </p:blipFill>
        <p:spPr bwMode="auto">
          <a:xfrm>
            <a:off x="6019800" y="2414636"/>
            <a:ext cx="3448050" cy="4443364"/>
          </a:xfrm>
          <a:prstGeom prst="rect">
            <a:avLst/>
          </a:prstGeom>
          <a:ln>
            <a:noFill/>
          </a:ln>
          <a:effectLst>
            <a:softEdge rad="112500"/>
          </a:effectLst>
        </p:spPr>
      </p:pic>
      <p:pic>
        <p:nvPicPr>
          <p:cNvPr id="1030" name="Picture 6"/>
          <p:cNvPicPr>
            <a:picLocks noChangeAspect="1" noChangeArrowheads="1"/>
          </p:cNvPicPr>
          <p:nvPr/>
        </p:nvPicPr>
        <p:blipFill>
          <a:blip r:embed="rId5" cstate="print"/>
          <a:srcRect/>
          <a:stretch>
            <a:fillRect/>
          </a:stretch>
        </p:blipFill>
        <p:spPr bwMode="auto">
          <a:xfrm>
            <a:off x="-304800" y="2438400"/>
            <a:ext cx="3535680" cy="4419600"/>
          </a:xfrm>
          <a:prstGeom prst="rect">
            <a:avLst/>
          </a:prstGeom>
          <a:ln>
            <a:noFill/>
          </a:ln>
          <a:effectLst>
            <a:softEdge rad="112500"/>
          </a:effectLst>
        </p:spPr>
      </p:pic>
      <p:pic>
        <p:nvPicPr>
          <p:cNvPr id="1028" name="Picture 4"/>
          <p:cNvPicPr>
            <a:picLocks noChangeAspect="1" noChangeArrowheads="1"/>
          </p:cNvPicPr>
          <p:nvPr/>
        </p:nvPicPr>
        <p:blipFill>
          <a:blip r:embed="rId6" cstate="print"/>
          <a:srcRect/>
          <a:stretch>
            <a:fillRect/>
          </a:stretch>
        </p:blipFill>
        <p:spPr bwMode="auto">
          <a:xfrm>
            <a:off x="2895600" y="2457667"/>
            <a:ext cx="3522945" cy="4400333"/>
          </a:xfrm>
          <a:prstGeom prst="rect">
            <a:avLst/>
          </a:prstGeom>
          <a:ln>
            <a:noFill/>
          </a:ln>
          <a:effectLst>
            <a:softEdge rad="112500"/>
          </a:effectLst>
        </p:spPr>
      </p:pic>
      <p:pic>
        <p:nvPicPr>
          <p:cNvPr id="9" name="Picture 6"/>
          <p:cNvPicPr>
            <a:picLocks noChangeAspect="1" noChangeArrowheads="1"/>
          </p:cNvPicPr>
          <p:nvPr/>
        </p:nvPicPr>
        <p:blipFill>
          <a:blip r:embed="rId5" cstate="print"/>
          <a:srcRect l="73276" t="56897" r="7328" b="22414"/>
          <a:stretch>
            <a:fillRect/>
          </a:stretch>
        </p:blipFill>
        <p:spPr bwMode="auto">
          <a:xfrm>
            <a:off x="609600" y="2667000"/>
            <a:ext cx="1143000" cy="1524000"/>
          </a:xfrm>
          <a:prstGeom prst="ellipse">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contrast="40000"/>
          </a:blip>
          <a:srcRect/>
          <a:stretch>
            <a:fillRect/>
          </a:stretch>
        </p:blipFill>
        <p:spPr bwMode="auto">
          <a:xfrm>
            <a:off x="152400" y="264041"/>
            <a:ext cx="9225807" cy="6593959"/>
          </a:xfrm>
          <a:prstGeom prst="rect">
            <a:avLst/>
          </a:prstGeom>
          <a:noFill/>
          <a:ln w="9525">
            <a:noFill/>
            <a:miter lim="800000"/>
            <a:headEnd/>
            <a:tailEnd/>
          </a:ln>
        </p:spPr>
      </p:pic>
      <p:sp>
        <p:nvSpPr>
          <p:cNvPr id="3" name="Rectangle 2"/>
          <p:cNvSpPr/>
          <p:nvPr/>
        </p:nvSpPr>
        <p:spPr>
          <a:xfrm>
            <a:off x="1371600" y="2514600"/>
            <a:ext cx="1752600" cy="646331"/>
          </a:xfrm>
          <a:prstGeom prst="rect">
            <a:avLst/>
          </a:prstGeom>
        </p:spPr>
        <p:txBody>
          <a:bodyPr wrap="square">
            <a:spAutoFit/>
          </a:bodyPr>
          <a:lstStyle/>
          <a:p>
            <a:pPr algn="ctr"/>
            <a:r>
              <a:rPr lang="en-US" sz="3600" dirty="0" smtClean="0">
                <a:effectLst>
                  <a:glow rad="101600">
                    <a:schemeClr val="bg1">
                      <a:alpha val="60000"/>
                    </a:schemeClr>
                  </a:glow>
                </a:effectLst>
              </a:rPr>
              <a:t>God</a:t>
            </a:r>
            <a:endParaRPr lang="en-US" sz="3600" dirty="0">
              <a:effectLst>
                <a:glow rad="101600">
                  <a:schemeClr val="bg1">
                    <a:alpha val="60000"/>
                  </a:schemeClr>
                </a:glow>
              </a:effectLst>
            </a:endParaRPr>
          </a:p>
        </p:txBody>
      </p:sp>
      <p:sp>
        <p:nvSpPr>
          <p:cNvPr id="4" name="Rectangle 3"/>
          <p:cNvSpPr/>
          <p:nvPr/>
        </p:nvSpPr>
        <p:spPr>
          <a:xfrm rot="19027446">
            <a:off x="-191953" y="3187901"/>
            <a:ext cx="1941613" cy="523220"/>
          </a:xfrm>
          <a:prstGeom prst="rect">
            <a:avLst/>
          </a:prstGeom>
        </p:spPr>
        <p:txBody>
          <a:bodyPr wrap="square">
            <a:spAutoFit/>
            <a:scene3d>
              <a:camera prst="orthographicFront"/>
              <a:lightRig rig="threePt" dir="t"/>
            </a:scene3d>
            <a:sp3d extrusionH="57150">
              <a:bevelT w="38100" h="38100" prst="convex"/>
            </a:sp3d>
          </a:bodyPr>
          <a:lstStyle/>
          <a:p>
            <a:pPr algn="ctr"/>
            <a:r>
              <a:rPr lang="en-US" sz="2800" b="1" i="1" dirty="0" smtClean="0">
                <a:solidFill>
                  <a:schemeClr val="bg1"/>
                </a:solidFill>
                <a:effectLst>
                  <a:glow rad="228600">
                    <a:srgbClr val="FFFF00">
                      <a:alpha val="40000"/>
                    </a:srgbClr>
                  </a:glow>
                </a:effectLst>
              </a:rPr>
              <a:t>Holiness</a:t>
            </a:r>
            <a:endParaRPr lang="en-US" sz="2800" b="1" i="1" dirty="0">
              <a:solidFill>
                <a:schemeClr val="bg1"/>
              </a:solidFill>
              <a:effectLst>
                <a:glow rad="228600">
                  <a:srgbClr val="FFFF00">
                    <a:alpha val="40000"/>
                  </a:srgbClr>
                </a:glow>
              </a:effectLst>
            </a:endParaRPr>
          </a:p>
        </p:txBody>
      </p:sp>
      <p:sp>
        <p:nvSpPr>
          <p:cNvPr id="5" name="Rectangle 4"/>
          <p:cNvSpPr/>
          <p:nvPr/>
        </p:nvSpPr>
        <p:spPr>
          <a:xfrm rot="928718">
            <a:off x="3241486" y="2522713"/>
            <a:ext cx="6228522" cy="1938992"/>
          </a:xfrm>
          <a:prstGeom prst="rect">
            <a:avLst/>
          </a:prstGeom>
        </p:spPr>
        <p:txBody>
          <a:bodyPr wrap="square">
            <a:spAutoFit/>
          </a:bodyPr>
          <a:lstStyle/>
          <a:p>
            <a:pPr algn="ctr"/>
            <a:r>
              <a:rPr lang="en-US" sz="2400" i="1" dirty="0">
                <a:effectLst>
                  <a:glow rad="101600">
                    <a:schemeClr val="bg1">
                      <a:alpha val="60000"/>
                    </a:schemeClr>
                  </a:glow>
                </a:effectLst>
              </a:rPr>
              <a:t>w</a:t>
            </a:r>
            <a:r>
              <a:rPr lang="en-US" sz="2400" i="1" dirty="0" smtClean="0">
                <a:effectLst>
                  <a:glow rad="101600">
                    <a:schemeClr val="bg1">
                      <a:alpha val="60000"/>
                    </a:schemeClr>
                  </a:glow>
                </a:effectLst>
              </a:rPr>
              <a:t>ise, immutable, sovereign, inscrutable, light, faithful, incomprehensible, self-existence, self-sufficient, eternal, infinite, omnipotent, omnipresent, omniscient, righteousness, just, true, good, merciful, gracious, love</a:t>
            </a:r>
            <a:endParaRPr lang="en-US" sz="24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9200"/>
            <a:ext cx="9144000" cy="4401205"/>
          </a:xfrm>
          <a:prstGeom prst="rect">
            <a:avLst/>
          </a:prstGeom>
        </p:spPr>
        <p:txBody>
          <a:bodyPr wrap="square">
            <a:spAutoFit/>
          </a:bodyPr>
          <a:lstStyle/>
          <a:p>
            <a:pPr algn="ctr"/>
            <a:r>
              <a:rPr lang="en-US" sz="4000" dirty="0" smtClean="0"/>
              <a:t>Having said all this, however, it must be admitted that of all his attributes, God’s love is probably more quickly seized upon by seeking sinners than any other perfection. The smallest child can sing with great understanding: </a:t>
            </a:r>
            <a:r>
              <a:rPr lang="en-US" sz="4000" i="1" dirty="0" smtClean="0"/>
              <a:t>"Jesus loves me, this I know, for the Bible tells me so.” </a:t>
            </a:r>
            <a:endParaRPr lang="en-US" sz="4000" i="1"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95400"/>
            <a:ext cx="8229600" cy="838200"/>
          </a:xfrm>
        </p:spPr>
        <p:txBody>
          <a:bodyPr>
            <a:noAutofit/>
          </a:bodyPr>
          <a:lstStyle/>
          <a:p>
            <a:r>
              <a:rPr lang="en-US" sz="3600" dirty="0" smtClean="0"/>
              <a:t>Of all the twenty-one attributes presented during this study, the final three </a:t>
            </a:r>
            <a:r>
              <a:rPr lang="en-US" sz="3600" dirty="0" smtClean="0">
                <a:solidFill>
                  <a:srgbClr val="FFFF00"/>
                </a:solidFill>
              </a:rPr>
              <a:t>(mercy, grace, love)</a:t>
            </a:r>
            <a:r>
              <a:rPr lang="en-US" sz="3600" dirty="0" smtClean="0"/>
              <a:t> will probably be the most difficult to explain to those who have never experienced them. </a:t>
            </a:r>
            <a:br>
              <a:rPr lang="en-US" sz="3600" dirty="0" smtClean="0"/>
            </a:br>
            <a:endParaRPr lang="en-US" sz="3600" dirty="0"/>
          </a:p>
        </p:txBody>
      </p:sp>
      <p:sp>
        <p:nvSpPr>
          <p:cNvPr id="3" name="Content Placeholder 2"/>
          <p:cNvSpPr>
            <a:spLocks noGrp="1"/>
          </p:cNvSpPr>
          <p:nvPr>
            <p:ph idx="1"/>
          </p:nvPr>
        </p:nvSpPr>
        <p:spPr>
          <a:xfrm>
            <a:off x="0" y="3352800"/>
            <a:ext cx="4724400" cy="3505200"/>
          </a:xfrm>
        </p:spPr>
        <p:txBody>
          <a:bodyPr>
            <a:normAutofit/>
          </a:bodyPr>
          <a:lstStyle/>
          <a:p>
            <a:r>
              <a:rPr lang="en-US" sz="3600" dirty="0" smtClean="0"/>
              <a:t>Angels can not understand the mercy, grace and love of God extended to man -</a:t>
            </a:r>
            <a:endParaRPr lang="en-US" sz="3600" dirty="0"/>
          </a:p>
        </p:txBody>
      </p:sp>
      <p:pic>
        <p:nvPicPr>
          <p:cNvPr id="1026" name="Picture 2"/>
          <p:cNvPicPr>
            <a:picLocks noChangeAspect="1" noChangeArrowheads="1"/>
          </p:cNvPicPr>
          <p:nvPr/>
        </p:nvPicPr>
        <p:blipFill>
          <a:blip r:embed="rId3" cstate="print"/>
          <a:srcRect/>
          <a:stretch>
            <a:fillRect/>
          </a:stretch>
        </p:blipFill>
        <p:spPr bwMode="auto">
          <a:xfrm>
            <a:off x="4876800" y="3124200"/>
            <a:ext cx="40640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629400"/>
          </a:xfrm>
        </p:spPr>
        <p:txBody>
          <a:bodyPr>
            <a:noAutofit/>
          </a:bodyPr>
          <a:lstStyle/>
          <a:p>
            <a:pPr algn="ctr">
              <a:buNone/>
            </a:pPr>
            <a:r>
              <a:rPr lang="en-US" i="1" dirty="0" smtClean="0"/>
              <a:t>   “Of which salvation the prophets have enquired and searched diligently, who prophesied of the grace that should come unto you: Searching what, or what manner of time the Spirit of Christ which was in them did signify, when it testified beforehand the sufferings of Christ, and the glory that should follow. Unto whom it was revealed, that not unto themselves, but unto us they did minister the things, which are now reported unto you by them that have preached the gospel unto you with the Holy Ghost sent down from heaven; which things the angels desire to look into.” </a:t>
            </a:r>
          </a:p>
          <a:p>
            <a:pPr algn="ctr">
              <a:buNone/>
            </a:pPr>
            <a:r>
              <a:rPr lang="en-US" i="1" dirty="0" smtClean="0"/>
              <a:t>I Peter 1:10-12 </a:t>
            </a:r>
            <a:endParaRPr lang="en-US" i="1"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36043" y="0"/>
            <a:ext cx="9761043"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2544762"/>
          </a:xfrm>
        </p:spPr>
        <p:txBody>
          <a:bodyPr>
            <a:normAutofit/>
          </a:bodyPr>
          <a:lstStyle/>
          <a:p>
            <a:r>
              <a:rPr lang="en-US" b="1" i="1" dirty="0" smtClean="0">
                <a:solidFill>
                  <a:schemeClr val="bg1"/>
                </a:solidFill>
                <a:effectLst>
                  <a:glow rad="101600">
                    <a:schemeClr val="tx1">
                      <a:alpha val="60000"/>
                    </a:schemeClr>
                  </a:glow>
                </a:effectLst>
              </a:rPr>
              <a:t>Trying to explain the mercy, </a:t>
            </a:r>
            <a:br>
              <a:rPr lang="en-US" b="1" i="1" dirty="0" smtClean="0">
                <a:solidFill>
                  <a:schemeClr val="bg1"/>
                </a:solidFill>
                <a:effectLst>
                  <a:glow rad="101600">
                    <a:schemeClr val="tx1">
                      <a:alpha val="60000"/>
                    </a:schemeClr>
                  </a:glow>
                </a:effectLst>
              </a:rPr>
            </a:br>
            <a:r>
              <a:rPr lang="en-US" b="1" i="1" dirty="0" smtClean="0">
                <a:solidFill>
                  <a:schemeClr val="bg1"/>
                </a:solidFill>
                <a:effectLst>
                  <a:glow rad="101600">
                    <a:schemeClr val="tx1">
                      <a:alpha val="60000"/>
                    </a:schemeClr>
                  </a:glow>
                </a:effectLst>
              </a:rPr>
              <a:t>grace and love of God </a:t>
            </a:r>
            <a:endParaRPr lang="en-US" b="1" i="1" dirty="0">
              <a:solidFill>
                <a:schemeClr val="bg1"/>
              </a:solidFill>
              <a:effectLst>
                <a:glow rad="101600">
                  <a:schemeClr val="tx1">
                    <a:alpha val="60000"/>
                  </a:schemeClr>
                </a:glow>
              </a:effectLst>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5440363"/>
          </a:xfrm>
        </p:spPr>
        <p:txBody>
          <a:bodyPr>
            <a:normAutofit/>
          </a:bodyPr>
          <a:lstStyle/>
          <a:p>
            <a:r>
              <a:rPr lang="en-US" sz="3600" dirty="0" smtClean="0"/>
              <a:t>It would be like attempting to explain the breathtaking majesty of the Grand Canyon during a magnificent sunset to a friend who had been born blind.</a:t>
            </a:r>
            <a:endParaRPr lang="en-US" sz="3600" dirty="0"/>
          </a:p>
        </p:txBody>
      </p:sp>
      <p:pic>
        <p:nvPicPr>
          <p:cNvPr id="2050" name="Picture 2"/>
          <p:cNvPicPr>
            <a:picLocks noChangeAspect="1" noChangeArrowheads="1"/>
          </p:cNvPicPr>
          <p:nvPr/>
        </p:nvPicPr>
        <p:blipFill>
          <a:blip r:embed="rId3" cstate="print"/>
          <a:srcRect/>
          <a:stretch>
            <a:fillRect/>
          </a:stretch>
        </p:blipFill>
        <p:spPr bwMode="auto">
          <a:xfrm>
            <a:off x="4343400" y="3505200"/>
            <a:ext cx="4604230" cy="3048000"/>
          </a:xfrm>
          <a:prstGeom prst="rect">
            <a:avLst/>
          </a:prstGeom>
          <a:ln>
            <a:noFill/>
          </a:ln>
          <a:effectLst>
            <a:softEdge rad="112500"/>
          </a:effectLst>
        </p:spPr>
      </p:pic>
      <p:pic>
        <p:nvPicPr>
          <p:cNvPr id="1026" name="Picture 2"/>
          <p:cNvPicPr>
            <a:picLocks noChangeAspect="1" noChangeArrowheads="1"/>
          </p:cNvPicPr>
          <p:nvPr/>
        </p:nvPicPr>
        <p:blipFill>
          <a:blip r:embed="rId4" cstate="print"/>
          <a:srcRect/>
          <a:stretch>
            <a:fillRect/>
          </a:stretch>
        </p:blipFill>
        <p:spPr bwMode="auto">
          <a:xfrm>
            <a:off x="914400" y="3657600"/>
            <a:ext cx="2590800" cy="2590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
            <a:ext cx="8534400" cy="2286000"/>
          </a:xfrm>
        </p:spPr>
        <p:txBody>
          <a:bodyPr>
            <a:normAutofit/>
          </a:bodyPr>
          <a:lstStyle/>
          <a:p>
            <a:r>
              <a:rPr lang="en-US" sz="3600" dirty="0" smtClean="0"/>
              <a:t>It would be like attempting to explain the glorious sound coming from a symphony orchestra to a friend who had been born deaf.</a:t>
            </a:r>
          </a:p>
          <a:p>
            <a:endParaRPr lang="en-US" sz="3600" dirty="0"/>
          </a:p>
        </p:txBody>
      </p:sp>
      <p:pic>
        <p:nvPicPr>
          <p:cNvPr id="3074" name="Picture 2"/>
          <p:cNvPicPr>
            <a:picLocks noChangeAspect="1" noChangeArrowheads="1"/>
          </p:cNvPicPr>
          <p:nvPr/>
        </p:nvPicPr>
        <p:blipFill>
          <a:blip r:embed="rId3" cstate="print"/>
          <a:srcRect/>
          <a:stretch>
            <a:fillRect/>
          </a:stretch>
        </p:blipFill>
        <p:spPr bwMode="auto">
          <a:xfrm>
            <a:off x="304800" y="3276600"/>
            <a:ext cx="4351673" cy="2895600"/>
          </a:xfrm>
          <a:prstGeom prst="rect">
            <a:avLst/>
          </a:prstGeom>
          <a:ln>
            <a:noFill/>
          </a:ln>
          <a:effectLst>
            <a:softEdge rad="112500"/>
          </a:effectLst>
        </p:spPr>
      </p:pic>
      <p:pic>
        <p:nvPicPr>
          <p:cNvPr id="2050" name="Picture 2"/>
          <p:cNvPicPr>
            <a:picLocks noChangeAspect="1" noChangeArrowheads="1"/>
          </p:cNvPicPr>
          <p:nvPr/>
        </p:nvPicPr>
        <p:blipFill>
          <a:blip r:embed="rId4" cstate="print"/>
          <a:srcRect/>
          <a:stretch>
            <a:fillRect/>
          </a:stretch>
        </p:blipFill>
        <p:spPr bwMode="auto">
          <a:xfrm>
            <a:off x="4648200" y="2209800"/>
            <a:ext cx="4152418" cy="3124200"/>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0" y="381000"/>
            <a:ext cx="9144000" cy="2667000"/>
          </a:xfrm>
          <a:prstGeom prst="rect">
            <a:avLst/>
          </a:prstGeom>
        </p:spPr>
        <p:txBody>
          <a:bodyPr>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smtClean="0">
                <a:ln>
                  <a:noFill/>
                </a:ln>
                <a:solidFill>
                  <a:srgbClr val="FFFF00"/>
                </a:solidFill>
                <a:effectLst/>
                <a:uLnTx/>
                <a:uFillTx/>
                <a:latin typeface="+mn-lt"/>
                <a:ea typeface="+mn-ea"/>
                <a:cs typeface="+mn-cs"/>
              </a:rPr>
              <a:t>“Son of man, thou dwellest in the midst of a rebellious house, which have eyes to see, and see not; they have ears to hear, and hear not.”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0" i="1" u="none" strike="noStrike" kern="1200" cap="none" spc="0" normalizeH="0" baseline="0" noProof="0" smtClean="0">
                <a:ln>
                  <a:noFill/>
                </a:ln>
                <a:solidFill>
                  <a:srgbClr val="FFFF00"/>
                </a:solidFill>
                <a:effectLst/>
                <a:uLnTx/>
                <a:uFillTx/>
                <a:latin typeface="+mn-lt"/>
                <a:ea typeface="+mn-ea"/>
                <a:cs typeface="+mn-cs"/>
              </a:rPr>
              <a:t>Ezek. 12:2 </a:t>
            </a:r>
            <a:endParaRPr kumimoji="0" lang="en-US" sz="3600" b="0" i="1" u="none" strike="noStrike" kern="1200" cap="none" spc="0" normalizeH="0" baseline="0" noProof="0" dirty="0">
              <a:ln>
                <a:noFill/>
              </a:ln>
              <a:solidFill>
                <a:srgbClr val="FFFF00"/>
              </a:solidFill>
              <a:effectLst/>
              <a:uLnTx/>
              <a:uFillTx/>
              <a:latin typeface="+mn-lt"/>
              <a:ea typeface="+mn-ea"/>
              <a:cs typeface="+mn-cs"/>
            </a:endParaRPr>
          </a:p>
        </p:txBody>
      </p:sp>
      <p:pic>
        <p:nvPicPr>
          <p:cNvPr id="3074" name="Picture 2"/>
          <p:cNvPicPr>
            <a:picLocks noChangeAspect="1" noChangeArrowheads="1"/>
          </p:cNvPicPr>
          <p:nvPr/>
        </p:nvPicPr>
        <p:blipFill>
          <a:blip r:embed="rId3" cstate="print"/>
          <a:srcRect r="36207"/>
          <a:stretch>
            <a:fillRect/>
          </a:stretch>
        </p:blipFill>
        <p:spPr bwMode="auto">
          <a:xfrm rot="21030815">
            <a:off x="685800" y="3048000"/>
            <a:ext cx="3352800" cy="3503827"/>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r="3679"/>
          <a:stretch>
            <a:fillRect/>
          </a:stretch>
        </p:blipFill>
        <p:spPr bwMode="auto">
          <a:xfrm rot="346823">
            <a:off x="4664282" y="3276600"/>
            <a:ext cx="4066553" cy="280987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 to="" calcmode="lin" valueType="num">
                                      <p:cBhvr>
                                        <p:cTn id="10" dur="1" fill="hold"/>
                                        <p:tgtEl>
                                          <p:spTgt spid="2">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39962"/>
          </a:xfrm>
        </p:spPr>
        <p:txBody>
          <a:bodyPr>
            <a:normAutofit/>
          </a:bodyPr>
          <a:lstStyle/>
          <a:p>
            <a:r>
              <a:rPr lang="en-US" sz="4000" dirty="0" smtClean="0"/>
              <a:t>Even those who have experience the mercy, grace and love of God can not fully comprehend it.</a:t>
            </a:r>
            <a:endParaRPr lang="en-US" sz="4000" dirty="0"/>
          </a:p>
        </p:txBody>
      </p:sp>
      <p:sp>
        <p:nvSpPr>
          <p:cNvPr id="3" name="Content Placeholder 2"/>
          <p:cNvSpPr>
            <a:spLocks noGrp="1"/>
          </p:cNvSpPr>
          <p:nvPr>
            <p:ph idx="1"/>
          </p:nvPr>
        </p:nvSpPr>
        <p:spPr>
          <a:xfrm>
            <a:off x="152400" y="2819400"/>
            <a:ext cx="8839200" cy="3306763"/>
          </a:xfrm>
        </p:spPr>
        <p:txBody>
          <a:bodyPr>
            <a:normAutofit lnSpcReduction="10000"/>
          </a:bodyPr>
          <a:lstStyle/>
          <a:p>
            <a:pPr algn="ctr">
              <a:buNone/>
            </a:pPr>
            <a:r>
              <a:rPr lang="en-US" i="1" dirty="0" smtClean="0">
                <a:solidFill>
                  <a:srgbClr val="FFFF00"/>
                </a:solidFill>
              </a:rPr>
              <a:t>    “That Christ may dwell in your hearts by faith; that ye, being rooted and grounded in love, May be able to comprehend with all saints what is the breadth, and length, and depth, and height; And to know the love of Christ, which </a:t>
            </a:r>
            <a:r>
              <a:rPr lang="en-US" i="1" dirty="0" err="1" smtClean="0">
                <a:solidFill>
                  <a:srgbClr val="FFFF00"/>
                </a:solidFill>
              </a:rPr>
              <a:t>passeth</a:t>
            </a:r>
            <a:r>
              <a:rPr lang="en-US" i="1" dirty="0" smtClean="0">
                <a:solidFill>
                  <a:srgbClr val="FFFF00"/>
                </a:solidFill>
              </a:rPr>
              <a:t> knowledge, that ye might be filled with all the </a:t>
            </a:r>
            <a:r>
              <a:rPr lang="en-US" i="1" dirty="0" err="1" smtClean="0">
                <a:solidFill>
                  <a:srgbClr val="FFFF00"/>
                </a:solidFill>
              </a:rPr>
              <a:t>fulness</a:t>
            </a:r>
            <a:r>
              <a:rPr lang="en-US" i="1" dirty="0" smtClean="0">
                <a:solidFill>
                  <a:srgbClr val="FFFF00"/>
                </a:solidFill>
              </a:rPr>
              <a:t> of God.” Ephesians 3:17-19 </a:t>
            </a:r>
            <a:endParaRPr lang="en-US" i="1" dirty="0">
              <a:solidFill>
                <a:srgbClr val="FFFF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importance of trying to understand the love of God</a:t>
            </a:r>
            <a:endParaRPr lang="en-US" dirty="0"/>
          </a:p>
        </p:txBody>
      </p:sp>
      <p:sp>
        <p:nvSpPr>
          <p:cNvPr id="3" name="Content Placeholder 2"/>
          <p:cNvSpPr>
            <a:spLocks noGrp="1"/>
          </p:cNvSpPr>
          <p:nvPr>
            <p:ph idx="1"/>
          </p:nvPr>
        </p:nvSpPr>
        <p:spPr>
          <a:xfrm>
            <a:off x="0" y="1828800"/>
            <a:ext cx="9144000" cy="5029200"/>
          </a:xfrm>
        </p:spPr>
        <p:txBody>
          <a:bodyPr>
            <a:normAutofit/>
          </a:bodyPr>
          <a:lstStyle/>
          <a:p>
            <a:r>
              <a:rPr lang="en-US" sz="3600" dirty="0" smtClean="0"/>
              <a:t>Paul’s prayer – </a:t>
            </a:r>
            <a:r>
              <a:rPr lang="en-US" sz="3600" i="1" dirty="0" smtClean="0"/>
              <a:t>“For this cause I bow my knees unto the Father of our Lord Jesus Christ, Of whom the whole family in heaven and earth is named.” Eph. 3:14</a:t>
            </a:r>
          </a:p>
          <a:p>
            <a:r>
              <a:rPr lang="en-US" sz="3600" dirty="0" smtClean="0"/>
              <a:t>Paul’s request – That his readers might be able to comprehend and understand the enormous love that Christ has for them - </a:t>
            </a:r>
            <a:r>
              <a:rPr lang="en-US" sz="3600" i="1" dirty="0" smtClean="0"/>
              <a:t>(Eph. 3:18)</a:t>
            </a:r>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417638"/>
          </a:xfrm>
        </p:spPr>
        <p:txBody>
          <a:bodyPr>
            <a:normAutofit/>
          </a:bodyPr>
          <a:lstStyle/>
          <a:p>
            <a:r>
              <a:rPr lang="en-US" dirty="0" smtClean="0"/>
              <a:t>God is incomprehensible</a:t>
            </a:r>
            <a:endParaRPr lang="en-US" dirty="0"/>
          </a:p>
        </p:txBody>
      </p:sp>
      <p:sp>
        <p:nvSpPr>
          <p:cNvPr id="3" name="Content Placeholder 2"/>
          <p:cNvSpPr>
            <a:spLocks noGrp="1"/>
          </p:cNvSpPr>
          <p:nvPr>
            <p:ph idx="1"/>
          </p:nvPr>
        </p:nvSpPr>
        <p:spPr>
          <a:xfrm>
            <a:off x="0" y="1600200"/>
            <a:ext cx="5181600" cy="5257800"/>
          </a:xfrm>
        </p:spPr>
        <p:txBody>
          <a:bodyPr>
            <a:normAutofit/>
          </a:bodyPr>
          <a:lstStyle/>
          <a:p>
            <a:pPr algn="ctr">
              <a:buNone/>
            </a:pPr>
            <a:r>
              <a:rPr lang="en-US" i="1" dirty="0" smtClean="0">
                <a:solidFill>
                  <a:srgbClr val="FFC000"/>
                </a:solidFill>
              </a:rPr>
              <a:t>   “</a:t>
            </a:r>
            <a:r>
              <a:rPr lang="en-US" i="1" u="sng" dirty="0" smtClean="0">
                <a:solidFill>
                  <a:srgbClr val="FFC000"/>
                </a:solidFill>
              </a:rPr>
              <a:t>Canst thou by searching find out God</a:t>
            </a:r>
            <a:r>
              <a:rPr lang="en-US" i="1" dirty="0" smtClean="0">
                <a:solidFill>
                  <a:srgbClr val="FFC000"/>
                </a:solidFill>
              </a:rPr>
              <a:t>? canst thou find out the Almighty unto perfection? It is as high as heaven; what canst thou do? deeper than hell; what canst thou know? The measure thereof is longer than the earth, and broader than the sea.” Job 11:7-9 </a:t>
            </a:r>
          </a:p>
          <a:p>
            <a:pPr algn="ctr">
              <a:buNone/>
            </a:pP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5204476" y="1600200"/>
            <a:ext cx="3939524" cy="4495799"/>
          </a:xfrm>
          <a:prstGeom prst="rect">
            <a:avLst/>
          </a:prstGeom>
          <a:ln>
            <a:noFill/>
          </a:ln>
          <a:effectLst>
            <a:softEdge rad="112500"/>
          </a:effectLst>
        </p:spPr>
      </p:pic>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991600" cy="6858000"/>
          </a:xfrm>
        </p:spPr>
        <p:txBody>
          <a:bodyPr>
            <a:normAutofit/>
          </a:bodyPr>
          <a:lstStyle/>
          <a:p>
            <a:r>
              <a:rPr lang="en-US" sz="3600" dirty="0" smtClean="0"/>
              <a:t>Paul’s desire – That they might be filled with all the fullness of God.</a:t>
            </a:r>
          </a:p>
          <a:p>
            <a:r>
              <a:rPr lang="en-US" sz="3600" i="1" dirty="0" smtClean="0"/>
              <a:t>“…the fullness of God.”</a:t>
            </a:r>
          </a:p>
          <a:p>
            <a:r>
              <a:rPr lang="en-US" sz="3600" i="1" dirty="0" smtClean="0"/>
              <a:t>The life</a:t>
            </a:r>
          </a:p>
          <a:p>
            <a:r>
              <a:rPr lang="en-US" sz="3600" i="1" dirty="0" smtClean="0"/>
              <a:t>The character</a:t>
            </a:r>
          </a:p>
          <a:p>
            <a:r>
              <a:rPr lang="en-US" sz="3600" i="1" dirty="0" smtClean="0"/>
              <a:t>The virtues</a:t>
            </a:r>
          </a:p>
          <a:p>
            <a:r>
              <a:rPr lang="en-US" sz="3600" dirty="0" smtClean="0"/>
              <a:t>That the </a:t>
            </a:r>
            <a:r>
              <a:rPr lang="en-US" sz="3600" i="1" dirty="0" smtClean="0">
                <a:solidFill>
                  <a:srgbClr val="FFFF00"/>
                </a:solidFill>
              </a:rPr>
              <a:t>“…the fullness of God himself” </a:t>
            </a:r>
            <a:r>
              <a:rPr lang="en-US" sz="3600" dirty="0" smtClean="0"/>
              <a:t>might be fully developed in their lives.</a:t>
            </a:r>
          </a:p>
          <a:p>
            <a:r>
              <a:rPr lang="en-US" sz="3600" i="1" dirty="0" smtClean="0"/>
              <a:t>“Image of Christ” – Rom. 8:29; I Cor. 15:49;    II Cor. 3:18; Col. 3:10</a:t>
            </a:r>
          </a:p>
          <a:p>
            <a:endParaRPr lang="en-US" sz="3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to="" calcmode="lin" valueType="num">
                                      <p:cBhvr>
                                        <p:cTn id="32"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861" y="381000"/>
            <a:ext cx="9149719" cy="60960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352800" y="2133600"/>
            <a:ext cx="2133600" cy="2675000"/>
          </a:xfrm>
          <a:prstGeom prst="ellipse">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Self-Giving</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2438400"/>
            <a:ext cx="8229600" cy="3687763"/>
          </a:xfrm>
        </p:spPr>
        <p:txBody>
          <a:bodyPr>
            <a:normAutofit/>
          </a:bodyPr>
          <a:lstStyle/>
          <a:p>
            <a:pPr algn="ctr">
              <a:buNone/>
            </a:pPr>
            <a:r>
              <a:rPr lang="en-US" sz="3600" i="1" dirty="0" smtClean="0"/>
              <a:t> “For God so loved the world, that he gave his only begotten Son…” John 3:16 </a:t>
            </a:r>
            <a:endParaRPr lang="en-US" sz="3600" i="1"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Sacrificial</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2286000"/>
            <a:ext cx="8229600" cy="3840163"/>
          </a:xfrm>
        </p:spPr>
        <p:txBody>
          <a:bodyPr>
            <a:normAutofit/>
          </a:bodyPr>
          <a:lstStyle/>
          <a:p>
            <a:pPr algn="ctr">
              <a:buNone/>
            </a:pPr>
            <a:r>
              <a:rPr lang="en-US" sz="3600" i="1" dirty="0" smtClean="0"/>
              <a:t>“But God </a:t>
            </a:r>
            <a:r>
              <a:rPr lang="en-US" sz="3600" i="1" dirty="0" err="1" smtClean="0"/>
              <a:t>commendeth</a:t>
            </a:r>
            <a:r>
              <a:rPr lang="en-US" sz="3600" i="1" dirty="0" smtClean="0"/>
              <a:t> his love toward us, in that, while we were yet sinners, Christ died for us.” Romans 5:8 </a:t>
            </a:r>
            <a:endParaRPr lang="en-US" sz="3600" i="1"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Unconditional</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p:txBody>
          <a:bodyPr>
            <a:normAutofit/>
          </a:bodyPr>
          <a:lstStyle/>
          <a:p>
            <a:pPr algn="ctr">
              <a:buNone/>
            </a:pPr>
            <a:r>
              <a:rPr lang="en-US" sz="3600" i="1" dirty="0" smtClean="0"/>
              <a:t>“And you, that were sometime alienated and enemies in your mind by wicked works, yet now hath he reconciled In the body of his flesh through death, to present you holy and </a:t>
            </a:r>
            <a:r>
              <a:rPr lang="en-US" sz="3600" i="1" dirty="0" err="1" smtClean="0"/>
              <a:t>unblameable</a:t>
            </a:r>
            <a:r>
              <a:rPr lang="en-US" sz="3600" i="1" dirty="0" smtClean="0"/>
              <a:t> </a:t>
            </a:r>
          </a:p>
          <a:p>
            <a:pPr algn="ctr">
              <a:buNone/>
            </a:pPr>
            <a:r>
              <a:rPr lang="en-US" sz="3600" i="1" dirty="0" smtClean="0"/>
              <a:t>and </a:t>
            </a:r>
            <a:r>
              <a:rPr lang="en-US" sz="3600" i="1" dirty="0" err="1" smtClean="0"/>
              <a:t>unreproveable</a:t>
            </a:r>
            <a:r>
              <a:rPr lang="en-US" sz="3600" i="1" dirty="0" smtClean="0"/>
              <a:t> in his sight.” </a:t>
            </a:r>
          </a:p>
          <a:p>
            <a:pPr algn="ctr">
              <a:buNone/>
            </a:pPr>
            <a:r>
              <a:rPr lang="en-US" sz="3600" i="1" dirty="0" smtClean="0"/>
              <a:t>Colossians 1:21-22 </a:t>
            </a:r>
            <a:endParaRPr lang="en-US" sz="3600" i="1"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Eternal</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152400" y="1981200"/>
            <a:ext cx="8763000" cy="4724400"/>
          </a:xfrm>
        </p:spPr>
        <p:txBody>
          <a:bodyPr>
            <a:normAutofit/>
          </a:bodyPr>
          <a:lstStyle/>
          <a:p>
            <a:pPr algn="ctr">
              <a:buNone/>
            </a:pPr>
            <a:r>
              <a:rPr lang="en-US" sz="3600" i="1" dirty="0" smtClean="0"/>
              <a:t>“The LORD hath appeared of old unto </a:t>
            </a:r>
          </a:p>
          <a:p>
            <a:pPr algn="ctr">
              <a:buNone/>
            </a:pPr>
            <a:r>
              <a:rPr lang="en-US" sz="3600" i="1" dirty="0" smtClean="0"/>
              <a:t>me, saying, Yea, I have loved thee </a:t>
            </a:r>
          </a:p>
          <a:p>
            <a:pPr algn="ctr">
              <a:buNone/>
            </a:pPr>
            <a:r>
              <a:rPr lang="en-US" sz="3600" i="1" dirty="0" smtClean="0"/>
              <a:t>with an everlasting love: therefore with </a:t>
            </a:r>
            <a:r>
              <a:rPr lang="en-US" sz="3600" i="1" dirty="0" err="1" smtClean="0"/>
              <a:t>lovingkindness</a:t>
            </a:r>
            <a:r>
              <a:rPr lang="en-US" sz="3600" i="1" dirty="0" smtClean="0"/>
              <a:t> have I drawn thee.” </a:t>
            </a:r>
          </a:p>
          <a:p>
            <a:pPr algn="ctr">
              <a:buNone/>
            </a:pPr>
            <a:r>
              <a:rPr lang="en-US" sz="3600" i="1" dirty="0" smtClean="0"/>
              <a:t>Jeremiah 31:3 </a:t>
            </a:r>
            <a:endParaRPr lang="en-US" sz="3600" i="1"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FF00"/>
                </a:solidFill>
              </a:rPr>
              <a:t>God’s Love Is Holy</a:t>
            </a:r>
            <a:endParaRPr lang="en-US" b="1"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pPr algn="ctr">
              <a:buNone/>
            </a:pPr>
            <a:r>
              <a:rPr lang="en-US" sz="3400" i="1" dirty="0" smtClean="0"/>
              <a:t>    “And ye have forgotten the exhortation which </a:t>
            </a:r>
            <a:r>
              <a:rPr lang="en-US" sz="3400" i="1" dirty="0" err="1" smtClean="0"/>
              <a:t>speaketh</a:t>
            </a:r>
            <a:r>
              <a:rPr lang="en-US" sz="3400" i="1" dirty="0" smtClean="0"/>
              <a:t> unto you as unto children, My son, despise not thou the chastening of the Lord, nor faint when thou art rebuked of him: For whom the Lord </a:t>
            </a:r>
            <a:r>
              <a:rPr lang="en-US" sz="3400" i="1" dirty="0" err="1" smtClean="0"/>
              <a:t>loveth</a:t>
            </a:r>
            <a:r>
              <a:rPr lang="en-US" sz="3400" i="1" dirty="0" smtClean="0"/>
              <a:t> he </a:t>
            </a:r>
            <a:r>
              <a:rPr lang="en-US" sz="3400" i="1" dirty="0" err="1" smtClean="0"/>
              <a:t>chasteneth</a:t>
            </a:r>
            <a:r>
              <a:rPr lang="en-US" sz="3400" i="1" dirty="0" smtClean="0"/>
              <a:t>, and </a:t>
            </a:r>
            <a:r>
              <a:rPr lang="en-US" sz="3400" i="1" dirty="0" err="1" smtClean="0"/>
              <a:t>scourgeth</a:t>
            </a:r>
            <a:r>
              <a:rPr lang="en-US" sz="3400" i="1" dirty="0" smtClean="0"/>
              <a:t> every son whom he </a:t>
            </a:r>
            <a:r>
              <a:rPr lang="en-US" sz="3400" i="1" dirty="0" err="1" smtClean="0"/>
              <a:t>receiveth</a:t>
            </a:r>
            <a:r>
              <a:rPr lang="en-US" sz="3400" i="1" dirty="0" smtClean="0"/>
              <a:t>…Now no chastening for the present </a:t>
            </a:r>
            <a:r>
              <a:rPr lang="en-US" sz="3400" i="1" dirty="0" err="1" smtClean="0"/>
              <a:t>seemeth</a:t>
            </a:r>
            <a:r>
              <a:rPr lang="en-US" sz="3400" i="1" dirty="0" smtClean="0"/>
              <a:t> to be joyous, but grievous: nevertheless afterward it </a:t>
            </a:r>
            <a:r>
              <a:rPr lang="en-US" sz="3400" i="1" dirty="0" err="1" smtClean="0"/>
              <a:t>yieldeth</a:t>
            </a:r>
            <a:r>
              <a:rPr lang="en-US" sz="3400" i="1" dirty="0" smtClean="0"/>
              <a:t> the peaceable fruit of righteousness unto them which are exercised thereby.” (Heb. 10)</a:t>
            </a:r>
            <a:endParaRPr lang="en-US" sz="3400" i="1"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Comforting</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1981200"/>
            <a:ext cx="8229600" cy="4144963"/>
          </a:xfrm>
        </p:spPr>
        <p:txBody>
          <a:bodyPr>
            <a:normAutofit/>
          </a:bodyPr>
          <a:lstStyle/>
          <a:p>
            <a:pPr algn="ctr">
              <a:buNone/>
            </a:pPr>
            <a:r>
              <a:rPr lang="en-US" sz="3600" i="1" dirty="0" smtClean="0"/>
              <a:t>“There is no fear in love; but perfect love </a:t>
            </a:r>
            <a:r>
              <a:rPr lang="en-US" sz="3600" i="1" dirty="0" err="1" smtClean="0"/>
              <a:t>casteth</a:t>
            </a:r>
            <a:r>
              <a:rPr lang="en-US" sz="3600" i="1" dirty="0" smtClean="0"/>
              <a:t> out fear: because fear hath torment. He that </a:t>
            </a:r>
            <a:r>
              <a:rPr lang="en-US" sz="3600" i="1" dirty="0" err="1" smtClean="0"/>
              <a:t>feareth</a:t>
            </a:r>
            <a:r>
              <a:rPr lang="en-US" sz="3600" i="1" dirty="0" smtClean="0"/>
              <a:t> is not made perfect in love.” I John 4:18 </a:t>
            </a:r>
            <a:endParaRPr lang="en-US" sz="3600" i="1" dirty="0"/>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solidFill>
                  <a:srgbClr val="FFFF00"/>
                </a:solidFill>
              </a:rPr>
              <a:t>God’s Love is Life-Changing</a:t>
            </a:r>
            <a:br>
              <a:rPr lang="en-US" b="1"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457200" y="1981200"/>
            <a:ext cx="8229600" cy="4144963"/>
          </a:xfrm>
        </p:spPr>
        <p:txBody>
          <a:bodyPr>
            <a:normAutofit/>
          </a:bodyPr>
          <a:lstStyle/>
          <a:p>
            <a:pPr algn="ctr">
              <a:buNone/>
            </a:pPr>
            <a:r>
              <a:rPr lang="en-US" sz="3600" i="1" dirty="0" smtClean="0"/>
              <a:t>“There is no fear in love; but perfect love </a:t>
            </a:r>
            <a:r>
              <a:rPr lang="en-US" sz="3600" i="1" dirty="0" err="1" smtClean="0"/>
              <a:t>casteth</a:t>
            </a:r>
            <a:r>
              <a:rPr lang="en-US" sz="3600" i="1" dirty="0" smtClean="0"/>
              <a:t> out fear: because fear hath torment. He that </a:t>
            </a:r>
            <a:r>
              <a:rPr lang="en-US" sz="3600" i="1" dirty="0" err="1" smtClean="0"/>
              <a:t>feareth</a:t>
            </a:r>
            <a:r>
              <a:rPr lang="en-US" sz="3600" i="1" dirty="0" smtClean="0"/>
              <a:t> is not made perfect in love. We love him, because he first loved us.” I John 4:18-19 </a:t>
            </a:r>
            <a:endParaRPr lang="en-US" sz="3600" i="1" dirty="0"/>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5257800" cy="6019800"/>
          </a:xfrm>
        </p:spPr>
        <p:txBody>
          <a:bodyPr>
            <a:normAutofit/>
            <a:scene3d>
              <a:camera prst="perspectiveContrastingRightFacing"/>
              <a:lightRig rig="threePt" dir="t"/>
            </a:scene3d>
          </a:bodyPr>
          <a:lstStyle/>
          <a:p>
            <a:r>
              <a:rPr lang="en-US" sz="8800" dirty="0" smtClean="0">
                <a:effectLst>
                  <a:glow rad="63500">
                    <a:srgbClr val="00B0F0">
                      <a:alpha val="40000"/>
                    </a:srgbClr>
                  </a:glow>
                </a:effectLst>
              </a:rPr>
              <a:t>Who does God Love?</a:t>
            </a:r>
            <a:endParaRPr lang="en-US" sz="8800" dirty="0">
              <a:effectLst>
                <a:glow rad="63500">
                  <a:srgbClr val="00B0F0">
                    <a:alpha val="40000"/>
                  </a:srgbClr>
                </a:glow>
              </a:effectLst>
            </a:endParaRPr>
          </a:p>
        </p:txBody>
      </p:sp>
      <p:pic>
        <p:nvPicPr>
          <p:cNvPr id="2050" name="Picture 2"/>
          <p:cNvPicPr>
            <a:picLocks noChangeAspect="1" noChangeArrowheads="1"/>
          </p:cNvPicPr>
          <p:nvPr/>
        </p:nvPicPr>
        <p:blipFill>
          <a:blip r:embed="rId3" cstate="print"/>
          <a:srcRect/>
          <a:stretch>
            <a:fillRect/>
          </a:stretch>
        </p:blipFill>
        <p:spPr bwMode="auto">
          <a:xfrm>
            <a:off x="5105400" y="228600"/>
            <a:ext cx="3657600" cy="61943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1066800"/>
          </a:xfrm>
        </p:spPr>
        <p:txBody>
          <a:bodyPr>
            <a:normAutofit/>
          </a:bodyPr>
          <a:lstStyle/>
          <a:p>
            <a:r>
              <a:rPr lang="en-US" dirty="0" smtClean="0"/>
              <a:t>God is self-existent</a:t>
            </a:r>
            <a:endParaRPr lang="en-US" dirty="0"/>
          </a:p>
        </p:txBody>
      </p:sp>
      <p:sp>
        <p:nvSpPr>
          <p:cNvPr id="3" name="Content Placeholder 2"/>
          <p:cNvSpPr>
            <a:spLocks noGrp="1"/>
          </p:cNvSpPr>
          <p:nvPr>
            <p:ph idx="1"/>
          </p:nvPr>
        </p:nvSpPr>
        <p:spPr>
          <a:xfrm>
            <a:off x="152400" y="1219200"/>
            <a:ext cx="8763000" cy="4906963"/>
          </a:xfrm>
        </p:spPr>
        <p:txBody>
          <a:bodyPr>
            <a:noAutofit/>
          </a:bodyPr>
          <a:lstStyle/>
          <a:p>
            <a:pPr algn="ctr">
              <a:buNone/>
            </a:pPr>
            <a:r>
              <a:rPr lang="en-US" sz="3600" i="1" dirty="0" smtClean="0">
                <a:effectLst>
                  <a:glow rad="63500">
                    <a:schemeClr val="bg1">
                      <a:alpha val="40000"/>
                    </a:schemeClr>
                  </a:glow>
                </a:effectLst>
              </a:rPr>
              <a:t>"And Moses said unto God, Behold, when I come unto the children of Israel, and shall say unto them, The God of your fathers hath sent me, </a:t>
            </a:r>
            <a:r>
              <a:rPr lang="en-US" sz="3600" i="1" u="sng" dirty="0" smtClean="0">
                <a:effectLst>
                  <a:glow rad="63500">
                    <a:schemeClr val="bg1">
                      <a:alpha val="40000"/>
                    </a:schemeClr>
                  </a:glow>
                </a:effectLst>
              </a:rPr>
              <a:t>What is his name? What shall I say unto them? And God said unto Moses, I AM THAT I AM:</a:t>
            </a:r>
            <a:r>
              <a:rPr lang="en-US" sz="3600" i="1" dirty="0" smtClean="0">
                <a:effectLst>
                  <a:glow rad="63500">
                    <a:schemeClr val="bg1">
                      <a:alpha val="40000"/>
                    </a:schemeClr>
                  </a:glow>
                </a:effectLst>
              </a:rPr>
              <a:t> and he said, Thus </a:t>
            </a:r>
            <a:r>
              <a:rPr lang="en-US" sz="3600" i="1" dirty="0" err="1" smtClean="0">
                <a:effectLst>
                  <a:glow rad="63500">
                    <a:schemeClr val="bg1">
                      <a:alpha val="40000"/>
                    </a:schemeClr>
                  </a:glow>
                </a:effectLst>
              </a:rPr>
              <a:t>shalt</a:t>
            </a:r>
            <a:r>
              <a:rPr lang="en-US" sz="3600" i="1" dirty="0" smtClean="0">
                <a:effectLst>
                  <a:glow rad="63500">
                    <a:schemeClr val="bg1">
                      <a:alpha val="40000"/>
                    </a:schemeClr>
                  </a:glow>
                </a:effectLst>
              </a:rPr>
              <a:t> thou say unto the children of Israel, I AM hath sent me unto you.” </a:t>
            </a:r>
          </a:p>
          <a:p>
            <a:pPr algn="ctr">
              <a:buNone/>
            </a:pPr>
            <a:r>
              <a:rPr lang="en-US" sz="3600" i="1" dirty="0" smtClean="0">
                <a:effectLst>
                  <a:glow rad="63500">
                    <a:schemeClr val="bg1">
                      <a:alpha val="40000"/>
                    </a:schemeClr>
                  </a:glow>
                </a:effectLst>
              </a:rPr>
              <a:t>Exodus 3:13-14 </a:t>
            </a:r>
          </a:p>
          <a:p>
            <a:pPr algn="ctr">
              <a:buNone/>
            </a:pPr>
            <a:endParaRPr lang="en-US" sz="3600" i="1" dirty="0">
              <a:effectLst>
                <a:glow rad="63500">
                  <a:schemeClr val="bg1">
                    <a:alpha val="40000"/>
                  </a:schemeClr>
                </a:glow>
              </a:effectLst>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844731"/>
            <a:ext cx="9150626" cy="6013269"/>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dirty="0" smtClean="0"/>
              <a:t>God loves the world </a:t>
            </a:r>
            <a:br>
              <a:rPr lang="en-US" dirty="0" smtClean="0"/>
            </a:br>
            <a:endParaRPr lang="en-US" dirty="0"/>
          </a:p>
        </p:txBody>
      </p:sp>
      <p:sp>
        <p:nvSpPr>
          <p:cNvPr id="3" name="Content Placeholder 2"/>
          <p:cNvSpPr>
            <a:spLocks noGrp="1"/>
          </p:cNvSpPr>
          <p:nvPr>
            <p:ph idx="1"/>
          </p:nvPr>
        </p:nvSpPr>
        <p:spPr>
          <a:xfrm>
            <a:off x="152400" y="1066800"/>
            <a:ext cx="8991600" cy="4419600"/>
          </a:xfrm>
        </p:spPr>
        <p:txBody>
          <a:bodyPr>
            <a:noAutofit/>
          </a:bodyPr>
          <a:lstStyle/>
          <a:p>
            <a:r>
              <a:rPr lang="en-US" sz="3100" i="1" dirty="0" smtClean="0">
                <a:effectLst>
                  <a:glow rad="101600">
                    <a:schemeClr val="bg1">
                      <a:alpha val="60000"/>
                    </a:schemeClr>
                  </a:glow>
                </a:effectLst>
              </a:rPr>
              <a:t>John 3:16 "For God so loved the world, that he gave his only begotten Son, that whosoever believeth in him should not perish, but have everlasting life."</a:t>
            </a:r>
          </a:p>
          <a:p>
            <a:r>
              <a:rPr lang="en-US" sz="3100" i="1" dirty="0" smtClean="0">
                <a:effectLst>
                  <a:glow rad="101600">
                    <a:schemeClr val="bg1">
                      <a:alpha val="60000"/>
                    </a:schemeClr>
                  </a:glow>
                </a:effectLst>
              </a:rPr>
              <a:t>I Timothy 2:3, 4 "For this is good and acceptable in the sight of God our </a:t>
            </a:r>
            <a:r>
              <a:rPr lang="en-US" sz="3100" i="1" dirty="0" err="1" smtClean="0">
                <a:effectLst>
                  <a:glow rad="101600">
                    <a:schemeClr val="bg1">
                      <a:alpha val="60000"/>
                    </a:schemeClr>
                  </a:glow>
                </a:effectLst>
              </a:rPr>
              <a:t>Saviour</a:t>
            </a:r>
            <a:r>
              <a:rPr lang="en-US" sz="3100" i="1" dirty="0" smtClean="0">
                <a:effectLst>
                  <a:glow rad="101600">
                    <a:schemeClr val="bg1">
                      <a:alpha val="60000"/>
                    </a:schemeClr>
                  </a:glow>
                </a:effectLst>
              </a:rPr>
              <a:t>; who will have all men to be saved, and to come unto the knowledge of the truth."</a:t>
            </a:r>
          </a:p>
          <a:p>
            <a:r>
              <a:rPr lang="en-US" sz="3100" i="1" dirty="0" smtClean="0">
                <a:effectLst>
                  <a:glow rad="101600">
                    <a:schemeClr val="bg1">
                      <a:alpha val="60000"/>
                    </a:schemeClr>
                  </a:glow>
                </a:effectLst>
              </a:rPr>
              <a:t>II Peter 3:9 "The Lord is not slack concerning his promise, as some men count slackness; but is longsuffering to </a:t>
            </a:r>
            <a:r>
              <a:rPr lang="en-US" sz="3100" i="1" dirty="0" err="1" smtClean="0">
                <a:effectLst>
                  <a:glow rad="101600">
                    <a:schemeClr val="bg1">
                      <a:alpha val="60000"/>
                    </a:schemeClr>
                  </a:glow>
                </a:effectLst>
              </a:rPr>
              <a:t>usward</a:t>
            </a:r>
            <a:r>
              <a:rPr lang="en-US" sz="3100" i="1" dirty="0" smtClean="0">
                <a:effectLst>
                  <a:glow rad="101600">
                    <a:schemeClr val="bg1">
                      <a:alpha val="60000"/>
                    </a:schemeClr>
                  </a:glow>
                </a:effectLst>
              </a:rPr>
              <a:t>, not willing that any should perish, but that all should come to repentance."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lum bright="-40000" contrast="20000"/>
          </a:blip>
          <a:srcRect/>
          <a:stretch>
            <a:fillRect/>
          </a:stretch>
        </p:blipFill>
        <p:spPr bwMode="auto">
          <a:xfrm>
            <a:off x="-762000" y="-152400"/>
            <a:ext cx="10687792" cy="7239000"/>
          </a:xfrm>
          <a:prstGeom prst="rect">
            <a:avLst/>
          </a:prstGeom>
          <a:ln>
            <a:noFill/>
          </a:ln>
          <a:effectLst>
            <a:softEdge rad="112500"/>
          </a:effectLst>
        </p:spPr>
      </p:pic>
      <p:sp>
        <p:nvSpPr>
          <p:cNvPr id="2" name="Title 1"/>
          <p:cNvSpPr>
            <a:spLocks noGrp="1"/>
          </p:cNvSpPr>
          <p:nvPr>
            <p:ph type="title"/>
          </p:nvPr>
        </p:nvSpPr>
        <p:spPr>
          <a:xfrm>
            <a:off x="457200" y="0"/>
            <a:ext cx="8229600" cy="1066800"/>
          </a:xfrm>
        </p:spPr>
        <p:txBody>
          <a:bodyPr>
            <a:normAutofit/>
          </a:bodyPr>
          <a:lstStyle/>
          <a:p>
            <a:r>
              <a:rPr lang="en-US" dirty="0" smtClean="0">
                <a:effectLst>
                  <a:glow rad="101600">
                    <a:schemeClr val="bg1">
                      <a:alpha val="60000"/>
                    </a:schemeClr>
                  </a:glow>
                </a:effectLst>
              </a:rPr>
              <a:t>God loves Israel</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219200"/>
            <a:ext cx="9144000" cy="4906963"/>
          </a:xfrm>
        </p:spPr>
        <p:txBody>
          <a:bodyPr>
            <a:noAutofit/>
          </a:bodyPr>
          <a:lstStyle/>
          <a:p>
            <a:r>
              <a:rPr lang="en-US" sz="3600" i="1" dirty="0" smtClean="0">
                <a:effectLst>
                  <a:glow rad="101600">
                    <a:schemeClr val="bg1">
                      <a:alpha val="60000"/>
                    </a:schemeClr>
                  </a:glow>
                </a:effectLst>
              </a:rPr>
              <a:t>Deuteronomy 7:7-8 "The Lord did not set his love upon you, nor choose you, because ye were more in number than any people; for ye were the fewest of all people. But because the Lord loved you, and because he would keep the oath which he had sworn unto your fathers, hath the Lord brought you out with a mighty hand, and redeemed you out of the house of bondmen, from the hand of Pharaoh king of Egypt."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lum bright="-30000"/>
          </a:blip>
          <a:srcRect/>
          <a:stretch>
            <a:fillRect/>
          </a:stretch>
        </p:blipFill>
        <p:spPr bwMode="auto">
          <a:xfrm>
            <a:off x="0" y="0"/>
            <a:ext cx="9144000" cy="6858000"/>
          </a:xfrm>
          <a:prstGeom prst="rect">
            <a:avLst/>
          </a:prstGeom>
          <a:noFill/>
          <a:ln w="9525">
            <a:noFill/>
            <a:miter lim="800000"/>
            <a:headEnd/>
            <a:tailEnd/>
          </a:ln>
        </p:spPr>
      </p:pic>
      <p:sp>
        <p:nvSpPr>
          <p:cNvPr id="3" name="Content Placeholder 2"/>
          <p:cNvSpPr>
            <a:spLocks noGrp="1"/>
          </p:cNvSpPr>
          <p:nvPr>
            <p:ph idx="1"/>
          </p:nvPr>
        </p:nvSpPr>
        <p:spPr>
          <a:xfrm>
            <a:off x="0" y="381000"/>
            <a:ext cx="8763000" cy="6705600"/>
          </a:xfrm>
        </p:spPr>
        <p:txBody>
          <a:bodyPr>
            <a:normAutofit/>
          </a:bodyPr>
          <a:lstStyle/>
          <a:p>
            <a:r>
              <a:rPr lang="en-US" i="1" dirty="0" smtClean="0">
                <a:effectLst>
                  <a:glow rad="101600">
                    <a:schemeClr val="bg1">
                      <a:alpha val="60000"/>
                    </a:schemeClr>
                  </a:glow>
                </a:effectLst>
              </a:rPr>
              <a:t>Isaiah 49:15 "Can a woman forget her sucking child, that she should not have compassion on the son of her womb? yea, they may forget, yet will I not forget thee."</a:t>
            </a:r>
          </a:p>
          <a:p>
            <a:r>
              <a:rPr lang="en-US" i="1" dirty="0" smtClean="0">
                <a:effectLst>
                  <a:glow rad="101600">
                    <a:schemeClr val="bg1">
                      <a:alpha val="60000"/>
                    </a:schemeClr>
                  </a:glow>
                </a:effectLst>
              </a:rPr>
              <a:t>Jeremiah 31:3 "The Lord hath appeared of old unto me, saying, Yea, I have loved thee with an everlasting love: therefore with </a:t>
            </a:r>
            <a:r>
              <a:rPr lang="en-US" i="1" dirty="0" err="1" smtClean="0">
                <a:effectLst>
                  <a:glow rad="101600">
                    <a:schemeClr val="bg1">
                      <a:alpha val="60000"/>
                    </a:schemeClr>
                  </a:glow>
                </a:effectLst>
              </a:rPr>
              <a:t>lovingkindness</a:t>
            </a:r>
            <a:r>
              <a:rPr lang="en-US" i="1" dirty="0" smtClean="0">
                <a:effectLst>
                  <a:glow rad="101600">
                    <a:schemeClr val="bg1">
                      <a:alpha val="60000"/>
                    </a:schemeClr>
                  </a:glow>
                </a:effectLst>
              </a:rPr>
              <a:t> have I drawn thee."</a:t>
            </a:r>
          </a:p>
          <a:p>
            <a:r>
              <a:rPr lang="en-US" i="1" dirty="0" smtClean="0">
                <a:effectLst>
                  <a:glow rad="101600">
                    <a:schemeClr val="bg1">
                      <a:alpha val="60000"/>
                    </a:schemeClr>
                  </a:glow>
                </a:effectLst>
              </a:rPr>
              <a:t>Malachi 1:2 "I have loved you, </a:t>
            </a:r>
            <a:r>
              <a:rPr lang="en-US" i="1" dirty="0" err="1" smtClean="0">
                <a:effectLst>
                  <a:glow rad="101600">
                    <a:schemeClr val="bg1">
                      <a:alpha val="60000"/>
                    </a:schemeClr>
                  </a:glow>
                </a:effectLst>
              </a:rPr>
              <a:t>saith</a:t>
            </a:r>
            <a:r>
              <a:rPr lang="en-US" i="1" dirty="0" smtClean="0">
                <a:effectLst>
                  <a:glow rad="101600">
                    <a:schemeClr val="bg1">
                      <a:alpha val="60000"/>
                    </a:schemeClr>
                  </a:glow>
                </a:effectLst>
              </a:rPr>
              <a:t> the Lord. Yet ye say, Wherein hast thou loved us? Was not Esau Jacob’s brother? </a:t>
            </a:r>
            <a:r>
              <a:rPr lang="en-US" i="1" dirty="0" err="1" smtClean="0">
                <a:effectLst>
                  <a:glow rad="101600">
                    <a:schemeClr val="bg1">
                      <a:alpha val="60000"/>
                    </a:schemeClr>
                  </a:glow>
                </a:effectLst>
              </a:rPr>
              <a:t>saith</a:t>
            </a:r>
            <a:r>
              <a:rPr lang="en-US" i="1" dirty="0" smtClean="0">
                <a:effectLst>
                  <a:glow rad="101600">
                    <a:schemeClr val="bg1">
                      <a:alpha val="60000"/>
                    </a:schemeClr>
                  </a:glow>
                </a:effectLst>
              </a:rPr>
              <a:t> the Lord: yet I loved Jacob."</a:t>
            </a:r>
          </a:p>
          <a:p>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7782" t="3741" r="9057" b="7405"/>
          <a:stretch>
            <a:fillRect/>
          </a:stretch>
        </p:blipFill>
        <p:spPr bwMode="auto">
          <a:xfrm>
            <a:off x="838200" y="685800"/>
            <a:ext cx="7696200" cy="5486400"/>
          </a:xfrm>
          <a:prstGeom prst="rect">
            <a:avLst/>
          </a:prstGeom>
          <a:ln>
            <a:noFill/>
          </a:ln>
          <a:effectLst>
            <a:softEdge rad="112500"/>
          </a:effectLst>
        </p:spPr>
      </p:pic>
      <p:sp>
        <p:nvSpPr>
          <p:cNvPr id="4" name="Rectangle 3"/>
          <p:cNvSpPr/>
          <p:nvPr/>
        </p:nvSpPr>
        <p:spPr>
          <a:xfrm>
            <a:off x="1219200" y="1447800"/>
            <a:ext cx="6934200" cy="3785652"/>
          </a:xfrm>
          <a:prstGeom prst="rect">
            <a:avLst/>
          </a:prstGeom>
        </p:spPr>
        <p:txBody>
          <a:bodyPr wrap="square">
            <a:spAutoFit/>
          </a:bodyPr>
          <a:lstStyle/>
          <a:p>
            <a:pPr algn="ctr"/>
            <a:r>
              <a:rPr lang="en-US" sz="4000" i="1" dirty="0" smtClean="0">
                <a:effectLst>
                  <a:glow rad="101600">
                    <a:schemeClr val="bg1">
                      <a:alpha val="60000"/>
                    </a:schemeClr>
                  </a:glow>
                </a:effectLst>
              </a:rPr>
              <a:t>“He found him in a desert land, and in the waste howling wilderness; he led him about, he instructed him, he kept him as the apple of his eye.”  </a:t>
            </a:r>
          </a:p>
          <a:p>
            <a:pPr algn="ctr"/>
            <a:r>
              <a:rPr lang="en-US" sz="4000" i="1" dirty="0" smtClean="0">
                <a:effectLst>
                  <a:glow rad="101600">
                    <a:schemeClr val="bg1">
                      <a:alpha val="60000"/>
                    </a:schemeClr>
                  </a:glow>
                </a:effectLst>
              </a:rPr>
              <a:t>Deut. 32:10 </a:t>
            </a:r>
            <a:endParaRPr lang="en-US" sz="4000" i="1" dirty="0">
              <a:effectLst>
                <a:glow rad="101600">
                  <a:schemeClr val="bg1">
                    <a:alpha val="6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God loves the church</a:t>
            </a:r>
            <a:endParaRPr lang="en-US" dirty="0"/>
          </a:p>
        </p:txBody>
      </p:sp>
      <p:sp>
        <p:nvSpPr>
          <p:cNvPr id="3" name="Content Placeholder 2"/>
          <p:cNvSpPr>
            <a:spLocks noGrp="1"/>
          </p:cNvSpPr>
          <p:nvPr>
            <p:ph idx="1"/>
          </p:nvPr>
        </p:nvSpPr>
        <p:spPr>
          <a:xfrm>
            <a:off x="0" y="1066800"/>
            <a:ext cx="9144000" cy="5059363"/>
          </a:xfrm>
        </p:spPr>
        <p:txBody>
          <a:bodyPr>
            <a:noAutofit/>
          </a:bodyPr>
          <a:lstStyle/>
          <a:p>
            <a:r>
              <a:rPr lang="en-US" sz="2700" i="1" dirty="0" smtClean="0"/>
              <a:t>Ephesians 5:25-32 "Husbands, love your wives, even as Christ also loved the church, and gave himself for it; that he might sanctify and cleanse it with the washing of water by the word, that he might present it to himself a glorious church, not having spot, or wrinkle, or any such thing; but that it should be holy and without blemish. So ought men to love their wives as their own bodies. He that </a:t>
            </a:r>
            <a:r>
              <a:rPr lang="en-US" sz="2700" i="1" dirty="0" err="1" smtClean="0"/>
              <a:t>loveth</a:t>
            </a:r>
            <a:r>
              <a:rPr lang="en-US" sz="2700" i="1" dirty="0" smtClean="0"/>
              <a:t> his wife </a:t>
            </a:r>
            <a:r>
              <a:rPr lang="en-US" sz="2700" i="1" dirty="0" err="1" smtClean="0"/>
              <a:t>loveth</a:t>
            </a:r>
            <a:r>
              <a:rPr lang="en-US" sz="2700" i="1" dirty="0" smtClean="0"/>
              <a:t> himself. For no man ever yet hated his own flesh; but </a:t>
            </a:r>
            <a:r>
              <a:rPr lang="en-US" sz="2700" i="1" dirty="0" err="1" smtClean="0"/>
              <a:t>nourisheth</a:t>
            </a:r>
            <a:r>
              <a:rPr lang="en-US" sz="2700" i="1" dirty="0" smtClean="0"/>
              <a:t> and </a:t>
            </a:r>
            <a:r>
              <a:rPr lang="en-US" sz="2700" i="1" dirty="0" err="1" smtClean="0"/>
              <a:t>cherisheth</a:t>
            </a:r>
            <a:r>
              <a:rPr lang="en-US" sz="2700" i="1" dirty="0" smtClean="0"/>
              <a:t> it, even as the Lord the church; for we are members of his body, of his flesh, and of his bones. For this cause shall a man leave his father and mother, and shall be joined unto his wife, and they two shall be one flesh. This is a great mystery: but I speak concerning Christ and the church."</a:t>
            </a:r>
          </a:p>
        </p:txBody>
      </p:sp>
      <p:pic>
        <p:nvPicPr>
          <p:cNvPr id="7171" name="Picture 3"/>
          <p:cNvPicPr>
            <a:picLocks noChangeAspect="1" noChangeArrowheads="1"/>
          </p:cNvPicPr>
          <p:nvPr/>
        </p:nvPicPr>
        <p:blipFill>
          <a:blip r:embed="rId3" cstate="print"/>
          <a:srcRect/>
          <a:stretch>
            <a:fillRect/>
          </a:stretch>
        </p:blipFill>
        <p:spPr bwMode="auto">
          <a:xfrm>
            <a:off x="1524000" y="1371600"/>
            <a:ext cx="6172199" cy="4946514"/>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to="" calcmode="lin" valueType="num">
                                      <p:cBhvr>
                                        <p:cTn id="12" dur="1" fill="hold"/>
                                        <p:tgtEl>
                                          <p:spTgt spid="717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dirty="0" smtClean="0"/>
              <a:t>God loves the sinner</a:t>
            </a:r>
            <a:endParaRPr lang="en-US" dirty="0"/>
          </a:p>
        </p:txBody>
      </p:sp>
      <p:sp>
        <p:nvSpPr>
          <p:cNvPr id="3" name="Content Placeholder 2"/>
          <p:cNvSpPr>
            <a:spLocks noGrp="1"/>
          </p:cNvSpPr>
          <p:nvPr>
            <p:ph idx="1"/>
          </p:nvPr>
        </p:nvSpPr>
        <p:spPr>
          <a:xfrm>
            <a:off x="0" y="1295400"/>
            <a:ext cx="5867400" cy="5562600"/>
          </a:xfrm>
        </p:spPr>
        <p:txBody>
          <a:bodyPr>
            <a:normAutofit/>
          </a:bodyPr>
          <a:lstStyle/>
          <a:p>
            <a:r>
              <a:rPr lang="en-US" i="1" dirty="0" smtClean="0"/>
              <a:t>Romans 5:6-8 “For when we were yet without strength, in due time Christ died for the ungodly. For scarcely for a righteous man will one die: yet peradventure for a good man some would even dare to die. But God </a:t>
            </a:r>
            <a:r>
              <a:rPr lang="en-US" i="1" dirty="0" err="1" smtClean="0"/>
              <a:t>commendeth</a:t>
            </a:r>
            <a:r>
              <a:rPr lang="en-US" i="1" dirty="0" smtClean="0"/>
              <a:t> his love toward us, in that, while we were yet sinners, Christ died for us.”</a:t>
            </a:r>
            <a:endParaRPr lang="en-US" i="1" dirty="0"/>
          </a:p>
        </p:txBody>
      </p:sp>
      <p:pic>
        <p:nvPicPr>
          <p:cNvPr id="8194" name="Picture 2"/>
          <p:cNvPicPr>
            <a:picLocks noChangeAspect="1" noChangeArrowheads="1"/>
          </p:cNvPicPr>
          <p:nvPr/>
        </p:nvPicPr>
        <p:blipFill>
          <a:blip r:embed="rId3" cstate="print"/>
          <a:srcRect/>
          <a:stretch>
            <a:fillRect/>
          </a:stretch>
        </p:blipFill>
        <p:spPr bwMode="auto">
          <a:xfrm>
            <a:off x="6007912" y="1752600"/>
            <a:ext cx="3136088" cy="4419600"/>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 to="" calcmode="lin" valueType="num">
                                      <p:cBhvr>
                                        <p:cTn id="12" dur="1" fill="hold"/>
                                        <p:tgtEl>
                                          <p:spTgt spid="81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loves the spiritual </a:t>
            </a:r>
            <a:br>
              <a:rPr lang="en-US" dirty="0" smtClean="0"/>
            </a:br>
            <a:r>
              <a:rPr lang="en-US" dirty="0" smtClean="0"/>
              <a:t>(obedient) Christian</a:t>
            </a:r>
            <a:endParaRPr lang="en-US" dirty="0"/>
          </a:p>
        </p:txBody>
      </p:sp>
      <p:sp>
        <p:nvSpPr>
          <p:cNvPr id="3" name="Content Placeholder 2"/>
          <p:cNvSpPr>
            <a:spLocks noGrp="1"/>
          </p:cNvSpPr>
          <p:nvPr>
            <p:ph idx="1"/>
          </p:nvPr>
        </p:nvSpPr>
        <p:spPr>
          <a:xfrm>
            <a:off x="3048000" y="1905000"/>
            <a:ext cx="6096000" cy="4953000"/>
          </a:xfrm>
        </p:spPr>
        <p:txBody>
          <a:bodyPr>
            <a:normAutofit lnSpcReduction="10000"/>
          </a:bodyPr>
          <a:lstStyle/>
          <a:p>
            <a:r>
              <a:rPr lang="en-US" dirty="0" smtClean="0">
                <a:solidFill>
                  <a:srgbClr val="FFFF00"/>
                </a:solidFill>
              </a:rPr>
              <a:t>Jesus</a:t>
            </a:r>
            <a:r>
              <a:rPr lang="en-US" dirty="0" smtClean="0"/>
              <a:t>  -</a:t>
            </a:r>
            <a:r>
              <a:rPr lang="en-US" i="1" dirty="0" smtClean="0"/>
              <a:t> “He that hath my commandments, and </a:t>
            </a:r>
            <a:r>
              <a:rPr lang="en-US" i="1" dirty="0" err="1" smtClean="0"/>
              <a:t>keepeth</a:t>
            </a:r>
            <a:r>
              <a:rPr lang="en-US" i="1" dirty="0" smtClean="0"/>
              <a:t> them, he it is that </a:t>
            </a:r>
            <a:r>
              <a:rPr lang="en-US" i="1" dirty="0" err="1" smtClean="0"/>
              <a:t>loveth</a:t>
            </a:r>
            <a:r>
              <a:rPr lang="en-US" i="1" dirty="0" smtClean="0"/>
              <a:t> me: and he that </a:t>
            </a:r>
            <a:r>
              <a:rPr lang="en-US" i="1" dirty="0" err="1" smtClean="0"/>
              <a:t>loveth</a:t>
            </a:r>
            <a:r>
              <a:rPr lang="en-US" i="1" dirty="0" smtClean="0"/>
              <a:t> me shall be loved of my Father, and I will love him, and will manifest myself to him…If a man love me, he will keep my words: and my Father will love him, and we will come unto him, and make our abode with him.” (John 14) </a:t>
            </a:r>
            <a:endParaRPr lang="en-US" i="1" dirty="0"/>
          </a:p>
        </p:txBody>
      </p:sp>
      <p:pic>
        <p:nvPicPr>
          <p:cNvPr id="9218" name="Picture 2"/>
          <p:cNvPicPr>
            <a:picLocks noChangeAspect="1" noChangeArrowheads="1"/>
          </p:cNvPicPr>
          <p:nvPr/>
        </p:nvPicPr>
        <p:blipFill>
          <a:blip r:embed="rId3" cstate="print"/>
          <a:srcRect/>
          <a:stretch>
            <a:fillRect/>
          </a:stretch>
        </p:blipFill>
        <p:spPr bwMode="auto">
          <a:xfrm>
            <a:off x="152400" y="2209800"/>
            <a:ext cx="3070746" cy="4114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God loves the carnal </a:t>
            </a:r>
            <a:br>
              <a:rPr lang="en-US" dirty="0" smtClean="0"/>
            </a:br>
            <a:r>
              <a:rPr lang="en-US" dirty="0" smtClean="0"/>
              <a:t>(disobedient) Christian</a:t>
            </a:r>
            <a:endParaRPr lang="en-US" dirty="0"/>
          </a:p>
        </p:txBody>
      </p:sp>
      <p:sp>
        <p:nvSpPr>
          <p:cNvPr id="3" name="Content Placeholder 2"/>
          <p:cNvSpPr>
            <a:spLocks noGrp="1"/>
          </p:cNvSpPr>
          <p:nvPr>
            <p:ph idx="1"/>
          </p:nvPr>
        </p:nvSpPr>
        <p:spPr>
          <a:xfrm>
            <a:off x="0" y="1676400"/>
            <a:ext cx="9144000" cy="762000"/>
          </a:xfrm>
        </p:spPr>
        <p:txBody>
          <a:bodyPr>
            <a:normAutofit/>
          </a:bodyPr>
          <a:lstStyle/>
          <a:p>
            <a:pPr algn="ctr">
              <a:buNone/>
            </a:pPr>
            <a:r>
              <a:rPr lang="en-US" sz="3600" dirty="0" smtClean="0">
                <a:solidFill>
                  <a:srgbClr val="FFFF00"/>
                </a:solidFill>
              </a:rPr>
              <a:t>Prodigal son – </a:t>
            </a:r>
            <a:r>
              <a:rPr lang="en-US" sz="3600" i="1" dirty="0" smtClean="0">
                <a:solidFill>
                  <a:srgbClr val="FFFF00"/>
                </a:solidFill>
              </a:rPr>
              <a:t>Luke 15</a:t>
            </a:r>
            <a:endParaRPr lang="en-US" sz="3600" i="1" dirty="0">
              <a:solidFill>
                <a:srgbClr val="FFFF00"/>
              </a:solidFill>
            </a:endParaRPr>
          </a:p>
        </p:txBody>
      </p:sp>
      <p:pic>
        <p:nvPicPr>
          <p:cNvPr id="10242" name="Picture 2"/>
          <p:cNvPicPr>
            <a:picLocks noChangeAspect="1" noChangeArrowheads="1"/>
          </p:cNvPicPr>
          <p:nvPr/>
        </p:nvPicPr>
        <p:blipFill>
          <a:blip r:embed="rId3" cstate="print"/>
          <a:srcRect l="5543" t="-1909" r="7621" b="6444"/>
          <a:stretch>
            <a:fillRect/>
          </a:stretch>
        </p:blipFill>
        <p:spPr bwMode="auto">
          <a:xfrm>
            <a:off x="457200" y="2514600"/>
            <a:ext cx="3867912" cy="4114800"/>
          </a:xfrm>
          <a:prstGeom prst="rect">
            <a:avLst/>
          </a:prstGeom>
          <a:ln>
            <a:noFill/>
          </a:ln>
          <a:effectLst>
            <a:softEdge rad="112500"/>
          </a:effectLst>
        </p:spPr>
      </p:pic>
      <p:pic>
        <p:nvPicPr>
          <p:cNvPr id="10243" name="Picture 3"/>
          <p:cNvPicPr>
            <a:picLocks noChangeAspect="1" noChangeArrowheads="1"/>
          </p:cNvPicPr>
          <p:nvPr/>
        </p:nvPicPr>
        <p:blipFill>
          <a:blip r:embed="rId4" cstate="print"/>
          <a:srcRect t="3509" r="2038" b="5263"/>
          <a:stretch>
            <a:fillRect/>
          </a:stretch>
        </p:blipFill>
        <p:spPr bwMode="auto">
          <a:xfrm>
            <a:off x="5181600" y="2590799"/>
            <a:ext cx="3352800" cy="4054549"/>
          </a:xfrm>
          <a:prstGeom prst="rect">
            <a:avLst/>
          </a:prstGeom>
          <a:ln>
            <a:noFill/>
          </a:ln>
          <a:effectLst>
            <a:softEdge rad="11250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 to="" calcmode="lin" valueType="num">
                                      <p:cBhvr>
                                        <p:cTn id="12" dur="1" fill="hold"/>
                                        <p:tgtEl>
                                          <p:spTgt spid="10242"/>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0243"/>
                                        </p:tgtEl>
                                        <p:attrNameLst>
                                          <p:attrName>style.visibility</p:attrName>
                                        </p:attrNameLst>
                                      </p:cBhvr>
                                      <p:to>
                                        <p:strVal val="visible"/>
                                      </p:to>
                                    </p:set>
                                    <p:anim to="" calcmode="lin" valueType="num">
                                      <p:cBhvr>
                                        <p:cTn id="17" dur="1" fill="hold"/>
                                        <p:tgtEl>
                                          <p:spTgt spid="102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God loves the cheerful giver</a:t>
            </a:r>
            <a:endParaRPr lang="en-US" dirty="0"/>
          </a:p>
        </p:txBody>
      </p:sp>
      <p:sp>
        <p:nvSpPr>
          <p:cNvPr id="3" name="Content Placeholder 2"/>
          <p:cNvSpPr>
            <a:spLocks noGrp="1"/>
          </p:cNvSpPr>
          <p:nvPr>
            <p:ph idx="1"/>
          </p:nvPr>
        </p:nvSpPr>
        <p:spPr>
          <a:xfrm>
            <a:off x="0" y="1752600"/>
            <a:ext cx="5410200" cy="5105400"/>
          </a:xfrm>
        </p:spPr>
        <p:txBody>
          <a:bodyPr>
            <a:normAutofit/>
          </a:bodyPr>
          <a:lstStyle/>
          <a:p>
            <a:pPr>
              <a:buNone/>
            </a:pPr>
            <a:r>
              <a:rPr lang="en-US" sz="3600" i="1" dirty="0" smtClean="0"/>
              <a:t>    II Corinthians 9:7 "Every man according as he </a:t>
            </a:r>
            <a:r>
              <a:rPr lang="en-US" sz="3600" i="1" dirty="0" err="1" smtClean="0"/>
              <a:t>purposeth</a:t>
            </a:r>
            <a:r>
              <a:rPr lang="en-US" sz="3600" i="1" dirty="0" smtClean="0"/>
              <a:t> in his heart, so let him give; not grudgingly, or of necessity: for God </a:t>
            </a:r>
            <a:r>
              <a:rPr lang="en-US" sz="3600" i="1" dirty="0" err="1" smtClean="0"/>
              <a:t>loveth</a:t>
            </a:r>
            <a:r>
              <a:rPr lang="en-US" sz="3600" i="1" dirty="0" smtClean="0"/>
              <a:t> a cheerful giver."</a:t>
            </a:r>
          </a:p>
        </p:txBody>
      </p:sp>
      <p:pic>
        <p:nvPicPr>
          <p:cNvPr id="11266" name="Picture 2"/>
          <p:cNvPicPr>
            <a:picLocks noChangeAspect="1" noChangeArrowheads="1"/>
          </p:cNvPicPr>
          <p:nvPr/>
        </p:nvPicPr>
        <p:blipFill>
          <a:blip r:embed="rId3" cstate="print"/>
          <a:srcRect t="21503" b="10021"/>
          <a:stretch>
            <a:fillRect/>
          </a:stretch>
        </p:blipFill>
        <p:spPr bwMode="auto">
          <a:xfrm>
            <a:off x="5562600" y="2133600"/>
            <a:ext cx="3581400" cy="2669771"/>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7000" y="152400"/>
            <a:ext cx="6019800" cy="1447800"/>
          </a:xfrm>
        </p:spPr>
        <p:txBody>
          <a:bodyPr/>
          <a:lstStyle/>
          <a:p>
            <a:r>
              <a:rPr lang="en-US" dirty="0" smtClean="0"/>
              <a:t>The Love of God </a:t>
            </a:r>
            <a:endParaRPr lang="en-US" dirty="0"/>
          </a:p>
        </p:txBody>
      </p:sp>
      <p:sp>
        <p:nvSpPr>
          <p:cNvPr id="3" name="Content Placeholder 2"/>
          <p:cNvSpPr>
            <a:spLocks noGrp="1"/>
          </p:cNvSpPr>
          <p:nvPr>
            <p:ph idx="1"/>
          </p:nvPr>
        </p:nvSpPr>
        <p:spPr>
          <a:xfrm>
            <a:off x="152400" y="1676400"/>
            <a:ext cx="8839200" cy="4449763"/>
          </a:xfrm>
        </p:spPr>
        <p:txBody>
          <a:bodyPr>
            <a:noAutofit/>
          </a:bodyPr>
          <a:lstStyle/>
          <a:p>
            <a:pPr algn="ctr">
              <a:buNone/>
            </a:pPr>
            <a:r>
              <a:rPr lang="en-US" sz="4000" dirty="0" smtClean="0"/>
              <a:t>   The love of God is greater far</a:t>
            </a:r>
            <a:br>
              <a:rPr lang="en-US" sz="4000" dirty="0" smtClean="0"/>
            </a:br>
            <a:r>
              <a:rPr lang="en-US" sz="4000" dirty="0" smtClean="0"/>
              <a:t>Than tongue or pen can ever tell;</a:t>
            </a:r>
            <a:br>
              <a:rPr lang="en-US" sz="4000" dirty="0" smtClean="0"/>
            </a:br>
            <a:r>
              <a:rPr lang="en-US" sz="4000" dirty="0" smtClean="0"/>
              <a:t>It goes beyond the highest star,</a:t>
            </a:r>
            <a:br>
              <a:rPr lang="en-US" sz="4000" dirty="0" smtClean="0"/>
            </a:br>
            <a:r>
              <a:rPr lang="en-US" sz="4000" dirty="0" smtClean="0"/>
              <a:t>And reaches to the lowest hell;</a:t>
            </a:r>
            <a:br>
              <a:rPr lang="en-US" sz="4000" dirty="0" smtClean="0"/>
            </a:br>
            <a:r>
              <a:rPr lang="en-US" sz="4000" dirty="0" smtClean="0"/>
              <a:t>The guilty pair, bowed down with care,</a:t>
            </a:r>
            <a:br>
              <a:rPr lang="en-US" sz="4000" dirty="0" smtClean="0"/>
            </a:br>
            <a:r>
              <a:rPr lang="en-US" sz="4000" dirty="0" smtClean="0"/>
              <a:t>God gave His Son to win;</a:t>
            </a:r>
            <a:br>
              <a:rPr lang="en-US" sz="4000" dirty="0" smtClean="0"/>
            </a:br>
            <a:r>
              <a:rPr lang="en-US" sz="4000" dirty="0" smtClean="0"/>
              <a:t>His erring child He reconciled,</a:t>
            </a:r>
            <a:br>
              <a:rPr lang="en-US" sz="4000" dirty="0" smtClean="0"/>
            </a:br>
            <a:r>
              <a:rPr lang="en-US" sz="4000" dirty="0" smtClean="0"/>
              <a:t>And pardoned from his sin.</a:t>
            </a:r>
          </a:p>
          <a:p>
            <a:pPr algn="ctr"/>
            <a:endParaRPr lang="en-US" sz="4000" dirty="0"/>
          </a:p>
        </p:txBody>
      </p:sp>
      <p:pic>
        <p:nvPicPr>
          <p:cNvPr id="12290" name="Picture 2"/>
          <p:cNvPicPr>
            <a:picLocks noChangeAspect="1" noChangeArrowheads="1"/>
          </p:cNvPicPr>
          <p:nvPr/>
        </p:nvPicPr>
        <p:blipFill>
          <a:blip r:embed="rId3" cstate="print"/>
          <a:srcRect/>
          <a:stretch>
            <a:fillRect/>
          </a:stretch>
        </p:blipFill>
        <p:spPr bwMode="auto">
          <a:xfrm>
            <a:off x="152400" y="0"/>
            <a:ext cx="2514600" cy="161437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rmAutofit/>
          </a:bodyPr>
          <a:lstStyle/>
          <a:p>
            <a:r>
              <a:rPr lang="en-US" dirty="0" smtClean="0"/>
              <a:t>God is self-sufficient</a:t>
            </a:r>
            <a:endParaRPr lang="en-US" dirty="0"/>
          </a:p>
        </p:txBody>
      </p:sp>
      <p:sp>
        <p:nvSpPr>
          <p:cNvPr id="3" name="Content Placeholder 2"/>
          <p:cNvSpPr>
            <a:spLocks noGrp="1"/>
          </p:cNvSpPr>
          <p:nvPr>
            <p:ph idx="1"/>
          </p:nvPr>
        </p:nvSpPr>
        <p:spPr>
          <a:xfrm>
            <a:off x="5105400" y="1219200"/>
            <a:ext cx="4038600" cy="5638800"/>
          </a:xfrm>
        </p:spPr>
        <p:txBody>
          <a:bodyPr>
            <a:normAutofit/>
          </a:bodyPr>
          <a:lstStyle/>
          <a:p>
            <a:pPr algn="ctr">
              <a:buNone/>
            </a:pPr>
            <a:r>
              <a:rPr lang="en-US" sz="3600" i="1" dirty="0" smtClean="0"/>
              <a:t>“Neither is worshipped with men's hands, </a:t>
            </a:r>
            <a:r>
              <a:rPr lang="en-US" sz="3600" i="1" u="sng" dirty="0" smtClean="0"/>
              <a:t>as though he needed any thing</a:t>
            </a:r>
            <a:r>
              <a:rPr lang="en-US" sz="3600" i="1" dirty="0" smtClean="0"/>
              <a:t>, seeing he giveth to all life, and breath, and all things.” Acts 17:25 </a:t>
            </a:r>
          </a:p>
        </p:txBody>
      </p:sp>
      <p:pic>
        <p:nvPicPr>
          <p:cNvPr id="1026" name="Picture 2"/>
          <p:cNvPicPr>
            <a:picLocks noChangeAspect="1" noChangeArrowheads="1"/>
          </p:cNvPicPr>
          <p:nvPr/>
        </p:nvPicPr>
        <p:blipFill>
          <a:blip r:embed="rId3" cstate="print"/>
          <a:srcRect/>
          <a:stretch>
            <a:fillRect/>
          </a:stretch>
        </p:blipFill>
        <p:spPr bwMode="auto">
          <a:xfrm>
            <a:off x="381000" y="1524000"/>
            <a:ext cx="4762500"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066800"/>
            <a:ext cx="8991600" cy="5016758"/>
          </a:xfrm>
          <a:prstGeom prst="rect">
            <a:avLst/>
          </a:prstGeom>
        </p:spPr>
        <p:txBody>
          <a:bodyPr wrap="square">
            <a:spAutoFit/>
          </a:bodyPr>
          <a:lstStyle/>
          <a:p>
            <a:pPr algn="ctr"/>
            <a:r>
              <a:rPr lang="en-US" sz="4000" dirty="0" smtClean="0"/>
              <a:t>When years of time shall pass away,</a:t>
            </a:r>
            <a:br>
              <a:rPr lang="en-US" sz="4000" dirty="0" smtClean="0"/>
            </a:br>
            <a:r>
              <a:rPr lang="en-US" sz="4000" dirty="0" smtClean="0"/>
              <a:t>And earthly thrones and kingdoms fall,</a:t>
            </a:r>
            <a:br>
              <a:rPr lang="en-US" sz="4000" dirty="0" smtClean="0"/>
            </a:br>
            <a:r>
              <a:rPr lang="en-US" sz="4000" dirty="0" smtClean="0"/>
              <a:t>When men, who here refuse to pray,</a:t>
            </a:r>
            <a:br>
              <a:rPr lang="en-US" sz="4000" dirty="0" smtClean="0"/>
            </a:br>
            <a:r>
              <a:rPr lang="en-US" sz="4000" dirty="0" smtClean="0"/>
              <a:t>On rocks and hills and mountains call,</a:t>
            </a:r>
            <a:br>
              <a:rPr lang="en-US" sz="4000" dirty="0" smtClean="0"/>
            </a:br>
            <a:r>
              <a:rPr lang="en-US" sz="4000" dirty="0" smtClean="0"/>
              <a:t>God’s love so sure, shall still endure,</a:t>
            </a:r>
            <a:br>
              <a:rPr lang="en-US" sz="4000" dirty="0" smtClean="0"/>
            </a:br>
            <a:r>
              <a:rPr lang="en-US" sz="4000" dirty="0" smtClean="0"/>
              <a:t>All measureless and strong;</a:t>
            </a:r>
            <a:br>
              <a:rPr lang="en-US" sz="4000" dirty="0" smtClean="0"/>
            </a:br>
            <a:r>
              <a:rPr lang="en-US" sz="4000" dirty="0" smtClean="0"/>
              <a:t>Redeeming grace to Adam’s race—</a:t>
            </a:r>
            <a:br>
              <a:rPr lang="en-US" sz="4000" dirty="0" smtClean="0"/>
            </a:br>
            <a:r>
              <a:rPr lang="en-US" sz="4000" dirty="0" smtClean="0"/>
              <a:t>The saints’ and angels’ song.</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62000"/>
            <a:ext cx="8991600" cy="5016758"/>
          </a:xfrm>
          <a:prstGeom prst="rect">
            <a:avLst/>
          </a:prstGeom>
        </p:spPr>
        <p:txBody>
          <a:bodyPr wrap="square">
            <a:spAutoFit/>
          </a:bodyPr>
          <a:lstStyle/>
          <a:p>
            <a:pPr algn="ctr"/>
            <a:r>
              <a:rPr lang="en-US" sz="4000" dirty="0" smtClean="0"/>
              <a:t>Could we with ink the ocean fill,</a:t>
            </a:r>
            <a:br>
              <a:rPr lang="en-US" sz="4000" dirty="0" smtClean="0"/>
            </a:br>
            <a:r>
              <a:rPr lang="en-US" sz="4000" dirty="0" smtClean="0"/>
              <a:t>And were the skies of parchment made,</a:t>
            </a:r>
            <a:br>
              <a:rPr lang="en-US" sz="4000" dirty="0" smtClean="0"/>
            </a:br>
            <a:r>
              <a:rPr lang="en-US" sz="4000" dirty="0" smtClean="0"/>
              <a:t>Were every stalk on earth a quill,</a:t>
            </a:r>
            <a:br>
              <a:rPr lang="en-US" sz="4000" dirty="0" smtClean="0"/>
            </a:br>
            <a:r>
              <a:rPr lang="en-US" sz="4000" dirty="0" smtClean="0"/>
              <a:t>And every man a scribe by trade,</a:t>
            </a:r>
            <a:br>
              <a:rPr lang="en-US" sz="4000" dirty="0" smtClean="0"/>
            </a:br>
            <a:r>
              <a:rPr lang="en-US" sz="4000" dirty="0" smtClean="0"/>
              <a:t>To write the love of God above,</a:t>
            </a:r>
            <a:br>
              <a:rPr lang="en-US" sz="4000" dirty="0" smtClean="0"/>
            </a:br>
            <a:r>
              <a:rPr lang="en-US" sz="4000" dirty="0" smtClean="0"/>
              <a:t>Would drain the ocean dry.</a:t>
            </a:r>
            <a:br>
              <a:rPr lang="en-US" sz="4000" dirty="0" smtClean="0"/>
            </a:br>
            <a:r>
              <a:rPr lang="en-US" sz="4000" dirty="0" smtClean="0"/>
              <a:t>Nor could the scroll contain the whole,</a:t>
            </a:r>
            <a:br>
              <a:rPr lang="en-US" sz="4000" dirty="0" smtClean="0"/>
            </a:br>
            <a:r>
              <a:rPr lang="en-US" sz="4000" dirty="0" smtClean="0"/>
              <a:t>Though stretched from sky to sky.</a:t>
            </a: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95400"/>
            <a:ext cx="8382000" cy="3785652"/>
          </a:xfrm>
          <a:prstGeom prst="rect">
            <a:avLst/>
          </a:prstGeom>
        </p:spPr>
        <p:txBody>
          <a:bodyPr wrap="square">
            <a:spAutoFit/>
          </a:bodyPr>
          <a:lstStyle/>
          <a:p>
            <a:r>
              <a:rPr lang="en-US" sz="4000" dirty="0" smtClean="0">
                <a:solidFill>
                  <a:srgbClr val="FFFF00"/>
                </a:solidFill>
              </a:rPr>
              <a:t>Refrain</a:t>
            </a:r>
          </a:p>
          <a:p>
            <a:endParaRPr lang="en-US" sz="4000" dirty="0" smtClean="0"/>
          </a:p>
          <a:p>
            <a:pPr algn="ctr"/>
            <a:r>
              <a:rPr lang="en-US" sz="4000" dirty="0" smtClean="0"/>
              <a:t>O love of God, how rich and pure!</a:t>
            </a:r>
            <a:br>
              <a:rPr lang="en-US" sz="4000" dirty="0" smtClean="0"/>
            </a:br>
            <a:r>
              <a:rPr lang="en-US" sz="4000" dirty="0" smtClean="0"/>
              <a:t>How measureless and strong!</a:t>
            </a:r>
            <a:br>
              <a:rPr lang="en-US" sz="4000" dirty="0" smtClean="0"/>
            </a:br>
            <a:r>
              <a:rPr lang="en-US" sz="4000" dirty="0" smtClean="0"/>
              <a:t>It shall forevermore endure</a:t>
            </a:r>
            <a:br>
              <a:rPr lang="en-US" sz="4000" dirty="0" smtClean="0"/>
            </a:br>
            <a:r>
              <a:rPr lang="en-US" sz="4000" dirty="0" smtClean="0"/>
              <a:t>The saints’ and angels’ song.</a:t>
            </a: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God is eternal</a:t>
            </a:r>
            <a:endParaRPr lang="en-US" dirty="0"/>
          </a:p>
        </p:txBody>
      </p:sp>
      <p:sp>
        <p:nvSpPr>
          <p:cNvPr id="3" name="Content Placeholder 2"/>
          <p:cNvSpPr>
            <a:spLocks noGrp="1"/>
          </p:cNvSpPr>
          <p:nvPr>
            <p:ph idx="1"/>
          </p:nvPr>
        </p:nvSpPr>
        <p:spPr>
          <a:xfrm>
            <a:off x="4495800" y="1447800"/>
            <a:ext cx="4267200" cy="5410200"/>
          </a:xfrm>
        </p:spPr>
        <p:txBody>
          <a:bodyPr>
            <a:noAutofit/>
          </a:bodyPr>
          <a:lstStyle/>
          <a:p>
            <a:pPr algn="ctr">
              <a:buNone/>
            </a:pPr>
            <a:r>
              <a:rPr lang="en-US" sz="3600" i="1" dirty="0" smtClean="0"/>
              <a:t>"The </a:t>
            </a:r>
            <a:r>
              <a:rPr lang="en-US" sz="3600" i="1" u="sng" dirty="0" smtClean="0"/>
              <a:t>eternal God </a:t>
            </a:r>
            <a:r>
              <a:rPr lang="en-US" sz="3600" i="1" dirty="0" smtClean="0"/>
              <a:t>is  thy refuge, and underneath are the </a:t>
            </a:r>
            <a:r>
              <a:rPr lang="en-US" sz="3600" i="1" u="sng" dirty="0" smtClean="0"/>
              <a:t>everlasting</a:t>
            </a:r>
            <a:r>
              <a:rPr lang="en-US" sz="3600" i="1" dirty="0" smtClean="0"/>
              <a:t> arms: and he shall thrust out the enemy from before thee.” Deuteronomy 33:27 </a:t>
            </a:r>
          </a:p>
        </p:txBody>
      </p:sp>
      <p:pic>
        <p:nvPicPr>
          <p:cNvPr id="2050" name="Picture 2"/>
          <p:cNvPicPr>
            <a:picLocks noChangeAspect="1" noChangeArrowheads="1"/>
          </p:cNvPicPr>
          <p:nvPr/>
        </p:nvPicPr>
        <p:blipFill>
          <a:blip r:embed="rId3" cstate="print"/>
          <a:srcRect/>
          <a:stretch>
            <a:fillRect/>
          </a:stretch>
        </p:blipFill>
        <p:spPr bwMode="auto">
          <a:xfrm>
            <a:off x="304800" y="1828800"/>
            <a:ext cx="4419600" cy="3314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t="2500" r="565"/>
          <a:stretch>
            <a:fillRect/>
          </a:stretch>
        </p:blipFill>
        <p:spPr bwMode="auto">
          <a:xfrm>
            <a:off x="5486400" y="1371600"/>
            <a:ext cx="3657600" cy="4322618"/>
          </a:xfrm>
          <a:prstGeom prst="rect">
            <a:avLst/>
          </a:prstGeom>
          <a:ln>
            <a:noFill/>
          </a:ln>
          <a:effectLst>
            <a:softEdge rad="112500"/>
          </a:effectLst>
        </p:spPr>
      </p:pic>
      <p:sp>
        <p:nvSpPr>
          <p:cNvPr id="3" name="Title 1"/>
          <p:cNvSpPr txBox="1">
            <a:spLocks/>
          </p:cNvSpPr>
          <p:nvPr/>
        </p:nvSpPr>
        <p:spPr>
          <a:xfrm>
            <a:off x="457200" y="304800"/>
            <a:ext cx="8229600" cy="1219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1"/>
                </a:solidFill>
                <a:effectLst/>
                <a:uLnTx/>
                <a:uFillTx/>
                <a:latin typeface="+mj-lt"/>
                <a:ea typeface="+mj-ea"/>
                <a:cs typeface="+mj-cs"/>
              </a:rPr>
              <a:t>God is infinite</a:t>
            </a:r>
            <a:endParaRPr kumimoji="0" lang="en-US" sz="48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Rectangle 3"/>
          <p:cNvSpPr/>
          <p:nvPr/>
        </p:nvSpPr>
        <p:spPr>
          <a:xfrm>
            <a:off x="0" y="1524000"/>
            <a:ext cx="5486400" cy="5016758"/>
          </a:xfrm>
          <a:prstGeom prst="rect">
            <a:avLst/>
          </a:prstGeom>
        </p:spPr>
        <p:txBody>
          <a:bodyPr wrap="square">
            <a:spAutoFit/>
          </a:bodyPr>
          <a:lstStyle/>
          <a:p>
            <a:pPr algn="ctr"/>
            <a:r>
              <a:rPr lang="en-US" sz="3200" i="1" dirty="0" smtClean="0"/>
              <a:t>"And Solomon stood before the altar of the Lord in the presence of all the congregation of Israel, and spread forth his hands toward heaven: And he said…</a:t>
            </a:r>
            <a:r>
              <a:rPr lang="en-US" sz="3200" i="1" u="sng" dirty="0" smtClean="0"/>
              <a:t>Behold, the heaven and heaven of heavens cannot contain thee</a:t>
            </a:r>
            <a:r>
              <a:rPr lang="en-US" sz="3200" i="1" dirty="0" smtClean="0"/>
              <a:t>; how much less this house that I have builded?”</a:t>
            </a:r>
          </a:p>
          <a:p>
            <a:pPr algn="ctr"/>
            <a:r>
              <a:rPr lang="en-US" sz="3200" i="1" dirty="0" smtClean="0"/>
              <a:t>I Kings 8:22, 23, 27 </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dirty="0" smtClean="0"/>
              <a:t>God is omnipotent</a:t>
            </a:r>
            <a:endParaRPr lang="en-US" dirty="0"/>
          </a:p>
        </p:txBody>
      </p:sp>
      <p:sp>
        <p:nvSpPr>
          <p:cNvPr id="3" name="Content Placeholder 2"/>
          <p:cNvSpPr>
            <a:spLocks noGrp="1"/>
          </p:cNvSpPr>
          <p:nvPr>
            <p:ph idx="1"/>
          </p:nvPr>
        </p:nvSpPr>
        <p:spPr>
          <a:xfrm>
            <a:off x="0" y="1371600"/>
            <a:ext cx="9144000" cy="5486400"/>
          </a:xfrm>
        </p:spPr>
        <p:txBody>
          <a:bodyPr>
            <a:noAutofit/>
          </a:bodyPr>
          <a:lstStyle/>
          <a:p>
            <a:pPr algn="ctr">
              <a:buNone/>
            </a:pPr>
            <a:r>
              <a:rPr lang="en-US" sz="3600" i="1" dirty="0" smtClean="0"/>
              <a:t>   "Is any thing too hard for the Lord?”     (Genesis 18:14)</a:t>
            </a:r>
          </a:p>
        </p:txBody>
      </p:sp>
      <p:pic>
        <p:nvPicPr>
          <p:cNvPr id="12291" name="Picture 3"/>
          <p:cNvPicPr>
            <a:picLocks noChangeAspect="1" noChangeArrowheads="1"/>
          </p:cNvPicPr>
          <p:nvPr/>
        </p:nvPicPr>
        <p:blipFill>
          <a:blip r:embed="rId3" cstate="print"/>
          <a:srcRect/>
          <a:stretch>
            <a:fillRect/>
          </a:stretch>
        </p:blipFill>
        <p:spPr bwMode="auto">
          <a:xfrm rot="21154425">
            <a:off x="3020275" y="2945933"/>
            <a:ext cx="4536998" cy="340274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TotalTime>
  <Words>2965</Words>
  <Application>Microsoft Office PowerPoint</Application>
  <PresentationFormat>On-screen Show (4:3)</PresentationFormat>
  <Paragraphs>214</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Slide 1</vt:lpstr>
      <vt:lpstr>Slide 2</vt:lpstr>
      <vt:lpstr>Slide 3</vt:lpstr>
      <vt:lpstr>God is incomprehensible</vt:lpstr>
      <vt:lpstr>God is self-existent</vt:lpstr>
      <vt:lpstr>God is self-sufficient</vt:lpstr>
      <vt:lpstr>God is eternal</vt:lpstr>
      <vt:lpstr>Slide 8</vt:lpstr>
      <vt:lpstr>God is omnipotent</vt:lpstr>
      <vt:lpstr>God is omnipresent </vt:lpstr>
      <vt:lpstr>God is omniscient</vt:lpstr>
      <vt:lpstr>God is all wise</vt:lpstr>
      <vt:lpstr>God is immutable “For I am the Lord, I change not.” Malachi 3:6   </vt:lpstr>
      <vt:lpstr>God is sovereign</vt:lpstr>
      <vt:lpstr>God is light</vt:lpstr>
      <vt:lpstr>God is inscrutable</vt:lpstr>
      <vt:lpstr>God is faithful</vt:lpstr>
      <vt:lpstr>Slide 18</vt:lpstr>
      <vt:lpstr>God is just and righteous</vt:lpstr>
      <vt:lpstr>God is true  </vt:lpstr>
      <vt:lpstr>God is good</vt:lpstr>
      <vt:lpstr>God is merciful</vt:lpstr>
      <vt:lpstr>God is gracious</vt:lpstr>
      <vt:lpstr>Slide 24</vt:lpstr>
      <vt:lpstr>God is love</vt:lpstr>
      <vt:lpstr>Two definitions of love can be offered: </vt:lpstr>
      <vt:lpstr>Slide 27</vt:lpstr>
      <vt:lpstr>2.  Love is that act of one person seeking the              highest good for another person - </vt:lpstr>
      <vt:lpstr>Slide 29</vt:lpstr>
      <vt:lpstr>Slide 30</vt:lpstr>
      <vt:lpstr>Slide 31</vt:lpstr>
      <vt:lpstr>Of all the twenty-one attributes presented during this study, the final three (mercy, grace, love) will probably be the most difficult to explain to those who have never experienced them.  </vt:lpstr>
      <vt:lpstr>Slide 33</vt:lpstr>
      <vt:lpstr>Trying to explain the mercy,  grace and love of God </vt:lpstr>
      <vt:lpstr>Slide 35</vt:lpstr>
      <vt:lpstr>Slide 36</vt:lpstr>
      <vt:lpstr>Slide 37</vt:lpstr>
      <vt:lpstr>Even those who have experience the mercy, grace and love of God can not fully comprehend it.</vt:lpstr>
      <vt:lpstr>The importance of trying to understand the love of God</vt:lpstr>
      <vt:lpstr>Slide 40</vt:lpstr>
      <vt:lpstr>Slide 41</vt:lpstr>
      <vt:lpstr>God’s Love Is Self-Giving </vt:lpstr>
      <vt:lpstr>God’s Love Is Sacrificial </vt:lpstr>
      <vt:lpstr>God’s Love Is Unconditional </vt:lpstr>
      <vt:lpstr>God’s Love Is Eternal </vt:lpstr>
      <vt:lpstr>God’s Love Is Holy</vt:lpstr>
      <vt:lpstr>God’s Love Is Comforting </vt:lpstr>
      <vt:lpstr>God’s Love is Life-Changing </vt:lpstr>
      <vt:lpstr>Who does God Love?</vt:lpstr>
      <vt:lpstr>God loves the world  </vt:lpstr>
      <vt:lpstr>God loves Israel</vt:lpstr>
      <vt:lpstr>Slide 52</vt:lpstr>
      <vt:lpstr>Slide 53</vt:lpstr>
      <vt:lpstr>God loves the church</vt:lpstr>
      <vt:lpstr>God loves the sinner</vt:lpstr>
      <vt:lpstr>God loves the spiritual  (obedient) Christian</vt:lpstr>
      <vt:lpstr>God loves the carnal  (disobedient) Christian</vt:lpstr>
      <vt:lpstr>God loves the cheerful giver</vt:lpstr>
      <vt:lpstr>The Love of God </vt:lpstr>
      <vt:lpstr>Slide 60</vt:lpstr>
      <vt:lpstr>Slide 61</vt:lpstr>
      <vt:lpstr>Slide 62</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Ptr. Daniel White</dc:creator>
  <cp:lastModifiedBy>Ptr. Daniel White</cp:lastModifiedBy>
  <cp:revision>28</cp:revision>
  <dcterms:created xsi:type="dcterms:W3CDTF">2012-01-04T19:22:25Z</dcterms:created>
  <dcterms:modified xsi:type="dcterms:W3CDTF">2012-01-18T21:54:17Z</dcterms:modified>
</cp:coreProperties>
</file>