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notesSlides/notesSlide3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7" r:id="rId2"/>
    <p:sldId id="258" r:id="rId3"/>
    <p:sldId id="259" r:id="rId4"/>
    <p:sldId id="261" r:id="rId5"/>
    <p:sldId id="313" r:id="rId6"/>
    <p:sldId id="262" r:id="rId7"/>
    <p:sldId id="263" r:id="rId8"/>
    <p:sldId id="264" r:id="rId9"/>
    <p:sldId id="265" r:id="rId10"/>
    <p:sldId id="266" r:id="rId11"/>
    <p:sldId id="267" r:id="rId12"/>
    <p:sldId id="272" r:id="rId13"/>
    <p:sldId id="268" r:id="rId14"/>
    <p:sldId id="269" r:id="rId15"/>
    <p:sldId id="273" r:id="rId16"/>
    <p:sldId id="277" r:id="rId17"/>
    <p:sldId id="274" r:id="rId18"/>
    <p:sldId id="275" r:id="rId19"/>
    <p:sldId id="276" r:id="rId20"/>
    <p:sldId id="278" r:id="rId21"/>
    <p:sldId id="279" r:id="rId22"/>
    <p:sldId id="311" r:id="rId23"/>
    <p:sldId id="280" r:id="rId24"/>
    <p:sldId id="281" r:id="rId25"/>
    <p:sldId id="282" r:id="rId26"/>
    <p:sldId id="284" r:id="rId27"/>
    <p:sldId id="283" r:id="rId28"/>
    <p:sldId id="285" r:id="rId29"/>
    <p:sldId id="286" r:id="rId30"/>
    <p:sldId id="287" r:id="rId31"/>
    <p:sldId id="288" r:id="rId32"/>
    <p:sldId id="291" r:id="rId33"/>
    <p:sldId id="290" r:id="rId34"/>
    <p:sldId id="293" r:id="rId35"/>
    <p:sldId id="294" r:id="rId36"/>
    <p:sldId id="295" r:id="rId37"/>
    <p:sldId id="296" r:id="rId38"/>
    <p:sldId id="303"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p:cViewPr varScale="1">
        <p:scale>
          <a:sx n="85" d="100"/>
          <a:sy n="85" d="100"/>
        </p:scale>
        <p:origin x="-924" y="102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4BA471E-3D69-4BF0-9980-AD6521A8D1C4}" type="datetimeFigureOut">
              <a:rPr lang="en-US" smtClean="0"/>
              <a:pPr/>
              <a:t>10/3/2011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8D58DB3-A266-40AF-B60D-89DDDBA86B6C}"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2DB27E9-5848-4B02-812B-53CC192C7D5D}"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8D58DB3-A266-40AF-B60D-89DDDBA86B6C}"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8D58DB3-A266-40AF-B60D-89DDDBA86B6C}"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8D58DB3-A266-40AF-B60D-89DDDBA86B6C}"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8D58DB3-A266-40AF-B60D-89DDDBA86B6C}"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8D58DB3-A266-40AF-B60D-89DDDBA86B6C}"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8D58DB3-A266-40AF-B60D-89DDDBA86B6C}"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8D58DB3-A266-40AF-B60D-89DDDBA86B6C}"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8D58DB3-A266-40AF-B60D-89DDDBA86B6C}"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8D58DB3-A266-40AF-B60D-89DDDBA86B6C}"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8D58DB3-A266-40AF-B60D-89DDDBA86B6C}" type="slidenum">
              <a:rPr lang="en-US" smtClean="0"/>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8D58DB3-A266-40AF-B60D-89DDDBA86B6C}"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8D58DB3-A266-40AF-B60D-89DDDBA86B6C}"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8D58DB3-A266-40AF-B60D-89DDDBA86B6C}" type="slidenum">
              <a:rPr lang="en-US" smtClean="0"/>
              <a:pPr/>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8D58DB3-A266-40AF-B60D-89DDDBA86B6C}" type="slidenum">
              <a:rPr lang="en-US" smtClean="0"/>
              <a:pPr/>
              <a:t>26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8D58DB3-A266-40AF-B60D-89DDDBA86B6C}" type="slidenum">
              <a:rPr lang="en-US" smtClean="0"/>
              <a:pPr/>
              <a:t>27</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8D58DB3-A266-40AF-B60D-89DDDBA86B6C}"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8D58DB3-A266-40AF-B60D-89DDDBA86B6C}" type="slidenum">
              <a:rPr lang="en-US" smtClean="0"/>
              <a:pPr/>
              <a:t>29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8D58DB3-A266-40AF-B60D-89DDDBA86B6C}"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8D58DB3-A266-40AF-B60D-89DDDBA86B6C}" type="slidenum">
              <a:rPr lang="en-US" smtClean="0"/>
              <a:pPr/>
              <a:t>30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8D58DB3-A266-40AF-B60D-89DDDBA86B6C}" type="slidenum">
              <a:rPr lang="en-US" smtClean="0"/>
              <a:pPr/>
              <a:t>31</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8D58DB3-A266-40AF-B60D-89DDDBA86B6C}" type="slidenum">
              <a:rPr lang="en-US" smtClean="0"/>
              <a:pPr/>
              <a:t>32</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8D58DB3-A266-40AF-B60D-89DDDBA86B6C}" type="slidenum">
              <a:rPr lang="en-US" smtClean="0"/>
              <a:pPr/>
              <a:t>33</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8D58DB3-A266-40AF-B60D-89DDDBA86B6C}" type="slidenum">
              <a:rPr lang="en-US" smtClean="0"/>
              <a:pPr/>
              <a:t>34</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8D58DB3-A266-40AF-B60D-89DDDBA86B6C}" type="slidenum">
              <a:rPr lang="en-US" smtClean="0"/>
              <a:pPr/>
              <a:t>35</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8D58DB3-A266-40AF-B60D-89DDDBA86B6C}" type="slidenum">
              <a:rPr lang="en-US" smtClean="0"/>
              <a:pPr/>
              <a:t>36</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8D58DB3-A266-40AF-B60D-89DDDBA86B6C}" type="slidenum">
              <a:rPr lang="en-US" smtClean="0"/>
              <a:pPr/>
              <a:t>37</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38</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D2D1DCD-FC41-494A-804D-C9E002224C4F}" type="datetimeFigureOut">
              <a:rPr lang="en-US" smtClean="0"/>
              <a:pPr/>
              <a:t>10/3/2011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F43E39-FDFA-4E66-AD5C-47C9B7C7BA1E}" type="slidenum">
              <a:rPr lang="en-US" smtClean="0"/>
              <a:pPr/>
              <a:t>‹#›</a:t>
            </a:fld>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2D1DCD-FC41-494A-804D-C9E002224C4F}" type="datetimeFigureOut">
              <a:rPr lang="en-US" smtClean="0"/>
              <a:pPr/>
              <a:t>10/3/2011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F43E39-FDFA-4E66-AD5C-47C9B7C7BA1E}" type="slidenum">
              <a:rPr lang="en-US" smtClean="0"/>
              <a:pPr/>
              <a:t>‹#›</a:t>
            </a:fld>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2D1DCD-FC41-494A-804D-C9E002224C4F}" type="datetimeFigureOut">
              <a:rPr lang="en-US" smtClean="0"/>
              <a:pPr/>
              <a:t>10/3/2011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F43E39-FDFA-4E66-AD5C-47C9B7C7BA1E}" type="slidenum">
              <a:rPr lang="en-US" smtClean="0"/>
              <a:pPr/>
              <a:t>‹#›</a:t>
            </a:fld>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2D1DCD-FC41-494A-804D-C9E002224C4F}" type="datetimeFigureOut">
              <a:rPr lang="en-US" smtClean="0"/>
              <a:pPr/>
              <a:t>10/3/2011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F43E39-FDFA-4E66-AD5C-47C9B7C7BA1E}" type="slidenum">
              <a:rPr lang="en-US" smtClean="0"/>
              <a:pPr/>
              <a:t>‹#›</a:t>
            </a:fld>
            <a:endParaRPr lang="en-US"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D2D1DCD-FC41-494A-804D-C9E002224C4F}" type="datetimeFigureOut">
              <a:rPr lang="en-US" smtClean="0"/>
              <a:pPr/>
              <a:t>10/3/2011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F43E39-FDFA-4E66-AD5C-47C9B7C7BA1E}" type="slidenum">
              <a:rPr lang="en-US" smtClean="0"/>
              <a:pPr/>
              <a:t>‹#›</a:t>
            </a:fld>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D2D1DCD-FC41-494A-804D-C9E002224C4F}" type="datetimeFigureOut">
              <a:rPr lang="en-US" smtClean="0"/>
              <a:pPr/>
              <a:t>10/3/2011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CF43E39-FDFA-4E66-AD5C-47C9B7C7BA1E}" type="slidenum">
              <a:rPr lang="en-US" smtClean="0"/>
              <a:pPr/>
              <a:t>‹#›</a:t>
            </a:fld>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D2D1DCD-FC41-494A-804D-C9E002224C4F}" type="datetimeFigureOut">
              <a:rPr lang="en-US" smtClean="0"/>
              <a:pPr/>
              <a:t>10/3/2011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CF43E39-FDFA-4E66-AD5C-47C9B7C7BA1E}" type="slidenum">
              <a:rPr lang="en-US" smtClean="0"/>
              <a:pPr/>
              <a:t>‹#›</a:t>
            </a:fld>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D2D1DCD-FC41-494A-804D-C9E002224C4F}" type="datetimeFigureOut">
              <a:rPr lang="en-US" smtClean="0"/>
              <a:pPr/>
              <a:t>10/3/2011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CF43E39-FDFA-4E66-AD5C-47C9B7C7BA1E}" type="slidenum">
              <a:rPr lang="en-US" smtClean="0"/>
              <a:pPr/>
              <a:t>‹#›</a:t>
            </a:fld>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2D1DCD-FC41-494A-804D-C9E002224C4F}" type="datetimeFigureOut">
              <a:rPr lang="en-US" smtClean="0"/>
              <a:pPr/>
              <a:t>10/3/2011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CF43E39-FDFA-4E66-AD5C-47C9B7C7BA1E}" type="slidenum">
              <a:rPr lang="en-US" smtClean="0"/>
              <a:pPr/>
              <a:t>‹#›</a:t>
            </a:fld>
            <a:endParaRPr lang="en-US"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2D1DCD-FC41-494A-804D-C9E002224C4F}" type="datetimeFigureOut">
              <a:rPr lang="en-US" smtClean="0"/>
              <a:pPr/>
              <a:t>10/3/2011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CF43E39-FDFA-4E66-AD5C-47C9B7C7BA1E}" type="slidenum">
              <a:rPr lang="en-US" smtClean="0"/>
              <a:pPr/>
              <a:t>‹#›</a:t>
            </a:fld>
            <a:endParaRPr lang="en-US" dirty="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2D1DCD-FC41-494A-804D-C9E002224C4F}" type="datetimeFigureOut">
              <a:rPr lang="en-US" smtClean="0"/>
              <a:pPr/>
              <a:t>10/3/2011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CF43E39-FDFA-4E66-AD5C-47C9B7C7BA1E}" type="slidenum">
              <a:rPr lang="en-US" smtClean="0"/>
              <a:pPr/>
              <a:t>‹#›</a:t>
            </a:fld>
            <a:endParaRPr lang="en-US" dirty="0"/>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2D1DCD-FC41-494A-804D-C9E002224C4F}" type="datetimeFigureOut">
              <a:rPr lang="en-US" smtClean="0"/>
              <a:pPr/>
              <a:t>10/3/2011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F43E39-FDFA-4E66-AD5C-47C9B7C7BA1E}"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lum bright="-10000" contrast="10000"/>
          </a:blip>
          <a:srcRect/>
          <a:stretch>
            <a:fillRect/>
          </a:stretch>
        </p:blipFill>
        <p:spPr bwMode="auto">
          <a:xfrm>
            <a:off x="838200" y="0"/>
            <a:ext cx="7472896" cy="3810000"/>
          </a:xfrm>
          <a:prstGeom prst="rect">
            <a:avLst/>
          </a:prstGeom>
          <a:ln>
            <a:noFill/>
          </a:ln>
          <a:effectLst>
            <a:softEdge rad="112500"/>
          </a:effectLst>
        </p:spPr>
      </p:pic>
      <p:sp>
        <p:nvSpPr>
          <p:cNvPr id="5" name="Rectangle 4"/>
          <p:cNvSpPr/>
          <p:nvPr/>
        </p:nvSpPr>
        <p:spPr>
          <a:xfrm>
            <a:off x="0" y="3962400"/>
            <a:ext cx="9144000" cy="2800767"/>
          </a:xfrm>
          <a:prstGeom prst="rect">
            <a:avLst/>
          </a:prstGeom>
        </p:spPr>
        <p:txBody>
          <a:bodyPr wrap="square">
            <a:spAutoFit/>
          </a:bodyPr>
          <a:lstStyle/>
          <a:p>
            <a:pPr algn="ctr"/>
            <a:r>
              <a:rPr lang="en-US" sz="4400" dirty="0" smtClean="0">
                <a:latin typeface="Copperplate Gothic Bold" pitchFamily="34" charset="0"/>
              </a:rPr>
              <a:t>The inherent characteristics, quality's </a:t>
            </a:r>
          </a:p>
          <a:p>
            <a:pPr algn="ctr"/>
            <a:r>
              <a:rPr lang="en-US" sz="4400" dirty="0" smtClean="0">
                <a:latin typeface="Copperplate Gothic Bold" pitchFamily="34" charset="0"/>
              </a:rPr>
              <a:t>and features of God</a:t>
            </a:r>
          </a:p>
          <a:p>
            <a:pPr algn="ctr"/>
            <a:r>
              <a:rPr lang="en-US" sz="4400" dirty="0" smtClean="0">
                <a:latin typeface="Copperplate Gothic Bold" pitchFamily="34" charset="0"/>
              </a:rPr>
              <a:t>(Part 3)</a:t>
            </a:r>
            <a:endParaRPr lang="en-US" sz="4400" dirty="0">
              <a:latin typeface="Copperplate Gothic Bold"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t="2500" r="565"/>
          <a:stretch>
            <a:fillRect/>
          </a:stretch>
        </p:blipFill>
        <p:spPr bwMode="auto">
          <a:xfrm>
            <a:off x="5486400" y="1371600"/>
            <a:ext cx="3657600" cy="4322618"/>
          </a:xfrm>
          <a:prstGeom prst="rect">
            <a:avLst/>
          </a:prstGeom>
          <a:ln>
            <a:noFill/>
          </a:ln>
          <a:effectLst>
            <a:softEdge rad="112500"/>
          </a:effectLst>
        </p:spPr>
      </p:pic>
      <p:sp>
        <p:nvSpPr>
          <p:cNvPr id="3" name="Title 1"/>
          <p:cNvSpPr txBox="1">
            <a:spLocks/>
          </p:cNvSpPr>
          <p:nvPr/>
        </p:nvSpPr>
        <p:spPr>
          <a:xfrm>
            <a:off x="457200" y="304800"/>
            <a:ext cx="8229600" cy="12192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smtClean="0">
                <a:ln>
                  <a:noFill/>
                </a:ln>
                <a:solidFill>
                  <a:schemeClr val="tx1"/>
                </a:solidFill>
                <a:effectLst/>
                <a:uLnTx/>
                <a:uFillTx/>
                <a:latin typeface="+mj-lt"/>
                <a:ea typeface="+mj-ea"/>
                <a:cs typeface="+mj-cs"/>
              </a:rPr>
              <a:t>God is infinite</a:t>
            </a:r>
            <a:endParaRPr kumimoji="0" lang="en-US" sz="4800" b="0" i="0" u="none" strike="noStrike" kern="1200" cap="none" spc="0" normalizeH="0" baseline="0" noProof="0" dirty="0">
              <a:ln>
                <a:noFill/>
              </a:ln>
              <a:solidFill>
                <a:schemeClr val="tx1"/>
              </a:solidFill>
              <a:effectLst/>
              <a:uLnTx/>
              <a:uFillTx/>
              <a:latin typeface="+mj-lt"/>
              <a:ea typeface="+mj-ea"/>
              <a:cs typeface="+mj-cs"/>
            </a:endParaRPr>
          </a:p>
        </p:txBody>
      </p:sp>
      <p:sp>
        <p:nvSpPr>
          <p:cNvPr id="4" name="Rectangle 3"/>
          <p:cNvSpPr/>
          <p:nvPr/>
        </p:nvSpPr>
        <p:spPr>
          <a:xfrm>
            <a:off x="0" y="1524000"/>
            <a:ext cx="5486400" cy="5016758"/>
          </a:xfrm>
          <a:prstGeom prst="rect">
            <a:avLst/>
          </a:prstGeom>
        </p:spPr>
        <p:txBody>
          <a:bodyPr wrap="square">
            <a:spAutoFit/>
          </a:bodyPr>
          <a:lstStyle/>
          <a:p>
            <a:pPr algn="ctr"/>
            <a:r>
              <a:rPr lang="en-US" sz="3200" i="1" dirty="0" smtClean="0"/>
              <a:t>"And Solomon stood before the altar of the Lord in the presence of all the congregation of Israel, and spread forth his hands toward heaven: And he said…</a:t>
            </a:r>
            <a:r>
              <a:rPr lang="en-US" sz="3200" i="1" u="sng" dirty="0" smtClean="0"/>
              <a:t>Behold, the heaven and heaven of heavens cannot contain thee</a:t>
            </a:r>
            <a:r>
              <a:rPr lang="en-US" sz="3200" i="1" dirty="0" smtClean="0"/>
              <a:t>; how much less this house that I have </a:t>
            </a:r>
            <a:r>
              <a:rPr lang="en-US" sz="3200" i="1" dirty="0" err="1" smtClean="0"/>
              <a:t>builded</a:t>
            </a:r>
            <a:r>
              <a:rPr lang="en-US" sz="3200" i="1" dirty="0" smtClean="0"/>
              <a:t>?”</a:t>
            </a:r>
          </a:p>
          <a:p>
            <a:pPr algn="ctr"/>
            <a:r>
              <a:rPr lang="en-US" sz="3200" i="1" dirty="0" smtClean="0"/>
              <a:t>I Kings 8:22, 23, 27 </a:t>
            </a: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normAutofit/>
          </a:bodyPr>
          <a:lstStyle/>
          <a:p>
            <a:r>
              <a:rPr lang="en-US" dirty="0" smtClean="0"/>
              <a:t>God is omnipotent</a:t>
            </a:r>
            <a:endParaRPr lang="en-US" dirty="0"/>
          </a:p>
        </p:txBody>
      </p:sp>
      <p:sp>
        <p:nvSpPr>
          <p:cNvPr id="3" name="Content Placeholder 2"/>
          <p:cNvSpPr>
            <a:spLocks noGrp="1"/>
          </p:cNvSpPr>
          <p:nvPr>
            <p:ph idx="1"/>
          </p:nvPr>
        </p:nvSpPr>
        <p:spPr>
          <a:xfrm>
            <a:off x="0" y="1371600"/>
            <a:ext cx="9144000" cy="5486400"/>
          </a:xfrm>
        </p:spPr>
        <p:txBody>
          <a:bodyPr>
            <a:noAutofit/>
          </a:bodyPr>
          <a:lstStyle/>
          <a:p>
            <a:pPr algn="ctr">
              <a:buNone/>
            </a:pPr>
            <a:r>
              <a:rPr lang="en-US" sz="3600" i="1" dirty="0" smtClean="0"/>
              <a:t>   "Is any thing too hard for the Lord?”     (Genesis 18:14)</a:t>
            </a:r>
          </a:p>
        </p:txBody>
      </p:sp>
      <p:pic>
        <p:nvPicPr>
          <p:cNvPr id="12291" name="Picture 3"/>
          <p:cNvPicPr>
            <a:picLocks noChangeAspect="1" noChangeArrowheads="1"/>
          </p:cNvPicPr>
          <p:nvPr/>
        </p:nvPicPr>
        <p:blipFill>
          <a:blip r:embed="rId3" cstate="print"/>
          <a:srcRect/>
          <a:stretch>
            <a:fillRect/>
          </a:stretch>
        </p:blipFill>
        <p:spPr bwMode="auto">
          <a:xfrm rot="21154425">
            <a:off x="3020275" y="2945933"/>
            <a:ext cx="4536998" cy="340274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5410200" y="0"/>
            <a:ext cx="3733800" cy="2688336"/>
          </a:xfrm>
          <a:prstGeom prst="rect">
            <a:avLst/>
          </a:prstGeom>
          <a:noFill/>
          <a:ln w="9525">
            <a:noFill/>
            <a:miter lim="800000"/>
            <a:headEnd/>
            <a:tailEnd/>
          </a:ln>
        </p:spPr>
      </p:pic>
      <p:sp>
        <p:nvSpPr>
          <p:cNvPr id="2" name="Title 1"/>
          <p:cNvSpPr>
            <a:spLocks noGrp="1"/>
          </p:cNvSpPr>
          <p:nvPr>
            <p:ph type="title"/>
          </p:nvPr>
        </p:nvSpPr>
        <p:spPr>
          <a:xfrm>
            <a:off x="381000" y="457200"/>
            <a:ext cx="4800600" cy="960438"/>
          </a:xfrm>
        </p:spPr>
        <p:txBody>
          <a:bodyPr>
            <a:noAutofit/>
          </a:bodyPr>
          <a:lstStyle/>
          <a:p>
            <a:pPr lvl="0"/>
            <a:r>
              <a:rPr lang="en-US" dirty="0" smtClean="0"/>
              <a:t>God is omnipresent</a:t>
            </a:r>
            <a:br>
              <a:rPr lang="en-US" dirty="0" smtClean="0"/>
            </a:br>
            <a:endParaRPr lang="en-US" dirty="0"/>
          </a:p>
        </p:txBody>
      </p:sp>
      <p:sp>
        <p:nvSpPr>
          <p:cNvPr id="3" name="Content Placeholder 2"/>
          <p:cNvSpPr>
            <a:spLocks noGrp="1"/>
          </p:cNvSpPr>
          <p:nvPr>
            <p:ph idx="1"/>
          </p:nvPr>
        </p:nvSpPr>
        <p:spPr>
          <a:xfrm>
            <a:off x="0" y="1600200"/>
            <a:ext cx="9144000" cy="5257800"/>
          </a:xfrm>
        </p:spPr>
        <p:txBody>
          <a:bodyPr>
            <a:normAutofit/>
          </a:bodyPr>
          <a:lstStyle/>
          <a:p>
            <a:pPr>
              <a:buNone/>
            </a:pPr>
            <a:r>
              <a:rPr lang="en-US" sz="3600" dirty="0" smtClean="0"/>
              <a:t>    </a:t>
            </a:r>
            <a:r>
              <a:rPr lang="en-US" sz="3600" i="1" dirty="0" smtClean="0"/>
              <a:t> "Whither shall I go from                                  thy spirit? or whither shall                                     I flee from thy presence? If I ascend up into heaven, thou art there: if I make my bed in hell, behold, thou art there. If I take the wings of the morning, and dwell in the uttermost parts of the sea; even there shall thy hand lead me, and thy right hand shall hold me.” </a:t>
            </a:r>
          </a:p>
          <a:p>
            <a:pPr algn="ctr">
              <a:buNone/>
            </a:pPr>
            <a:r>
              <a:rPr lang="en-US" sz="3600" i="1" dirty="0" smtClean="0"/>
              <a:t>Psalm 139:7-11</a:t>
            </a:r>
            <a:endParaRPr lang="en-US" sz="3600" dirty="0"/>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ormAutofit/>
          </a:bodyPr>
          <a:lstStyle/>
          <a:p>
            <a:r>
              <a:rPr lang="en-US" dirty="0" smtClean="0"/>
              <a:t>God is omniscient</a:t>
            </a:r>
            <a:endParaRPr lang="en-US" dirty="0"/>
          </a:p>
        </p:txBody>
      </p:sp>
      <p:sp>
        <p:nvSpPr>
          <p:cNvPr id="3" name="Content Placeholder 2"/>
          <p:cNvSpPr>
            <a:spLocks noGrp="1"/>
          </p:cNvSpPr>
          <p:nvPr>
            <p:ph idx="1"/>
          </p:nvPr>
        </p:nvSpPr>
        <p:spPr>
          <a:xfrm>
            <a:off x="0" y="1295400"/>
            <a:ext cx="9144000" cy="5562600"/>
          </a:xfrm>
        </p:spPr>
        <p:txBody>
          <a:bodyPr>
            <a:noAutofit/>
          </a:bodyPr>
          <a:lstStyle/>
          <a:p>
            <a:pPr algn="ctr">
              <a:buNone/>
            </a:pPr>
            <a:r>
              <a:rPr lang="en-US" sz="3600" i="1" dirty="0" smtClean="0"/>
              <a:t>"Great is our Lord, and of great power: his understanding is infinite.“ Psalm 147:5 </a:t>
            </a:r>
          </a:p>
        </p:txBody>
      </p:sp>
      <p:pic>
        <p:nvPicPr>
          <p:cNvPr id="1026" name="Picture 2"/>
          <p:cNvPicPr>
            <a:picLocks noChangeAspect="1" noChangeArrowheads="1"/>
          </p:cNvPicPr>
          <p:nvPr/>
        </p:nvPicPr>
        <p:blipFill>
          <a:blip r:embed="rId3" cstate="print"/>
          <a:srcRect/>
          <a:stretch>
            <a:fillRect/>
          </a:stretch>
        </p:blipFill>
        <p:spPr bwMode="auto">
          <a:xfrm>
            <a:off x="2514600" y="3048000"/>
            <a:ext cx="4131892" cy="353689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idx="1"/>
          </p:nvPr>
        </p:nvSpPr>
        <p:spPr>
          <a:xfrm>
            <a:off x="228600" y="228600"/>
            <a:ext cx="8458200" cy="6629400"/>
          </a:xfrm>
        </p:spPr>
        <p:txBody>
          <a:bodyPr>
            <a:normAutofit/>
          </a:bodyPr>
          <a:lstStyle/>
          <a:p>
            <a:r>
              <a:rPr lang="en-US" sz="4000" dirty="0" smtClean="0"/>
              <a:t>God is incomprehensible</a:t>
            </a:r>
          </a:p>
          <a:p>
            <a:r>
              <a:rPr lang="en-US" sz="4000" dirty="0" smtClean="0"/>
              <a:t>God is self-existence </a:t>
            </a:r>
          </a:p>
          <a:p>
            <a:r>
              <a:rPr lang="en-US" sz="4000" dirty="0" smtClean="0"/>
              <a:t>God is self-sufficient</a:t>
            </a:r>
          </a:p>
          <a:p>
            <a:r>
              <a:rPr lang="en-US" sz="4000" dirty="0" smtClean="0"/>
              <a:t>God is eternal</a:t>
            </a:r>
          </a:p>
          <a:p>
            <a:pPr lvl="0"/>
            <a:r>
              <a:rPr lang="en-US" sz="4000" dirty="0" smtClean="0"/>
              <a:t>God is infinite</a:t>
            </a:r>
          </a:p>
          <a:p>
            <a:pPr lvl="0"/>
            <a:r>
              <a:rPr lang="en-US" sz="4000" dirty="0" smtClean="0"/>
              <a:t>God is omnipotent</a:t>
            </a:r>
          </a:p>
          <a:p>
            <a:pPr lvl="0"/>
            <a:r>
              <a:rPr lang="en-US" sz="4000" dirty="0" smtClean="0"/>
              <a:t>God is omnipresent</a:t>
            </a:r>
          </a:p>
          <a:p>
            <a:r>
              <a:rPr lang="en-US" sz="4000" dirty="0" smtClean="0"/>
              <a:t>God is omniscient</a:t>
            </a:r>
          </a:p>
          <a:p>
            <a:pPr lvl="0"/>
            <a:endParaRPr lang="en-US" sz="4000" dirty="0" smtClean="0"/>
          </a:p>
          <a:p>
            <a:endParaRPr lang="en-US" sz="4000" dirty="0" smtClean="0"/>
          </a:p>
          <a:p>
            <a:endParaRPr lang="en-US" sz="4000" dirty="0" smtClean="0"/>
          </a:p>
          <a:p>
            <a:endParaRPr lang="en-US" sz="4000" dirty="0" smtClean="0"/>
          </a:p>
          <a:p>
            <a:endParaRPr lang="en-US" sz="4000" dirty="0" smtClean="0"/>
          </a:p>
          <a:p>
            <a:endParaRPr lang="en-US" sz="4000" dirty="0" smtClean="0"/>
          </a:p>
          <a:p>
            <a:endParaRPr lang="en-US" sz="4000" dirty="0"/>
          </a:p>
        </p:txBody>
      </p:sp>
      <p:pic>
        <p:nvPicPr>
          <p:cNvPr id="6146" name="Picture 2"/>
          <p:cNvPicPr>
            <a:picLocks noChangeAspect="1" noChangeArrowheads="1"/>
          </p:cNvPicPr>
          <p:nvPr/>
        </p:nvPicPr>
        <p:blipFill>
          <a:blip r:embed="rId3" cstate="print"/>
          <a:srcRect/>
          <a:stretch>
            <a:fillRect/>
          </a:stretch>
        </p:blipFill>
        <p:spPr bwMode="auto">
          <a:xfrm>
            <a:off x="5334000" y="1066800"/>
            <a:ext cx="3524755" cy="5295900"/>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146"/>
                                        </p:tgtEl>
                                        <p:attrNameLst>
                                          <p:attrName>style.visibility</p:attrName>
                                        </p:attrNameLst>
                                      </p:cBhvr>
                                      <p:to>
                                        <p:strVal val="visible"/>
                                      </p:to>
                                    </p:set>
                                    <p:animEffect transition="in" filter="fade">
                                      <p:cBhvr>
                                        <p:cTn id="35" dur="1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God is all wise</a:t>
            </a:r>
            <a:endParaRPr lang="en-US" dirty="0"/>
          </a:p>
        </p:txBody>
      </p:sp>
      <p:sp>
        <p:nvSpPr>
          <p:cNvPr id="3" name="Rectangle 2"/>
          <p:cNvSpPr/>
          <p:nvPr/>
        </p:nvSpPr>
        <p:spPr>
          <a:xfrm>
            <a:off x="0" y="1219200"/>
            <a:ext cx="9144000" cy="2862322"/>
          </a:xfrm>
          <a:prstGeom prst="rect">
            <a:avLst/>
          </a:prstGeom>
        </p:spPr>
        <p:txBody>
          <a:bodyPr wrap="square">
            <a:spAutoFit/>
          </a:bodyPr>
          <a:lstStyle/>
          <a:p>
            <a:pPr algn="ctr"/>
            <a:r>
              <a:rPr lang="en-US" sz="3600" dirty="0" smtClean="0"/>
              <a:t>  God’s wisdom is grounded </a:t>
            </a:r>
          </a:p>
          <a:p>
            <a:pPr algn="ctr"/>
            <a:r>
              <a:rPr lang="en-US" sz="3600" dirty="0" smtClean="0"/>
              <a:t>upon His omniscience </a:t>
            </a:r>
          </a:p>
          <a:p>
            <a:pPr algn="ctr"/>
            <a:r>
              <a:rPr lang="en-US" sz="3600" i="1" dirty="0" smtClean="0"/>
              <a:t>(Knowledge of all things)</a:t>
            </a:r>
          </a:p>
          <a:p>
            <a:endParaRPr lang="en-US" sz="3600" dirty="0" smtClean="0"/>
          </a:p>
          <a:p>
            <a:endParaRPr lang="en-US" sz="3600" dirty="0" smtClean="0"/>
          </a:p>
        </p:txBody>
      </p:sp>
      <p:sp>
        <p:nvSpPr>
          <p:cNvPr id="4" name="Rectangle 3"/>
          <p:cNvSpPr/>
          <p:nvPr/>
        </p:nvSpPr>
        <p:spPr>
          <a:xfrm>
            <a:off x="1828800" y="6096000"/>
            <a:ext cx="5562600" cy="707886"/>
          </a:xfrm>
          <a:prstGeom prst="rect">
            <a:avLst/>
          </a:prstGeom>
          <a:solidFill>
            <a:schemeClr val="bg2">
              <a:lumMod val="60000"/>
              <a:lumOff val="40000"/>
            </a:schemeClr>
          </a:solidFill>
        </p:spPr>
        <p:style>
          <a:lnRef idx="2">
            <a:schemeClr val="accent5"/>
          </a:lnRef>
          <a:fillRef idx="1">
            <a:schemeClr val="lt1"/>
          </a:fillRef>
          <a:effectRef idx="0">
            <a:schemeClr val="accent5"/>
          </a:effectRef>
          <a:fontRef idx="minor">
            <a:schemeClr val="dk1"/>
          </a:fontRef>
        </p:style>
        <p:txBody>
          <a:bodyPr wrap="square">
            <a:spAutoFit/>
          </a:bodyPr>
          <a:lstStyle/>
          <a:p>
            <a:r>
              <a:rPr lang="en-US" sz="4000" dirty="0" smtClean="0"/>
              <a:t>Omniscience / Knowledge</a:t>
            </a:r>
            <a:endParaRPr lang="en-US" sz="4000" dirty="0"/>
          </a:p>
        </p:txBody>
      </p:sp>
      <p:sp>
        <p:nvSpPr>
          <p:cNvPr id="5" name="Rectangle 4"/>
          <p:cNvSpPr/>
          <p:nvPr/>
        </p:nvSpPr>
        <p:spPr>
          <a:xfrm>
            <a:off x="3124200" y="5410200"/>
            <a:ext cx="2971800" cy="707886"/>
          </a:xfrm>
          <a:prstGeom prst="rect">
            <a:avLst/>
          </a:prstGeom>
          <a:solidFill>
            <a:schemeClr val="bg2">
              <a:lumMod val="60000"/>
              <a:lumOff val="40000"/>
            </a:schemeClr>
          </a:solidFill>
        </p:spPr>
        <p:txBody>
          <a:bodyPr wrap="square">
            <a:spAutoFit/>
          </a:bodyPr>
          <a:lstStyle/>
          <a:p>
            <a:pPr algn="ctr"/>
            <a:r>
              <a:rPr lang="en-US" sz="4000" dirty="0" smtClean="0">
                <a:solidFill>
                  <a:schemeClr val="bg1"/>
                </a:solidFill>
              </a:rPr>
              <a:t>Wisdom</a:t>
            </a:r>
            <a:endParaRPr lang="en-US" sz="4000" dirty="0">
              <a:solidFill>
                <a:schemeClr val="bg1"/>
              </a:solidFill>
            </a:endParaRPr>
          </a:p>
        </p:txBody>
      </p:sp>
      <p:pic>
        <p:nvPicPr>
          <p:cNvPr id="1026" name="Picture 2"/>
          <p:cNvPicPr>
            <a:picLocks noChangeAspect="1" noChangeArrowheads="1"/>
          </p:cNvPicPr>
          <p:nvPr/>
        </p:nvPicPr>
        <p:blipFill>
          <a:blip r:embed="rId3" cstate="print"/>
          <a:srcRect/>
          <a:stretch>
            <a:fillRect/>
          </a:stretch>
        </p:blipFill>
        <p:spPr bwMode="auto">
          <a:xfrm>
            <a:off x="3505200" y="4495800"/>
            <a:ext cx="2228849" cy="990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7" name="Picture 3"/>
          <p:cNvPicPr>
            <a:picLocks noChangeAspect="1" noChangeArrowheads="1"/>
          </p:cNvPicPr>
          <p:nvPr/>
        </p:nvPicPr>
        <p:blipFill>
          <a:blip r:embed="rId4" cstate="print"/>
          <a:srcRect/>
          <a:stretch>
            <a:fillRect/>
          </a:stretch>
        </p:blipFill>
        <p:spPr bwMode="auto">
          <a:xfrm>
            <a:off x="6248400" y="3276600"/>
            <a:ext cx="2454442" cy="1295400"/>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srcRect/>
          <a:stretch>
            <a:fillRect/>
          </a:stretch>
        </p:blipFill>
        <p:spPr bwMode="auto">
          <a:xfrm>
            <a:off x="914400" y="3200400"/>
            <a:ext cx="1981200" cy="148590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 calcmode="lin" valueType="num">
                                      <p:cBhvr>
                                        <p:cTn id="28" dur="500" fill="hold"/>
                                        <p:tgtEl>
                                          <p:spTgt spid="1026"/>
                                        </p:tgtEl>
                                        <p:attrNameLst>
                                          <p:attrName>ppt_w</p:attrName>
                                        </p:attrNameLst>
                                      </p:cBhvr>
                                      <p:tavLst>
                                        <p:tav tm="0">
                                          <p:val>
                                            <p:fltVal val="0"/>
                                          </p:val>
                                        </p:tav>
                                        <p:tav tm="100000">
                                          <p:val>
                                            <p:strVal val="#ppt_w"/>
                                          </p:val>
                                        </p:tav>
                                      </p:tavLst>
                                    </p:anim>
                                    <p:anim calcmode="lin" valueType="num">
                                      <p:cBhvr>
                                        <p:cTn id="29" dur="500" fill="hold"/>
                                        <p:tgtEl>
                                          <p:spTgt spid="1026"/>
                                        </p:tgtEl>
                                        <p:attrNameLst>
                                          <p:attrName>ppt_h</p:attrName>
                                        </p:attrNameLst>
                                      </p:cBhvr>
                                      <p:tavLst>
                                        <p:tav tm="0">
                                          <p:val>
                                            <p:fltVal val="0"/>
                                          </p:val>
                                        </p:tav>
                                        <p:tav tm="100000">
                                          <p:val>
                                            <p:strVal val="#ppt_h"/>
                                          </p:val>
                                        </p:tav>
                                      </p:tavLst>
                                    </p:anim>
                                    <p:animEffect transition="in" filter="fade">
                                      <p:cBhvr>
                                        <p:cTn id="30" dur="500"/>
                                        <p:tgtEl>
                                          <p:spTgt spid="102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nodeType="clickEffect">
                                  <p:stCondLst>
                                    <p:cond delay="0"/>
                                  </p:stCondLst>
                                  <p:childTnLst>
                                    <p:set>
                                      <p:cBhvr>
                                        <p:cTn id="34" dur="1" fill="hold">
                                          <p:stCondLst>
                                            <p:cond delay="0"/>
                                          </p:stCondLst>
                                        </p:cTn>
                                        <p:tgtEl>
                                          <p:spTgt spid="1027"/>
                                        </p:tgtEl>
                                        <p:attrNameLst>
                                          <p:attrName>style.visibility</p:attrName>
                                        </p:attrNameLst>
                                      </p:cBhvr>
                                      <p:to>
                                        <p:strVal val="visible"/>
                                      </p:to>
                                    </p:set>
                                    <p:anim calcmode="lin" valueType="num">
                                      <p:cBhvr>
                                        <p:cTn id="35" dur="500" fill="hold"/>
                                        <p:tgtEl>
                                          <p:spTgt spid="1027"/>
                                        </p:tgtEl>
                                        <p:attrNameLst>
                                          <p:attrName>ppt_w</p:attrName>
                                        </p:attrNameLst>
                                      </p:cBhvr>
                                      <p:tavLst>
                                        <p:tav tm="0">
                                          <p:val>
                                            <p:fltVal val="0"/>
                                          </p:val>
                                        </p:tav>
                                        <p:tav tm="100000">
                                          <p:val>
                                            <p:strVal val="#ppt_w"/>
                                          </p:val>
                                        </p:tav>
                                      </p:tavLst>
                                    </p:anim>
                                    <p:anim calcmode="lin" valueType="num">
                                      <p:cBhvr>
                                        <p:cTn id="36" dur="500" fill="hold"/>
                                        <p:tgtEl>
                                          <p:spTgt spid="1027"/>
                                        </p:tgtEl>
                                        <p:attrNameLst>
                                          <p:attrName>ppt_h</p:attrName>
                                        </p:attrNameLst>
                                      </p:cBhvr>
                                      <p:tavLst>
                                        <p:tav tm="0">
                                          <p:val>
                                            <p:fltVal val="0"/>
                                          </p:val>
                                        </p:tav>
                                        <p:tav tm="100000">
                                          <p:val>
                                            <p:strVal val="#ppt_h"/>
                                          </p:val>
                                        </p:tav>
                                      </p:tavLst>
                                    </p:anim>
                                    <p:animEffect transition="in" filter="fade">
                                      <p:cBhvr>
                                        <p:cTn id="37" dur="500"/>
                                        <p:tgtEl>
                                          <p:spTgt spid="102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nodeType="clickEffect">
                                  <p:stCondLst>
                                    <p:cond delay="0"/>
                                  </p:stCondLst>
                                  <p:childTnLst>
                                    <p:set>
                                      <p:cBhvr>
                                        <p:cTn id="41" dur="1" fill="hold">
                                          <p:stCondLst>
                                            <p:cond delay="0"/>
                                          </p:stCondLst>
                                        </p:cTn>
                                        <p:tgtEl>
                                          <p:spTgt spid="1029"/>
                                        </p:tgtEl>
                                        <p:attrNameLst>
                                          <p:attrName>style.visibility</p:attrName>
                                        </p:attrNameLst>
                                      </p:cBhvr>
                                      <p:to>
                                        <p:strVal val="visible"/>
                                      </p:to>
                                    </p:set>
                                    <p:anim calcmode="lin" valueType="num">
                                      <p:cBhvr>
                                        <p:cTn id="42" dur="500" fill="hold"/>
                                        <p:tgtEl>
                                          <p:spTgt spid="1029"/>
                                        </p:tgtEl>
                                        <p:attrNameLst>
                                          <p:attrName>ppt_w</p:attrName>
                                        </p:attrNameLst>
                                      </p:cBhvr>
                                      <p:tavLst>
                                        <p:tav tm="0">
                                          <p:val>
                                            <p:fltVal val="0"/>
                                          </p:val>
                                        </p:tav>
                                        <p:tav tm="100000">
                                          <p:val>
                                            <p:strVal val="#ppt_w"/>
                                          </p:val>
                                        </p:tav>
                                      </p:tavLst>
                                    </p:anim>
                                    <p:anim calcmode="lin" valueType="num">
                                      <p:cBhvr>
                                        <p:cTn id="43" dur="500" fill="hold"/>
                                        <p:tgtEl>
                                          <p:spTgt spid="1029"/>
                                        </p:tgtEl>
                                        <p:attrNameLst>
                                          <p:attrName>ppt_h</p:attrName>
                                        </p:attrNameLst>
                                      </p:cBhvr>
                                      <p:tavLst>
                                        <p:tav tm="0">
                                          <p:val>
                                            <p:fltVal val="0"/>
                                          </p:val>
                                        </p:tav>
                                        <p:tav tm="100000">
                                          <p:val>
                                            <p:strVal val="#ppt_h"/>
                                          </p:val>
                                        </p:tav>
                                      </p:tavLst>
                                    </p:anim>
                                    <p:animEffect transition="in" filter="fade">
                                      <p:cBhvr>
                                        <p:cTn id="44"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dirty="0" smtClean="0">
                <a:solidFill>
                  <a:srgbClr val="FFFF00"/>
                </a:solidFill>
              </a:rPr>
              <a:t>Robert </a:t>
            </a:r>
            <a:r>
              <a:rPr lang="en-US" dirty="0" err="1" smtClean="0">
                <a:solidFill>
                  <a:srgbClr val="FFFF00"/>
                </a:solidFill>
              </a:rPr>
              <a:t>Lightner</a:t>
            </a:r>
            <a:r>
              <a:rPr lang="en-US" dirty="0" smtClean="0">
                <a:solidFill>
                  <a:srgbClr val="FFFF00"/>
                </a:solidFill>
              </a:rPr>
              <a:t> writes: </a:t>
            </a:r>
          </a:p>
          <a:p>
            <a:pPr>
              <a:buNone/>
            </a:pPr>
            <a:r>
              <a:rPr lang="en-US" dirty="0" smtClean="0"/>
              <a:t>   "Though very closely related, knowledge and wisdom are not the same. Nor do they always accompany each other. No doubt we have all known those who had acquired a great deal of facts but who lacked the ability to use them wisely. Both knowledge and wisdom are imperfect in man but perfect and perfectly related to each other in God. Only He knows how to use His infinite knowledge to the best possible end. Through His wisdom God applies His knowledge to the fulfillment of His own purposes in ways which will bring the most glory to Him." (</a:t>
            </a:r>
            <a:r>
              <a:rPr lang="en-US" i="1" dirty="0" smtClean="0"/>
              <a:t>The God of the Bible,</a:t>
            </a:r>
            <a:r>
              <a:rPr lang="en-US" dirty="0" smtClean="0"/>
              <a:t> p. 99)</a:t>
            </a:r>
          </a:p>
          <a:p>
            <a:endParaRPr lang="en-US" dirty="0"/>
          </a:p>
        </p:txBody>
      </p:sp>
      <p:pic>
        <p:nvPicPr>
          <p:cNvPr id="3074" name="Picture 2"/>
          <p:cNvPicPr>
            <a:picLocks noChangeAspect="1" noChangeArrowheads="1"/>
          </p:cNvPicPr>
          <p:nvPr/>
        </p:nvPicPr>
        <p:blipFill>
          <a:blip r:embed="rId3" cstate="print"/>
          <a:srcRect/>
          <a:stretch>
            <a:fillRect/>
          </a:stretch>
        </p:blipFill>
        <p:spPr bwMode="auto">
          <a:xfrm>
            <a:off x="7953375" y="0"/>
            <a:ext cx="1190625" cy="131445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1371600"/>
          </a:xfrm>
        </p:spPr>
        <p:txBody>
          <a:bodyPr>
            <a:normAutofit fontScale="90000"/>
          </a:bodyPr>
          <a:lstStyle/>
          <a:p>
            <a:r>
              <a:rPr lang="en-US" dirty="0" smtClean="0"/>
              <a:t>The following passages which </a:t>
            </a:r>
            <a:br>
              <a:rPr lang="en-US" dirty="0" smtClean="0"/>
            </a:br>
            <a:r>
              <a:rPr lang="en-US" dirty="0" smtClean="0"/>
              <a:t>declare the wisdom of God</a:t>
            </a:r>
            <a:endParaRPr lang="en-US" dirty="0"/>
          </a:p>
        </p:txBody>
      </p:sp>
      <p:sp>
        <p:nvSpPr>
          <p:cNvPr id="3" name="Content Placeholder 2"/>
          <p:cNvSpPr>
            <a:spLocks noGrp="1"/>
          </p:cNvSpPr>
          <p:nvPr>
            <p:ph idx="1"/>
          </p:nvPr>
        </p:nvSpPr>
        <p:spPr>
          <a:xfrm>
            <a:off x="0" y="914400"/>
            <a:ext cx="9144000" cy="5943600"/>
          </a:xfrm>
        </p:spPr>
        <p:txBody>
          <a:bodyPr>
            <a:noAutofit/>
          </a:bodyPr>
          <a:lstStyle/>
          <a:p>
            <a:pPr>
              <a:buNone/>
            </a:pPr>
            <a:endParaRPr lang="en-US" sz="3600" i="1" dirty="0" smtClean="0"/>
          </a:p>
          <a:p>
            <a:r>
              <a:rPr lang="en-US" sz="3600" i="1" dirty="0" smtClean="0"/>
              <a:t>Psalm 136:5 "To him that by wisdom made the heavens: for his mercy </a:t>
            </a:r>
            <a:r>
              <a:rPr lang="en-US" sz="3600" i="1" dirty="0" err="1" smtClean="0"/>
              <a:t>endureth</a:t>
            </a:r>
            <a:r>
              <a:rPr lang="en-US" sz="3600" i="1" dirty="0" smtClean="0"/>
              <a:t> for ever."</a:t>
            </a:r>
          </a:p>
          <a:p>
            <a:r>
              <a:rPr lang="en-US" sz="3600" i="1" dirty="0" smtClean="0"/>
              <a:t>Proverbs 3:19 "The Lord by wisdom hath founded the earth; by understanding hath he established the heavens."</a:t>
            </a:r>
          </a:p>
          <a:p>
            <a:r>
              <a:rPr lang="en-US" sz="3600" i="1" dirty="0" smtClean="0"/>
              <a:t>I Corinthians 2:7 "But we speak the wisdom of God in a mystery, even the hidden wisdom, which God ordained before the world unto our glory."</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457200"/>
            <a:ext cx="4876800" cy="6629400"/>
          </a:xfrm>
        </p:spPr>
        <p:txBody>
          <a:bodyPr>
            <a:normAutofit/>
          </a:bodyPr>
          <a:lstStyle/>
          <a:p>
            <a:r>
              <a:rPr lang="en-US" i="1" dirty="0" smtClean="0"/>
              <a:t>I Timothy 1:17 "Now unto the King eternal, immortal, invisible, the only wise God, be </a:t>
            </a:r>
            <a:r>
              <a:rPr lang="en-US" i="1" dirty="0" err="1" smtClean="0"/>
              <a:t>honour</a:t>
            </a:r>
            <a:r>
              <a:rPr lang="en-US" i="1" dirty="0" smtClean="0"/>
              <a:t> and glory for ever and ever. Amen."</a:t>
            </a:r>
            <a:endParaRPr lang="en-US" sz="3600" i="1" dirty="0" smtClean="0"/>
          </a:p>
          <a:p>
            <a:r>
              <a:rPr lang="en-US" i="1" dirty="0" smtClean="0"/>
              <a:t>Jude 1:25 "To the only wise God our </a:t>
            </a:r>
            <a:r>
              <a:rPr lang="en-US" i="1" dirty="0" err="1" smtClean="0"/>
              <a:t>Saviour</a:t>
            </a:r>
            <a:r>
              <a:rPr lang="en-US" i="1" dirty="0" smtClean="0"/>
              <a:t>, be glory and majesty, dominion and power, both now and ever. Amen."</a:t>
            </a:r>
          </a:p>
          <a:p>
            <a:pPr>
              <a:buNone/>
            </a:pPr>
            <a:endParaRPr lang="en-US" i="1" dirty="0" smtClean="0"/>
          </a:p>
          <a:p>
            <a:endParaRPr lang="en-US" dirty="0"/>
          </a:p>
        </p:txBody>
      </p:sp>
      <p:pic>
        <p:nvPicPr>
          <p:cNvPr id="2050" name="Picture 2"/>
          <p:cNvPicPr>
            <a:picLocks noChangeAspect="1" noChangeArrowheads="1"/>
          </p:cNvPicPr>
          <p:nvPr/>
        </p:nvPicPr>
        <p:blipFill>
          <a:blip r:embed="rId3" cstate="print"/>
          <a:srcRect/>
          <a:stretch>
            <a:fillRect/>
          </a:stretch>
        </p:blipFill>
        <p:spPr bwMode="auto">
          <a:xfrm>
            <a:off x="5105400" y="1447800"/>
            <a:ext cx="3886478" cy="327660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additive="base">
                                        <p:cTn id="12" dur="500" fill="hold"/>
                                        <p:tgtEl>
                                          <p:spTgt spid="2050"/>
                                        </p:tgtEl>
                                        <p:attrNameLst>
                                          <p:attrName>ppt_x</p:attrName>
                                        </p:attrNameLst>
                                      </p:cBhvr>
                                      <p:tavLst>
                                        <p:tav tm="0">
                                          <p:val>
                                            <p:strVal val="#ppt_x"/>
                                          </p:val>
                                        </p:tav>
                                        <p:tav tm="100000">
                                          <p:val>
                                            <p:strVal val="#ppt_x"/>
                                          </p:val>
                                        </p:tav>
                                      </p:tavLst>
                                    </p:anim>
                                    <p:anim calcmode="lin" valueType="num">
                                      <p:cBhvr additive="base">
                                        <p:cTn id="13"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normAutofit/>
          </a:bodyPr>
          <a:lstStyle/>
          <a:p>
            <a:r>
              <a:rPr lang="en-US" dirty="0" smtClean="0"/>
              <a:t>God is immutable</a:t>
            </a:r>
            <a:endParaRPr lang="en-US" dirty="0"/>
          </a:p>
        </p:txBody>
      </p:sp>
      <p:sp>
        <p:nvSpPr>
          <p:cNvPr id="3" name="Content Placeholder 2"/>
          <p:cNvSpPr>
            <a:spLocks noGrp="1"/>
          </p:cNvSpPr>
          <p:nvPr>
            <p:ph idx="1"/>
          </p:nvPr>
        </p:nvSpPr>
        <p:spPr>
          <a:xfrm>
            <a:off x="0" y="1524000"/>
            <a:ext cx="4648200" cy="5334000"/>
          </a:xfrm>
        </p:spPr>
        <p:txBody>
          <a:bodyPr>
            <a:normAutofit/>
          </a:bodyPr>
          <a:lstStyle/>
          <a:p>
            <a:r>
              <a:rPr lang="en-US" sz="3600" dirty="0" smtClean="0"/>
              <a:t>The perfection of God by which He is devoid of all change in…</a:t>
            </a:r>
          </a:p>
          <a:p>
            <a:r>
              <a:rPr lang="en-US" sz="3600" dirty="0" smtClean="0"/>
              <a:t>Essence</a:t>
            </a:r>
          </a:p>
          <a:p>
            <a:r>
              <a:rPr lang="en-US" sz="3600" dirty="0" smtClean="0"/>
              <a:t>Nature</a:t>
            </a:r>
          </a:p>
          <a:p>
            <a:r>
              <a:rPr lang="en-US" sz="3600" dirty="0" smtClean="0"/>
              <a:t>Attributes</a:t>
            </a:r>
          </a:p>
          <a:p>
            <a:r>
              <a:rPr lang="en-US" sz="3600" dirty="0" smtClean="0"/>
              <a:t>Will</a:t>
            </a:r>
          </a:p>
          <a:p>
            <a:r>
              <a:rPr lang="en-US" sz="3600" dirty="0" smtClean="0"/>
              <a:t>Promises </a:t>
            </a:r>
            <a:endParaRPr lang="en-US" sz="3600" dirty="0"/>
          </a:p>
        </p:txBody>
      </p:sp>
      <p:sp>
        <p:nvSpPr>
          <p:cNvPr id="4" name="Rectangle 3"/>
          <p:cNvSpPr/>
          <p:nvPr/>
        </p:nvSpPr>
        <p:spPr>
          <a:xfrm>
            <a:off x="4724400" y="1828800"/>
            <a:ext cx="4191000" cy="4524315"/>
          </a:xfrm>
          <a:prstGeom prst="rect">
            <a:avLst/>
          </a:prstGeom>
          <a:solidFill>
            <a:srgbClr val="00B0F0"/>
          </a:solidFill>
        </p:spPr>
        <p:txBody>
          <a:bodyPr wrap="square">
            <a:spAutoFit/>
          </a:bodyPr>
          <a:lstStyle/>
          <a:p>
            <a:pPr algn="ctr"/>
            <a:r>
              <a:rPr lang="en-US" sz="3200" b="1" i="1" dirty="0" smtClean="0">
                <a:solidFill>
                  <a:schemeClr val="bg1"/>
                </a:solidFill>
              </a:rPr>
              <a:t>No change is possible in God, because all change must be to better or worse, and God is absolute perfection. No cause for change in God could possibility exists for He is a perfect God!</a:t>
            </a:r>
            <a:endParaRPr lang="en-US" sz="3200" b="1" i="1" dirty="0">
              <a:solidFill>
                <a:schemeClr val="bg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53"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Effect transition="in" filter="fade">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400" y="274638"/>
            <a:ext cx="2819400" cy="6430962"/>
          </a:xfrm>
          <a:solidFill>
            <a:schemeClr val="accent5">
              <a:lumMod val="75000"/>
            </a:schemeClr>
          </a:solidFill>
        </p:spPr>
        <p:txBody>
          <a:bodyPr>
            <a:noAutofit/>
            <a:scene3d>
              <a:camera prst="orthographicFront"/>
              <a:lightRig rig="threePt" dir="t"/>
            </a:scene3d>
            <a:sp3d extrusionH="57150">
              <a:bevelT w="38100" h="38100" prst="convex"/>
            </a:sp3d>
          </a:bodyPr>
          <a:lstStyle/>
          <a:p>
            <a:r>
              <a:rPr lang="en-US" dirty="0" smtClean="0">
                <a:effectLst>
                  <a:glow rad="101600">
                    <a:schemeClr val="bg1">
                      <a:alpha val="60000"/>
                    </a:schemeClr>
                  </a:glow>
                </a:effectLst>
              </a:rPr>
              <a:t>An attribute of God is whatever God has revealed as being </a:t>
            </a:r>
            <a:br>
              <a:rPr lang="en-US" dirty="0" smtClean="0">
                <a:effectLst>
                  <a:glow rad="101600">
                    <a:schemeClr val="bg1">
                      <a:alpha val="60000"/>
                    </a:schemeClr>
                  </a:glow>
                </a:effectLst>
              </a:rPr>
            </a:br>
            <a:r>
              <a:rPr lang="en-US" dirty="0" smtClean="0">
                <a:effectLst>
                  <a:glow rad="101600">
                    <a:schemeClr val="bg1">
                      <a:alpha val="60000"/>
                    </a:schemeClr>
                  </a:glow>
                </a:effectLst>
              </a:rPr>
              <a:t>true of Himself. </a:t>
            </a:r>
            <a:endParaRPr lang="en-US" dirty="0">
              <a:effectLst>
                <a:glow rad="101600">
                  <a:schemeClr val="bg1">
                    <a:alpha val="60000"/>
                  </a:schemeClr>
                </a:glow>
              </a:effectLst>
            </a:endParaRPr>
          </a:p>
        </p:txBody>
      </p:sp>
      <p:pic>
        <p:nvPicPr>
          <p:cNvPr id="1026" name="Picture 2"/>
          <p:cNvPicPr>
            <a:picLocks noChangeAspect="1" noChangeArrowheads="1"/>
          </p:cNvPicPr>
          <p:nvPr/>
        </p:nvPicPr>
        <p:blipFill>
          <a:blip r:embed="rId3" cstate="print"/>
          <a:srcRect/>
          <a:stretch>
            <a:fillRect/>
          </a:stretch>
        </p:blipFill>
        <p:spPr bwMode="auto">
          <a:xfrm>
            <a:off x="152400" y="228600"/>
            <a:ext cx="2828478" cy="320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descr="C:\Users\Ptr. Daniel White\Desktop\Bible pictures\Bible pictures Old Testament\Genesis and adam and eve\Adam, Eve, Creation\ML_Animals in creation.JPG"/>
          <p:cNvPicPr>
            <a:picLocks noChangeAspect="1" noChangeArrowheads="1"/>
          </p:cNvPicPr>
          <p:nvPr/>
        </p:nvPicPr>
        <p:blipFill>
          <a:blip r:embed="rId4" cstate="print"/>
          <a:srcRect/>
          <a:stretch>
            <a:fillRect/>
          </a:stretch>
        </p:blipFill>
        <p:spPr bwMode="auto">
          <a:xfrm>
            <a:off x="6172200" y="3962400"/>
            <a:ext cx="2819400" cy="26500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10000"/>
          </a:bodyPr>
          <a:lstStyle/>
          <a:p>
            <a:r>
              <a:rPr lang="en-US" i="1" dirty="0" smtClean="0"/>
              <a:t>Psalm 102:27 “But thou art the same, and thy years shall have no end.”</a:t>
            </a:r>
          </a:p>
          <a:p>
            <a:r>
              <a:rPr lang="en-US" i="1" dirty="0" smtClean="0"/>
              <a:t>James 1:17 “Every good gift and every perfect gift is from above, and cometh down from the Father of lights, with whom is no variableness, neither shadow of turning.”</a:t>
            </a:r>
          </a:p>
          <a:p>
            <a:r>
              <a:rPr lang="en-US" i="1" dirty="0" smtClean="0"/>
              <a:t>Malachi 3:6 “For I am the Lord, I change not; therefore ye sons of Jacob are not consumed.”</a:t>
            </a:r>
          </a:p>
          <a:p>
            <a:r>
              <a:rPr lang="en-US" i="1" dirty="0" smtClean="0"/>
              <a:t>Hebrews 6:17-18 “Wherein God, willing more abundantly to </a:t>
            </a:r>
            <a:r>
              <a:rPr lang="en-US" i="1" dirty="0" err="1" smtClean="0"/>
              <a:t>shew</a:t>
            </a:r>
            <a:r>
              <a:rPr lang="en-US" i="1" dirty="0" smtClean="0"/>
              <a:t> unto the heirs of promise the immutability of his counsel, confirmed it by an oath: That by two immutable things, in which it was impossible for God to lie, we might have a strong consolation, who have fled for refuge to lay hold upon the hope set before us.”</a:t>
            </a:r>
          </a:p>
          <a:p>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81000"/>
            <a:ext cx="9144000" cy="5745163"/>
          </a:xfrm>
        </p:spPr>
        <p:txBody>
          <a:bodyPr>
            <a:noAutofit/>
          </a:bodyPr>
          <a:lstStyle/>
          <a:p>
            <a:r>
              <a:rPr lang="en-US" i="1" dirty="0" smtClean="0"/>
              <a:t>Hebrews 1:10-12 "And, Thou, Lord, in the beginning hast laid the foundation of the earth; and the heavens are the works of </a:t>
            </a:r>
            <a:r>
              <a:rPr lang="en-US" i="1" dirty="0" err="1" smtClean="0"/>
              <a:t>thine</a:t>
            </a:r>
            <a:r>
              <a:rPr lang="en-US" i="1" dirty="0" smtClean="0"/>
              <a:t> hands: They shall perish; but thou </a:t>
            </a:r>
            <a:r>
              <a:rPr lang="en-US" i="1" dirty="0" err="1" smtClean="0"/>
              <a:t>remainest</a:t>
            </a:r>
            <a:r>
              <a:rPr lang="en-US" i="1" dirty="0" smtClean="0"/>
              <a:t>; and they all shall wax old as doth a garment; and as a vesture </a:t>
            </a:r>
            <a:r>
              <a:rPr lang="en-US" i="1" dirty="0" err="1" smtClean="0"/>
              <a:t>shalt</a:t>
            </a:r>
            <a:r>
              <a:rPr lang="en-US" i="1" dirty="0" smtClean="0"/>
              <a:t> thou fold them up, and they shall be changed: but thou art the same, and thy years shall not fail."</a:t>
            </a:r>
          </a:p>
          <a:p>
            <a:r>
              <a:rPr lang="en-US" i="1" dirty="0" smtClean="0"/>
              <a:t>Hebrews 13:8 "Jesus Christ the same yesterday, and to day, and for ever."</a:t>
            </a:r>
          </a:p>
        </p:txBody>
      </p:sp>
      <p:pic>
        <p:nvPicPr>
          <p:cNvPr id="4098" name="Picture 2"/>
          <p:cNvPicPr>
            <a:picLocks noChangeAspect="1" noChangeArrowheads="1"/>
          </p:cNvPicPr>
          <p:nvPr/>
        </p:nvPicPr>
        <p:blipFill>
          <a:blip r:embed="rId3" cstate="print"/>
          <a:srcRect/>
          <a:stretch>
            <a:fillRect/>
          </a:stretch>
        </p:blipFill>
        <p:spPr bwMode="auto">
          <a:xfrm>
            <a:off x="5410200" y="4495800"/>
            <a:ext cx="2924175" cy="2190309"/>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49362"/>
          </a:xfrm>
        </p:spPr>
        <p:txBody>
          <a:bodyPr>
            <a:normAutofit/>
          </a:bodyPr>
          <a:lstStyle/>
          <a:p>
            <a:r>
              <a:rPr lang="en-US" sz="6000" dirty="0" smtClean="0"/>
              <a:t>Application</a:t>
            </a:r>
            <a:endParaRPr lang="en-US" sz="6000" dirty="0"/>
          </a:p>
        </p:txBody>
      </p:sp>
      <p:pic>
        <p:nvPicPr>
          <p:cNvPr id="2050" name="Picture 2"/>
          <p:cNvPicPr>
            <a:picLocks noChangeAspect="1" noChangeArrowheads="1"/>
          </p:cNvPicPr>
          <p:nvPr/>
        </p:nvPicPr>
        <p:blipFill>
          <a:blip r:embed="rId3" cstate="print"/>
          <a:srcRect/>
          <a:stretch>
            <a:fillRect/>
          </a:stretch>
        </p:blipFill>
        <p:spPr bwMode="auto">
          <a:xfrm>
            <a:off x="1447800" y="1905000"/>
            <a:ext cx="5892800" cy="44196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4800600" cy="6858000"/>
          </a:xfrm>
        </p:spPr>
        <p:txBody>
          <a:bodyPr>
            <a:normAutofit/>
          </a:bodyPr>
          <a:lstStyle/>
          <a:p>
            <a:r>
              <a:rPr lang="en-US" sz="3200" dirty="0" smtClean="0"/>
              <a:t>When things are going bad I won't blame God, asking why He has changed and doesn't seem to be living up to His promises. Since He doesn't change, I will look at my life and see where I have deviated from the path He wants me to follow. I will change my direction toward the right way and follow Him.</a:t>
            </a:r>
            <a:endParaRPr lang="en-US" sz="3200" dirty="0"/>
          </a:p>
        </p:txBody>
      </p:sp>
      <p:pic>
        <p:nvPicPr>
          <p:cNvPr id="3074" name="Picture 2"/>
          <p:cNvPicPr>
            <a:picLocks noChangeAspect="1" noChangeArrowheads="1"/>
          </p:cNvPicPr>
          <p:nvPr/>
        </p:nvPicPr>
        <p:blipFill>
          <a:blip r:embed="rId3" cstate="print"/>
          <a:srcRect/>
          <a:stretch>
            <a:fillRect/>
          </a:stretch>
        </p:blipFill>
        <p:spPr bwMode="auto">
          <a:xfrm rot="471974">
            <a:off x="5194048" y="1540272"/>
            <a:ext cx="3773521" cy="2837688"/>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God is sovereign</a:t>
            </a:r>
            <a:endParaRPr lang="en-US" dirty="0"/>
          </a:p>
        </p:txBody>
      </p:sp>
      <p:sp>
        <p:nvSpPr>
          <p:cNvPr id="3" name="Content Placeholder 2"/>
          <p:cNvSpPr>
            <a:spLocks noGrp="1"/>
          </p:cNvSpPr>
          <p:nvPr>
            <p:ph idx="1"/>
          </p:nvPr>
        </p:nvSpPr>
        <p:spPr>
          <a:xfrm>
            <a:off x="0" y="1600200"/>
            <a:ext cx="5943600" cy="5257800"/>
          </a:xfrm>
        </p:spPr>
        <p:txBody>
          <a:bodyPr>
            <a:normAutofit/>
          </a:bodyPr>
          <a:lstStyle/>
          <a:p>
            <a:r>
              <a:rPr lang="en-US" dirty="0" smtClean="0"/>
              <a:t>If you were to look up the word “sovereign” in the dictionary, you would find words and phrases like “superior,” “greatest,” “supreme in power and authority,” “ruler,” and “independent of all others”</a:t>
            </a:r>
          </a:p>
          <a:p>
            <a:r>
              <a:rPr lang="en-US" dirty="0" smtClean="0"/>
              <a:t>God’s sovereignty simply means - “God is in control.”</a:t>
            </a:r>
          </a:p>
        </p:txBody>
      </p:sp>
      <p:pic>
        <p:nvPicPr>
          <p:cNvPr id="10242" name="Picture 2"/>
          <p:cNvPicPr>
            <a:picLocks noChangeAspect="1" noChangeArrowheads="1"/>
          </p:cNvPicPr>
          <p:nvPr/>
        </p:nvPicPr>
        <p:blipFill>
          <a:blip r:embed="rId3" cstate="print"/>
          <a:srcRect/>
          <a:stretch>
            <a:fillRect/>
          </a:stretch>
        </p:blipFill>
        <p:spPr bwMode="auto">
          <a:xfrm rot="21120458">
            <a:off x="5791200" y="1143000"/>
            <a:ext cx="3200400" cy="2400300"/>
          </a:xfrm>
          <a:prstGeom prst="rect">
            <a:avLst/>
          </a:prstGeom>
          <a:noFill/>
          <a:ln w="9525">
            <a:noFill/>
            <a:miter lim="800000"/>
            <a:headEnd/>
            <a:tailEnd/>
          </a:ln>
        </p:spPr>
      </p:pic>
      <p:pic>
        <p:nvPicPr>
          <p:cNvPr id="10243" name="Picture 3"/>
          <p:cNvPicPr>
            <a:picLocks noChangeAspect="1" noChangeArrowheads="1"/>
          </p:cNvPicPr>
          <p:nvPr/>
        </p:nvPicPr>
        <p:blipFill>
          <a:blip r:embed="rId4" cstate="print"/>
          <a:srcRect/>
          <a:stretch>
            <a:fillRect/>
          </a:stretch>
        </p:blipFill>
        <p:spPr bwMode="auto">
          <a:xfrm rot="450597">
            <a:off x="5785235" y="3870715"/>
            <a:ext cx="3190071" cy="2790786"/>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10243"/>
                                        </p:tgtEl>
                                        <p:attrNameLst>
                                          <p:attrName>style.visibility</p:attrName>
                                        </p:attrNameLst>
                                      </p:cBhvr>
                                      <p:to>
                                        <p:strVal val="visible"/>
                                      </p:to>
                                    </p:set>
                                    <p:anim calcmode="lin" valueType="num">
                                      <p:cBhvr>
                                        <p:cTn id="17" dur="500" fill="hold"/>
                                        <p:tgtEl>
                                          <p:spTgt spid="10243"/>
                                        </p:tgtEl>
                                        <p:attrNameLst>
                                          <p:attrName>ppt_w</p:attrName>
                                        </p:attrNameLst>
                                      </p:cBhvr>
                                      <p:tavLst>
                                        <p:tav tm="0">
                                          <p:val>
                                            <p:fltVal val="0"/>
                                          </p:val>
                                        </p:tav>
                                        <p:tav tm="100000">
                                          <p:val>
                                            <p:strVal val="#ppt_w"/>
                                          </p:val>
                                        </p:tav>
                                      </p:tavLst>
                                    </p:anim>
                                    <p:anim calcmode="lin" valueType="num">
                                      <p:cBhvr>
                                        <p:cTn id="18" dur="500" fill="hold"/>
                                        <p:tgtEl>
                                          <p:spTgt spid="10243"/>
                                        </p:tgtEl>
                                        <p:attrNameLst>
                                          <p:attrName>ppt_h</p:attrName>
                                        </p:attrNameLst>
                                      </p:cBhvr>
                                      <p:tavLst>
                                        <p:tav tm="0">
                                          <p:val>
                                            <p:fltVal val="0"/>
                                          </p:val>
                                        </p:tav>
                                        <p:tav tm="100000">
                                          <p:val>
                                            <p:strVal val="#ppt_h"/>
                                          </p:val>
                                        </p:tav>
                                      </p:tavLst>
                                    </p:anim>
                                    <p:animEffect transition="in" filter="fade">
                                      <p:cBhvr>
                                        <p:cTn id="19" dur="5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57200"/>
            <a:ext cx="9144000" cy="6400800"/>
          </a:xfrm>
        </p:spPr>
        <p:txBody>
          <a:bodyPr>
            <a:normAutofit/>
          </a:bodyPr>
          <a:lstStyle/>
          <a:p>
            <a:r>
              <a:rPr lang="en-US" dirty="0" smtClean="0"/>
              <a:t>God is above all things and before all things. He is the alpha and the omega, the beginning and the end. He is immortal, and He is present everywhere </a:t>
            </a:r>
            <a:r>
              <a:rPr lang="en-US" i="1" dirty="0" smtClean="0"/>
              <a:t>(Revelation 21:6). </a:t>
            </a:r>
          </a:p>
          <a:p>
            <a:r>
              <a:rPr lang="en-US" dirty="0" smtClean="0"/>
              <a:t>God created all things and holds all things together, both in heaven and on earth, both visible and invisible </a:t>
            </a:r>
            <a:r>
              <a:rPr lang="en-US" i="1" dirty="0" smtClean="0"/>
              <a:t>(Colossians 1:16).</a:t>
            </a:r>
          </a:p>
          <a:p>
            <a:r>
              <a:rPr lang="en-US" dirty="0" smtClean="0"/>
              <a:t>God knows all things past, present, and future. There is no limit to His knowledge </a:t>
            </a:r>
            <a:r>
              <a:rPr lang="en-US" i="1" dirty="0" smtClean="0"/>
              <a:t>(Isaiah 40:28).</a:t>
            </a:r>
          </a:p>
          <a:p>
            <a:r>
              <a:rPr lang="en-US" dirty="0" smtClean="0"/>
              <a:t>God knows everything completely before it even happens </a:t>
            </a:r>
            <a:r>
              <a:rPr lang="en-US" i="1" dirty="0" smtClean="0"/>
              <a:t>(Romans 11:33).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33400"/>
            <a:ext cx="9144000" cy="6324600"/>
          </a:xfrm>
        </p:spPr>
        <p:txBody>
          <a:bodyPr>
            <a:normAutofit/>
          </a:bodyPr>
          <a:lstStyle/>
          <a:p>
            <a:r>
              <a:rPr lang="en-US" sz="3600" dirty="0" smtClean="0"/>
              <a:t>God can do all things and accomplish all things </a:t>
            </a:r>
            <a:r>
              <a:rPr lang="en-US" sz="3600" i="1" dirty="0" smtClean="0"/>
              <a:t>(Matthew 17:20). </a:t>
            </a:r>
          </a:p>
          <a:p>
            <a:r>
              <a:rPr lang="en-US" sz="3600" dirty="0" smtClean="0"/>
              <a:t>Nothing is too difficult for Him </a:t>
            </a:r>
            <a:r>
              <a:rPr lang="en-US" sz="3600" i="1" dirty="0" smtClean="0"/>
              <a:t>(Luke 1:37).</a:t>
            </a:r>
          </a:p>
          <a:p>
            <a:r>
              <a:rPr lang="en-US" sz="3600" dirty="0" smtClean="0"/>
              <a:t>He orchestrates and determines everything that is going to happen in your life, in America, and throughout the world </a:t>
            </a:r>
            <a:r>
              <a:rPr lang="en-US" sz="3600" i="1" dirty="0" smtClean="0"/>
              <a:t>(Isaiah 40:15). </a:t>
            </a:r>
          </a:p>
          <a:p>
            <a:r>
              <a:rPr lang="en-US" sz="3600" dirty="0" smtClean="0"/>
              <a:t>Whatever He wants to do in the universe, He does, for nothing is impossible with Him </a:t>
            </a:r>
            <a:r>
              <a:rPr lang="en-US" sz="3600" i="1" dirty="0" smtClean="0"/>
              <a:t>(Jeremiah 32:17). </a:t>
            </a:r>
            <a:endParaRPr lang="en-US" sz="3600" i="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52400"/>
            <a:ext cx="9144000" cy="6705600"/>
          </a:xfrm>
        </p:spPr>
        <p:txBody>
          <a:bodyPr>
            <a:normAutofit/>
          </a:bodyPr>
          <a:lstStyle/>
          <a:p>
            <a:r>
              <a:rPr lang="en-US" dirty="0" smtClean="0"/>
              <a:t>God is in control of all things and rules over all things. He has power and authority over nature, earthly kings, history, angels, and demons. Even Satan himself has to ask God’s permission before he can act </a:t>
            </a:r>
            <a:r>
              <a:rPr lang="en-US" i="1" dirty="0" smtClean="0"/>
              <a:t>(Psalm 103:19). </a:t>
            </a:r>
          </a:p>
          <a:p>
            <a:r>
              <a:rPr lang="en-US" dirty="0" smtClean="0"/>
              <a:t>That’s what being sovereign means. It means being the ultimate source of all power, authority, and everything that exists. </a:t>
            </a:r>
          </a:p>
          <a:p>
            <a:r>
              <a:rPr lang="en-US" dirty="0" smtClean="0"/>
              <a:t>Only God can make those claims; therefore, it’s God’s sovereignty that makes Him superior to all other gods and makes Him, and Him alone, worthy of worship.</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9144000" cy="6629400"/>
          </a:xfrm>
        </p:spPr>
        <p:txBody>
          <a:bodyPr>
            <a:normAutofit/>
          </a:bodyPr>
          <a:lstStyle/>
          <a:p>
            <a:r>
              <a:rPr lang="en-US" sz="3600" i="1" dirty="0" smtClean="0"/>
              <a:t>Psalm 135:6 "Whatsoever the Lord pleased, that did he in heaven, and in earth, in the seas, and all deep places."</a:t>
            </a:r>
          </a:p>
          <a:p>
            <a:r>
              <a:rPr lang="en-US" sz="3600" i="1" dirty="0" smtClean="0"/>
              <a:t>Isaiah 46:9-11 "Remember the former things of old: for I am God, and there is none else; I am God, and there is none like me, declaring the end from the beginning, and from ancient times the things that are not yet done, saying, My counsel shall stand, and I will do all my pleasure: yes, I have spoken it, I will also bring it to pass; I have purposed it, I will also do it."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5943600" cy="6858000"/>
          </a:xfrm>
        </p:spPr>
        <p:txBody>
          <a:bodyPr>
            <a:normAutofit fontScale="92500"/>
          </a:bodyPr>
          <a:lstStyle/>
          <a:p>
            <a:r>
              <a:rPr lang="en-US" i="1" dirty="0" smtClean="0"/>
              <a:t>Romans 8:28 </a:t>
            </a:r>
            <a:r>
              <a:rPr lang="en-US" dirty="0" smtClean="0"/>
              <a:t>promises that –      </a:t>
            </a:r>
            <a:r>
              <a:rPr lang="en-US" i="1" dirty="0" smtClean="0">
                <a:solidFill>
                  <a:srgbClr val="FFFF00"/>
                </a:solidFill>
              </a:rPr>
              <a:t>“All things work together for good to them that love God, to them who are the called according to   his purpose…”</a:t>
            </a:r>
          </a:p>
          <a:p>
            <a:r>
              <a:rPr lang="en-US" dirty="0" smtClean="0"/>
              <a:t>That’s an amazing promise not only because it demonstrates that an all-powerful God cares about you, but because it cannot be fulfilled unless the one who gives it is all-knowing, all-wise, all-powerful, and all-loving.</a:t>
            </a:r>
          </a:p>
          <a:p>
            <a:r>
              <a:rPr lang="en-US" dirty="0" smtClean="0"/>
              <a:t>The promise itself is a testimony to God’s sovereignty. </a:t>
            </a:r>
          </a:p>
          <a:p>
            <a:endParaRPr lang="en-US" dirty="0"/>
          </a:p>
        </p:txBody>
      </p:sp>
      <p:pic>
        <p:nvPicPr>
          <p:cNvPr id="9218" name="Picture 2"/>
          <p:cNvPicPr>
            <a:picLocks noChangeAspect="1" noChangeArrowheads="1"/>
          </p:cNvPicPr>
          <p:nvPr/>
        </p:nvPicPr>
        <p:blipFill>
          <a:blip r:embed="rId3" cstate="print"/>
          <a:srcRect/>
          <a:stretch>
            <a:fillRect/>
          </a:stretch>
        </p:blipFill>
        <p:spPr bwMode="auto">
          <a:xfrm rot="446453">
            <a:off x="5684561" y="358743"/>
            <a:ext cx="3330373" cy="2209800"/>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amond(i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cstate="print"/>
          <a:srcRect/>
          <a:stretch>
            <a:fillRect/>
          </a:stretch>
        </p:blipFill>
        <p:spPr bwMode="auto">
          <a:xfrm>
            <a:off x="0" y="0"/>
            <a:ext cx="9525000" cy="7620000"/>
          </a:xfrm>
          <a:prstGeom prst="rect">
            <a:avLst/>
          </a:prstGeom>
          <a:noFill/>
          <a:ln w="9525">
            <a:noFill/>
            <a:miter lim="800000"/>
            <a:headEnd/>
            <a:tailEnd/>
          </a:ln>
        </p:spPr>
      </p:pic>
      <p:sp>
        <p:nvSpPr>
          <p:cNvPr id="2" name="Rectangle 1"/>
          <p:cNvSpPr/>
          <p:nvPr/>
        </p:nvSpPr>
        <p:spPr>
          <a:xfrm>
            <a:off x="533400" y="1676400"/>
            <a:ext cx="8229600" cy="3416320"/>
          </a:xfrm>
          <a:prstGeom prst="rect">
            <a:avLst/>
          </a:prstGeom>
        </p:spPr>
        <p:txBody>
          <a:bodyPr wrap="square">
            <a:spAutoFit/>
          </a:bodyPr>
          <a:lstStyle/>
          <a:p>
            <a:pPr algn="ctr"/>
            <a:r>
              <a:rPr lang="en-US" sz="3600" i="1" dirty="0" smtClean="0">
                <a:effectLst>
                  <a:glow rad="101600">
                    <a:schemeClr val="bg1">
                      <a:alpha val="60000"/>
                    </a:schemeClr>
                  </a:glow>
                </a:effectLst>
              </a:rPr>
              <a:t>“For the invisible things of him from the creation of the world are clearly seen, being understood by the things that are made, even his eternal power and Godhead; so that they are without excuse.” </a:t>
            </a:r>
          </a:p>
          <a:p>
            <a:pPr algn="ctr"/>
            <a:r>
              <a:rPr lang="en-US" sz="3600" i="1" dirty="0" smtClean="0">
                <a:effectLst>
                  <a:glow rad="101600">
                    <a:schemeClr val="bg1">
                      <a:alpha val="60000"/>
                    </a:schemeClr>
                  </a:glow>
                </a:effectLst>
              </a:rPr>
              <a:t>Romans 1:20 </a:t>
            </a:r>
            <a:endParaRPr lang="en-US" sz="3600" i="1"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265238"/>
          </a:xfrm>
        </p:spPr>
        <p:txBody>
          <a:bodyPr>
            <a:normAutofit fontScale="90000"/>
          </a:bodyPr>
          <a:lstStyle/>
          <a:p>
            <a:r>
              <a:rPr lang="en-US" dirty="0" smtClean="0"/>
              <a:t>Think about the </a:t>
            </a:r>
            <a:br>
              <a:rPr lang="en-US" dirty="0" smtClean="0"/>
            </a:br>
            <a:r>
              <a:rPr lang="en-US" dirty="0" smtClean="0"/>
              <a:t>implications of that promise</a:t>
            </a:r>
            <a:endParaRPr lang="en-US" dirty="0"/>
          </a:p>
        </p:txBody>
      </p:sp>
      <p:sp>
        <p:nvSpPr>
          <p:cNvPr id="3" name="Content Placeholder 2"/>
          <p:cNvSpPr>
            <a:spLocks noGrp="1"/>
          </p:cNvSpPr>
          <p:nvPr>
            <p:ph idx="1"/>
          </p:nvPr>
        </p:nvSpPr>
        <p:spPr>
          <a:xfrm>
            <a:off x="0" y="1752600"/>
            <a:ext cx="5867400" cy="4373563"/>
          </a:xfrm>
        </p:spPr>
        <p:txBody>
          <a:bodyPr>
            <a:noAutofit/>
          </a:bodyPr>
          <a:lstStyle/>
          <a:p>
            <a:pPr>
              <a:buNone/>
            </a:pPr>
            <a:r>
              <a:rPr lang="en-US" sz="3600" dirty="0" smtClean="0"/>
              <a:t>    Because God is sovereign and He loves you, nothing will ever come into your life that He does not either decree or allow. Consequently, no matter what you face in life, you can take comfort in the fact that God is sovereign. </a:t>
            </a:r>
            <a:endParaRPr lang="en-US" sz="3600" dirty="0"/>
          </a:p>
        </p:txBody>
      </p:sp>
      <p:pic>
        <p:nvPicPr>
          <p:cNvPr id="5122" name="Picture 2"/>
          <p:cNvPicPr>
            <a:picLocks noChangeAspect="1" noChangeArrowheads="1"/>
          </p:cNvPicPr>
          <p:nvPr/>
        </p:nvPicPr>
        <p:blipFill>
          <a:blip r:embed="rId3" cstate="print"/>
          <a:srcRect/>
          <a:stretch>
            <a:fillRect/>
          </a:stretch>
        </p:blipFill>
        <p:spPr bwMode="auto">
          <a:xfrm>
            <a:off x="5791200" y="1905000"/>
            <a:ext cx="3048000" cy="4162425"/>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265238"/>
          </a:xfrm>
        </p:spPr>
        <p:txBody>
          <a:bodyPr>
            <a:normAutofit fontScale="90000"/>
          </a:bodyPr>
          <a:lstStyle/>
          <a:p>
            <a:r>
              <a:rPr lang="en-US" dirty="0" smtClean="0"/>
              <a:t>Two problems that usually surface during any discussion of the sovereignty of God</a:t>
            </a:r>
            <a:endParaRPr lang="en-US" dirty="0"/>
          </a:p>
        </p:txBody>
      </p:sp>
      <p:sp>
        <p:nvSpPr>
          <p:cNvPr id="3" name="Content Placeholder 2"/>
          <p:cNvSpPr>
            <a:spLocks noGrp="1"/>
          </p:cNvSpPr>
          <p:nvPr>
            <p:ph idx="1"/>
          </p:nvPr>
        </p:nvSpPr>
        <p:spPr>
          <a:xfrm>
            <a:off x="3352800" y="1828800"/>
            <a:ext cx="5791200" cy="5029200"/>
          </a:xfrm>
        </p:spPr>
        <p:txBody>
          <a:bodyPr>
            <a:normAutofit/>
          </a:bodyPr>
          <a:lstStyle/>
          <a:p>
            <a:r>
              <a:rPr lang="en-US" sz="3600" dirty="0" smtClean="0"/>
              <a:t>If God is sovereign, how do we explain the presence of sin and evil?</a:t>
            </a:r>
          </a:p>
          <a:p>
            <a:r>
              <a:rPr lang="en-US" sz="3600" dirty="0" smtClean="0"/>
              <a:t>If God is sovereign, how do we reconcile the responsibility and freedom of man to make choices (free will)?</a:t>
            </a:r>
            <a:endParaRPr lang="en-US" sz="3600" dirty="0"/>
          </a:p>
        </p:txBody>
      </p:sp>
      <p:pic>
        <p:nvPicPr>
          <p:cNvPr id="6146" name="Picture 2"/>
          <p:cNvPicPr>
            <a:picLocks noChangeAspect="1" noChangeArrowheads="1"/>
          </p:cNvPicPr>
          <p:nvPr/>
        </p:nvPicPr>
        <p:blipFill>
          <a:blip r:embed="rId3" cstate="print"/>
          <a:srcRect/>
          <a:stretch>
            <a:fillRect/>
          </a:stretch>
        </p:blipFill>
        <p:spPr bwMode="auto">
          <a:xfrm rot="21195918">
            <a:off x="152400" y="2438400"/>
            <a:ext cx="3138399" cy="289560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352800" y="609601"/>
            <a:ext cx="5791200" cy="5632311"/>
          </a:xfrm>
          <a:prstGeom prst="rect">
            <a:avLst/>
          </a:prstGeom>
        </p:spPr>
        <p:txBody>
          <a:bodyPr wrap="square">
            <a:spAutoFit/>
          </a:bodyPr>
          <a:lstStyle/>
          <a:p>
            <a:pPr algn="ctr"/>
            <a:r>
              <a:rPr lang="en-US" sz="3600" dirty="0" smtClean="0"/>
              <a:t> The only positive statement in our </a:t>
            </a:r>
            <a:r>
              <a:rPr lang="en-US" sz="3600" u="sng" dirty="0" smtClean="0"/>
              <a:t>present ignorance </a:t>
            </a:r>
            <a:r>
              <a:rPr lang="en-US" sz="3600" dirty="0" smtClean="0"/>
              <a:t>is that the sovereign God has indeed allowed for (but not arranged for) sin to enter this universe, that through </a:t>
            </a:r>
          </a:p>
          <a:p>
            <a:pPr algn="ctr"/>
            <a:r>
              <a:rPr lang="en-US" sz="3600" dirty="0" smtClean="0"/>
              <a:t>it all He might receive the most glory </a:t>
            </a:r>
            <a:r>
              <a:rPr lang="en-US" sz="3600" i="1" dirty="0" smtClean="0"/>
              <a:t>(Rev. 4:11) </a:t>
            </a:r>
            <a:r>
              <a:rPr lang="en-US" sz="3600" dirty="0" smtClean="0"/>
              <a:t>and that the elect might receive the most good </a:t>
            </a:r>
            <a:r>
              <a:rPr lang="en-US" sz="3600" i="1" dirty="0" smtClean="0"/>
              <a:t>(Rom. 8:28)</a:t>
            </a:r>
            <a:r>
              <a:rPr lang="en-US" sz="3600" dirty="0" smtClean="0"/>
              <a:t>.</a:t>
            </a:r>
            <a:endParaRPr lang="en-US" sz="3600" dirty="0"/>
          </a:p>
        </p:txBody>
      </p:sp>
      <p:pic>
        <p:nvPicPr>
          <p:cNvPr id="7171" name="Picture 3"/>
          <p:cNvPicPr>
            <a:picLocks noChangeAspect="1" noChangeArrowheads="1"/>
          </p:cNvPicPr>
          <p:nvPr/>
        </p:nvPicPr>
        <p:blipFill>
          <a:blip r:embed="rId3" cstate="print"/>
          <a:srcRect/>
          <a:stretch>
            <a:fillRect/>
          </a:stretch>
        </p:blipFill>
        <p:spPr bwMode="auto">
          <a:xfrm>
            <a:off x="152400" y="762000"/>
            <a:ext cx="3276600" cy="4945811"/>
          </a:xfrm>
          <a:prstGeom prst="rect">
            <a:avLst/>
          </a:prstGeom>
          <a:noFill/>
          <a:ln w="9525">
            <a:noFill/>
            <a:miter lim="800000"/>
            <a:headEnd/>
            <a:tailEnd/>
          </a:ln>
        </p:spPr>
      </p:pic>
      <p:pic>
        <p:nvPicPr>
          <p:cNvPr id="7172" name="Picture 4"/>
          <p:cNvPicPr>
            <a:picLocks noChangeAspect="1" noChangeArrowheads="1"/>
          </p:cNvPicPr>
          <p:nvPr/>
        </p:nvPicPr>
        <p:blipFill>
          <a:blip r:embed="rId4" cstate="print"/>
          <a:srcRect/>
          <a:stretch>
            <a:fillRect/>
          </a:stretch>
        </p:blipFill>
        <p:spPr bwMode="auto">
          <a:xfrm>
            <a:off x="1143000" y="3200400"/>
            <a:ext cx="1295400" cy="1905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6324600" cy="6629400"/>
          </a:xfrm>
        </p:spPr>
        <p:txBody>
          <a:bodyPr>
            <a:noAutofit/>
          </a:bodyPr>
          <a:lstStyle/>
          <a:p>
            <a:pPr>
              <a:buNone/>
            </a:pPr>
            <a:r>
              <a:rPr lang="en-US" sz="3600" dirty="0" smtClean="0"/>
              <a:t>   God’s sovereignty decreed that man should be free to exercise moral choice, and man from the beginning has fulfilled that decree by making his choice between good and evil.</a:t>
            </a:r>
          </a:p>
          <a:p>
            <a:pPr>
              <a:buNone/>
            </a:pPr>
            <a:r>
              <a:rPr lang="en-US" sz="3600" dirty="0" smtClean="0"/>
              <a:t>   The eternal decree of a sovereign God decided not which choice the man should make but that he should be free to make it. </a:t>
            </a:r>
            <a:endParaRPr lang="en-US" sz="3600" dirty="0"/>
          </a:p>
        </p:txBody>
      </p:sp>
      <p:pic>
        <p:nvPicPr>
          <p:cNvPr id="8195" name="Picture 3"/>
          <p:cNvPicPr>
            <a:picLocks noChangeAspect="1" noChangeArrowheads="1"/>
          </p:cNvPicPr>
          <p:nvPr/>
        </p:nvPicPr>
        <p:blipFill>
          <a:blip r:embed="rId3" cstate="print"/>
          <a:srcRect/>
          <a:stretch>
            <a:fillRect/>
          </a:stretch>
        </p:blipFill>
        <p:spPr bwMode="auto">
          <a:xfrm>
            <a:off x="6248400" y="1524000"/>
            <a:ext cx="2737077" cy="411480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1400" y="274638"/>
            <a:ext cx="5562600" cy="6583362"/>
          </a:xfrm>
        </p:spPr>
        <p:txBody>
          <a:bodyPr>
            <a:normAutofit/>
          </a:bodyPr>
          <a:lstStyle/>
          <a:p>
            <a:r>
              <a:rPr lang="en-US" sz="3600" i="1" dirty="0" smtClean="0"/>
              <a:t>“And if it seem evil unto you to serve the LORD, choose you this day whom ye will serve; whether the gods which your fathers served that were on the other side of the flood, or the gods of the Amorites, in whose land ye dwell: but as for me and my house, we will serve the LORD.” Josh. 24:15 </a:t>
            </a:r>
            <a:endParaRPr lang="en-US" sz="3600" i="1" dirty="0"/>
          </a:p>
        </p:txBody>
      </p:sp>
      <p:pic>
        <p:nvPicPr>
          <p:cNvPr id="11266" name="Picture 2"/>
          <p:cNvPicPr>
            <a:picLocks noChangeAspect="1" noChangeArrowheads="1"/>
          </p:cNvPicPr>
          <p:nvPr/>
        </p:nvPicPr>
        <p:blipFill>
          <a:blip r:embed="rId3" cstate="print">
            <a:lum bright="-10000"/>
          </a:blip>
          <a:srcRect/>
          <a:stretch>
            <a:fillRect/>
          </a:stretch>
        </p:blipFill>
        <p:spPr bwMode="auto">
          <a:xfrm>
            <a:off x="152400" y="1143000"/>
            <a:ext cx="3608669" cy="4495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274638"/>
            <a:ext cx="4800600" cy="6583362"/>
          </a:xfrm>
        </p:spPr>
        <p:txBody>
          <a:bodyPr>
            <a:normAutofit/>
          </a:bodyPr>
          <a:lstStyle/>
          <a:p>
            <a:r>
              <a:rPr lang="en-US" sz="3600" i="1" dirty="0" smtClean="0"/>
              <a:t>“Jesus </a:t>
            </a:r>
            <a:r>
              <a:rPr lang="en-US" sz="3600" i="1" dirty="0" err="1" smtClean="0"/>
              <a:t>saith</a:t>
            </a:r>
            <a:r>
              <a:rPr lang="en-US" sz="3600" i="1" dirty="0" smtClean="0"/>
              <a:t> unto them, Did ye never read in the scriptures, The stone which the builders rejected, the same is become the head of the corner: this is the Lord's doing, and it is </a:t>
            </a:r>
            <a:r>
              <a:rPr lang="en-US" sz="3600" i="1" dirty="0" err="1" smtClean="0"/>
              <a:t>marvellous</a:t>
            </a:r>
            <a:r>
              <a:rPr lang="en-US" sz="3600" i="1" dirty="0" smtClean="0"/>
              <a:t> in our eyes?” Matt. 21:42 </a:t>
            </a:r>
            <a:endParaRPr lang="en-US" sz="3600" i="1" dirty="0"/>
          </a:p>
        </p:txBody>
      </p:sp>
      <p:pic>
        <p:nvPicPr>
          <p:cNvPr id="12291" name="Picture 3"/>
          <p:cNvPicPr>
            <a:picLocks noChangeAspect="1" noChangeArrowheads="1"/>
          </p:cNvPicPr>
          <p:nvPr/>
        </p:nvPicPr>
        <p:blipFill>
          <a:blip r:embed="rId3" cstate="print"/>
          <a:srcRect/>
          <a:stretch>
            <a:fillRect/>
          </a:stretch>
        </p:blipFill>
        <p:spPr bwMode="auto">
          <a:xfrm>
            <a:off x="5410200" y="838200"/>
            <a:ext cx="3485053" cy="50292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0" y="274638"/>
            <a:ext cx="4800600" cy="6735762"/>
          </a:xfrm>
        </p:spPr>
        <p:txBody>
          <a:bodyPr>
            <a:normAutofit/>
          </a:bodyPr>
          <a:lstStyle/>
          <a:p>
            <a:r>
              <a:rPr lang="en-US" i="1" dirty="0" smtClean="0"/>
              <a:t>“Ye </a:t>
            </a:r>
            <a:r>
              <a:rPr lang="en-US" i="1" dirty="0" err="1" smtClean="0"/>
              <a:t>stiffnecked</a:t>
            </a:r>
            <a:r>
              <a:rPr lang="en-US" i="1" dirty="0" smtClean="0"/>
              <a:t> and uncircumcised in heart and ears, ye do always resist the Holy Ghost: as your fathers did, so do ye.” Acts 7:51 </a:t>
            </a:r>
            <a:endParaRPr lang="en-US" i="1" dirty="0"/>
          </a:p>
        </p:txBody>
      </p:sp>
      <p:pic>
        <p:nvPicPr>
          <p:cNvPr id="13314" name="Picture 2"/>
          <p:cNvPicPr>
            <a:picLocks noChangeAspect="1" noChangeArrowheads="1"/>
          </p:cNvPicPr>
          <p:nvPr/>
        </p:nvPicPr>
        <p:blipFill>
          <a:blip r:embed="rId3" cstate="print">
            <a:lum bright="-10000" contrast="10000"/>
          </a:blip>
          <a:srcRect/>
          <a:stretch>
            <a:fillRect/>
          </a:stretch>
        </p:blipFill>
        <p:spPr bwMode="auto">
          <a:xfrm>
            <a:off x="609600" y="838200"/>
            <a:ext cx="3522726" cy="51054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4267200" cy="6583362"/>
          </a:xfrm>
        </p:spPr>
        <p:txBody>
          <a:bodyPr>
            <a:normAutofit/>
          </a:bodyPr>
          <a:lstStyle/>
          <a:p>
            <a:r>
              <a:rPr lang="en-US" i="1" dirty="0" smtClean="0"/>
              <a:t>“But as many as received him, to them gave he power to become the sons of God, even to them that believe on his name.” John 1:12 </a:t>
            </a:r>
            <a:endParaRPr lang="en-US" i="1" dirty="0"/>
          </a:p>
        </p:txBody>
      </p:sp>
      <p:pic>
        <p:nvPicPr>
          <p:cNvPr id="14338" name="Picture 2"/>
          <p:cNvPicPr>
            <a:picLocks noChangeAspect="1" noChangeArrowheads="1"/>
          </p:cNvPicPr>
          <p:nvPr/>
        </p:nvPicPr>
        <p:blipFill>
          <a:blip r:embed="rId3" cstate="print"/>
          <a:srcRect/>
          <a:stretch>
            <a:fillRect/>
          </a:stretch>
        </p:blipFill>
        <p:spPr bwMode="auto">
          <a:xfrm flipH="1">
            <a:off x="5029200" y="609600"/>
            <a:ext cx="3657600" cy="519310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cstate="print"/>
          <a:srcRect/>
          <a:stretch>
            <a:fillRect/>
          </a:stretch>
        </p:blipFill>
        <p:spPr bwMode="auto">
          <a:xfrm>
            <a:off x="990601" y="40640"/>
            <a:ext cx="7086600" cy="6850380"/>
          </a:xfrm>
          <a:prstGeom prst="rect">
            <a:avLst/>
          </a:prstGeom>
          <a:ln>
            <a:noFill/>
          </a:ln>
          <a:effectLst>
            <a:softEdge rad="112500"/>
          </a:effectLst>
        </p:spPr>
      </p:pic>
      <p:sp>
        <p:nvSpPr>
          <p:cNvPr id="4" name="Title 3"/>
          <p:cNvSpPr>
            <a:spLocks noGrp="1"/>
          </p:cNvSpPr>
          <p:nvPr>
            <p:ph sz="half" idx="1"/>
          </p:nvPr>
        </p:nvSpPr>
        <p:spPr>
          <a:xfrm>
            <a:off x="0" y="2895600"/>
            <a:ext cx="5257800" cy="3962400"/>
          </a:xfrm>
        </p:spPr>
        <p:txBody>
          <a:bodyPr>
            <a:normAutofit/>
          </a:bodyPr>
          <a:lstStyle/>
          <a:p>
            <a:r>
              <a:rPr lang="en-US" sz="3200" dirty="0" smtClean="0">
                <a:effectLst>
                  <a:glow rad="101600">
                    <a:schemeClr val="bg1">
                      <a:alpha val="60000"/>
                    </a:schemeClr>
                  </a:glow>
                </a:effectLst>
              </a:rPr>
              <a:t>God is incomprehensible</a:t>
            </a:r>
          </a:p>
          <a:p>
            <a:r>
              <a:rPr lang="en-US" sz="3200" dirty="0" smtClean="0">
                <a:effectLst>
                  <a:glow rad="101600">
                    <a:schemeClr val="bg1">
                      <a:alpha val="60000"/>
                    </a:schemeClr>
                  </a:glow>
                </a:effectLst>
              </a:rPr>
              <a:t>God is self-existence </a:t>
            </a:r>
          </a:p>
          <a:p>
            <a:r>
              <a:rPr lang="en-US" sz="3200" dirty="0" smtClean="0">
                <a:effectLst>
                  <a:glow rad="101600">
                    <a:schemeClr val="bg1">
                      <a:alpha val="60000"/>
                    </a:schemeClr>
                  </a:glow>
                </a:effectLst>
              </a:rPr>
              <a:t>God is self-sufficient</a:t>
            </a:r>
          </a:p>
          <a:p>
            <a:r>
              <a:rPr lang="en-US" sz="3200" dirty="0" smtClean="0">
                <a:effectLst>
                  <a:glow rad="101600">
                    <a:schemeClr val="bg1">
                      <a:alpha val="60000"/>
                    </a:schemeClr>
                  </a:glow>
                </a:effectLst>
              </a:rPr>
              <a:t>God is eternal</a:t>
            </a:r>
          </a:p>
          <a:p>
            <a:pPr lvl="0"/>
            <a:r>
              <a:rPr lang="en-US" sz="3200" dirty="0" smtClean="0">
                <a:effectLst>
                  <a:glow rad="101600">
                    <a:schemeClr val="bg1">
                      <a:alpha val="60000"/>
                    </a:schemeClr>
                  </a:glow>
                </a:effectLst>
              </a:rPr>
              <a:t>God is infinite</a:t>
            </a:r>
          </a:p>
          <a:p>
            <a:r>
              <a:rPr lang="en-US" sz="3200" dirty="0" smtClean="0">
                <a:effectLst>
                  <a:glow rad="101600">
                    <a:schemeClr val="bg1">
                      <a:alpha val="60000"/>
                    </a:schemeClr>
                  </a:glow>
                </a:effectLst>
              </a:rPr>
              <a:t>God is omnipotent</a:t>
            </a:r>
          </a:p>
          <a:p>
            <a:pPr lvl="0"/>
            <a:endParaRPr lang="en-US" sz="3200" dirty="0" smtClean="0">
              <a:effectLst>
                <a:glow rad="101600">
                  <a:schemeClr val="bg1">
                    <a:alpha val="60000"/>
                  </a:schemeClr>
                </a:glow>
              </a:effectLst>
            </a:endParaRPr>
          </a:p>
          <a:p>
            <a:pPr lvl="0"/>
            <a:endParaRPr lang="en-US" sz="3200" dirty="0" smtClean="0">
              <a:effectLst>
                <a:glow rad="101600">
                  <a:schemeClr val="bg1">
                    <a:alpha val="60000"/>
                  </a:schemeClr>
                </a:glow>
              </a:effectLst>
            </a:endParaRPr>
          </a:p>
          <a:p>
            <a:endParaRPr lang="en-US" sz="3200" dirty="0" smtClean="0">
              <a:effectLst>
                <a:glow rad="101600">
                  <a:schemeClr val="bg1">
                    <a:alpha val="60000"/>
                  </a:schemeClr>
                </a:glow>
              </a:effectLst>
            </a:endParaRPr>
          </a:p>
          <a:p>
            <a:endParaRPr lang="en-US" sz="3200" dirty="0" smtClean="0">
              <a:effectLst>
                <a:glow rad="101600">
                  <a:schemeClr val="bg1">
                    <a:alpha val="60000"/>
                  </a:schemeClr>
                </a:glow>
              </a:effectLst>
            </a:endParaRPr>
          </a:p>
          <a:p>
            <a:endParaRPr lang="en-US" sz="3200" dirty="0" smtClean="0">
              <a:effectLst>
                <a:glow rad="101600">
                  <a:schemeClr val="bg1">
                    <a:alpha val="60000"/>
                  </a:schemeClr>
                </a:glow>
              </a:effectLst>
            </a:endParaRPr>
          </a:p>
          <a:p>
            <a:endParaRPr lang="en-US" sz="3200" dirty="0" smtClean="0">
              <a:effectLst>
                <a:glow rad="101600">
                  <a:schemeClr val="bg1">
                    <a:alpha val="60000"/>
                  </a:schemeClr>
                </a:glow>
              </a:effectLst>
            </a:endParaRPr>
          </a:p>
          <a:p>
            <a:endParaRPr lang="en-US" sz="3200" dirty="0" smtClean="0">
              <a:effectLst>
                <a:glow rad="101600">
                  <a:schemeClr val="bg1">
                    <a:alpha val="60000"/>
                  </a:schemeClr>
                </a:glow>
              </a:effectLst>
            </a:endParaRPr>
          </a:p>
          <a:p>
            <a:endParaRPr lang="en-US" sz="3200" dirty="0">
              <a:effectLst>
                <a:glow rad="101600">
                  <a:schemeClr val="bg1">
                    <a:alpha val="60000"/>
                  </a:schemeClr>
                </a:glow>
              </a:effectLst>
            </a:endParaRPr>
          </a:p>
        </p:txBody>
      </p:sp>
      <p:sp>
        <p:nvSpPr>
          <p:cNvPr id="6" name="Content Placeholder 5"/>
          <p:cNvSpPr>
            <a:spLocks noGrp="1"/>
          </p:cNvSpPr>
          <p:nvPr>
            <p:ph sz="half" idx="2"/>
          </p:nvPr>
        </p:nvSpPr>
        <p:spPr>
          <a:xfrm>
            <a:off x="4876800" y="2819400"/>
            <a:ext cx="4267200" cy="4038600"/>
          </a:xfrm>
        </p:spPr>
        <p:txBody>
          <a:bodyPr>
            <a:noAutofit/>
          </a:bodyPr>
          <a:lstStyle/>
          <a:p>
            <a:r>
              <a:rPr lang="en-US" sz="3200" dirty="0" smtClean="0">
                <a:effectLst>
                  <a:glow rad="101600">
                    <a:schemeClr val="bg1">
                      <a:alpha val="60000"/>
                    </a:schemeClr>
                  </a:glow>
                </a:effectLst>
              </a:rPr>
              <a:t>God </a:t>
            </a:r>
            <a:r>
              <a:rPr lang="en-US" sz="3200" dirty="0" smtClean="0">
                <a:effectLst>
                  <a:glow rad="101600">
                    <a:schemeClr val="bg1">
                      <a:alpha val="60000"/>
                    </a:schemeClr>
                  </a:glow>
                </a:effectLst>
              </a:rPr>
              <a:t>is omnipresent</a:t>
            </a:r>
          </a:p>
          <a:p>
            <a:r>
              <a:rPr lang="en-US" sz="3200" dirty="0" smtClean="0">
                <a:effectLst>
                  <a:glow rad="101600">
                    <a:schemeClr val="bg1">
                      <a:alpha val="60000"/>
                    </a:schemeClr>
                  </a:glow>
                </a:effectLst>
              </a:rPr>
              <a:t>God </a:t>
            </a:r>
            <a:r>
              <a:rPr lang="en-US" sz="3200" dirty="0" smtClean="0">
                <a:effectLst>
                  <a:glow rad="101600">
                    <a:schemeClr val="bg1">
                      <a:alpha val="60000"/>
                    </a:schemeClr>
                  </a:glow>
                </a:effectLst>
              </a:rPr>
              <a:t>is omniscient</a:t>
            </a:r>
          </a:p>
          <a:p>
            <a:r>
              <a:rPr lang="en-US" sz="3200" dirty="0" smtClean="0">
                <a:effectLst>
                  <a:glow rad="101600">
                    <a:schemeClr val="bg1">
                      <a:alpha val="60000"/>
                    </a:schemeClr>
                  </a:glow>
                </a:effectLst>
              </a:rPr>
              <a:t>God is all wise</a:t>
            </a:r>
          </a:p>
          <a:p>
            <a:r>
              <a:rPr lang="en-US" sz="3200" dirty="0" smtClean="0">
                <a:effectLst>
                  <a:glow rad="101600">
                    <a:schemeClr val="bg1">
                      <a:alpha val="60000"/>
                    </a:schemeClr>
                  </a:glow>
                </a:effectLst>
              </a:rPr>
              <a:t>God is immutable</a:t>
            </a:r>
          </a:p>
          <a:p>
            <a:r>
              <a:rPr lang="en-US" sz="3200" dirty="0" smtClean="0">
                <a:effectLst>
                  <a:glow rad="101600">
                    <a:schemeClr val="bg1">
                      <a:alpha val="60000"/>
                    </a:schemeClr>
                  </a:glow>
                </a:effectLst>
              </a:rPr>
              <a:t>God is sovereign</a:t>
            </a:r>
          </a:p>
          <a:p>
            <a:pPr>
              <a:buNone/>
            </a:pPr>
            <a:endParaRPr lang="en-US" sz="3200" dirty="0">
              <a:effectLst>
                <a:glow rad="101600">
                  <a:schemeClr val="bg1">
                    <a:alpha val="60000"/>
                  </a:schemeClr>
                </a:glow>
              </a:effectLst>
            </a:endParaRPr>
          </a:p>
        </p:txBody>
      </p:sp>
      <p:pic>
        <p:nvPicPr>
          <p:cNvPr id="21507" name="Picture 3"/>
          <p:cNvPicPr>
            <a:picLocks noChangeAspect="1" noChangeArrowheads="1"/>
          </p:cNvPicPr>
          <p:nvPr/>
        </p:nvPicPr>
        <p:blipFill>
          <a:blip r:embed="rId4" cstate="print">
            <a:duotone>
              <a:schemeClr val="accent1">
                <a:shade val="45000"/>
                <a:satMod val="135000"/>
              </a:schemeClr>
              <a:prstClr val="white"/>
            </a:duotone>
            <a:lum bright="-10000"/>
          </a:blip>
          <a:srcRect/>
          <a:stretch>
            <a:fillRect/>
          </a:stretch>
        </p:blipFill>
        <p:spPr bwMode="auto">
          <a:xfrm>
            <a:off x="3276600" y="228600"/>
            <a:ext cx="2891208" cy="2209800"/>
          </a:xfrm>
          <a:prstGeom prst="ellipse">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xEl>
                                              <p:pRg st="0" end="0"/>
                                            </p:txEl>
                                          </p:spTgt>
                                        </p:tgtEl>
                                        <p:attrNameLst>
                                          <p:attrName>style.visibility</p:attrName>
                                        </p:attrNameLst>
                                      </p:cBhvr>
                                      <p:to>
                                        <p:strVal val="visible"/>
                                      </p:to>
                                    </p:set>
                                    <p:anim calcmode="lin" valueType="num">
                                      <p:cBhvr additive="base">
                                        <p:cTn id="4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
                                            <p:txEl>
                                              <p:pRg st="1" end="1"/>
                                            </p:txEl>
                                          </p:spTgt>
                                        </p:tgtEl>
                                        <p:attrNameLst>
                                          <p:attrName>style.visibility</p:attrName>
                                        </p:attrNameLst>
                                      </p:cBhvr>
                                      <p:to>
                                        <p:strVal val="visible"/>
                                      </p:to>
                                    </p:set>
                                    <p:anim calcmode="lin" valueType="num">
                                      <p:cBhvr additive="base">
                                        <p:cTn id="4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6">
                                            <p:txEl>
                                              <p:pRg st="2" end="2"/>
                                            </p:txEl>
                                          </p:spTgt>
                                        </p:tgtEl>
                                        <p:attrNameLst>
                                          <p:attrName>style.visibility</p:attrName>
                                        </p:attrNameLst>
                                      </p:cBhvr>
                                      <p:to>
                                        <p:strVal val="visible"/>
                                      </p:to>
                                    </p:set>
                                    <p:anim calcmode="lin" valueType="num">
                                      <p:cBhvr additive="base">
                                        <p:cTn id="5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6">
                                            <p:txEl>
                                              <p:pRg st="3" end="3"/>
                                            </p:txEl>
                                          </p:spTgt>
                                        </p:tgtEl>
                                        <p:attrNameLst>
                                          <p:attrName>style.visibility</p:attrName>
                                        </p:attrNameLst>
                                      </p:cBhvr>
                                      <p:to>
                                        <p:strVal val="visible"/>
                                      </p:to>
                                    </p:set>
                                    <p:anim calcmode="lin" valueType="num">
                                      <p:cBhvr additive="base">
                                        <p:cTn id="6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6">
                                            <p:txEl>
                                              <p:pRg st="4" end="4"/>
                                            </p:txEl>
                                          </p:spTgt>
                                        </p:tgtEl>
                                        <p:attrNameLst>
                                          <p:attrName>style.visibility</p:attrName>
                                        </p:attrNameLst>
                                      </p:cBhvr>
                                      <p:to>
                                        <p:strVal val="visible"/>
                                      </p:to>
                                    </p:set>
                                    <p:anim calcmode="lin" valueType="num">
                                      <p:cBhvr additive="base">
                                        <p:cTn id="67"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33400"/>
            <a:ext cx="9144000" cy="830997"/>
          </a:xfrm>
          <a:prstGeom prst="rect">
            <a:avLst/>
          </a:prstGeom>
        </p:spPr>
        <p:txBody>
          <a:bodyPr wrap="square">
            <a:spAutoFit/>
          </a:bodyPr>
          <a:lstStyle/>
          <a:p>
            <a:pPr algn="ctr"/>
            <a:r>
              <a:rPr lang="en-US" sz="4800" dirty="0" smtClean="0">
                <a:latin typeface="Imprint MT Shadow" pitchFamily="82" charset="0"/>
              </a:rPr>
              <a:t>21 Attributes / Perfections of God</a:t>
            </a:r>
          </a:p>
        </p:txBody>
      </p:sp>
      <p:pic>
        <p:nvPicPr>
          <p:cNvPr id="2050" name="Picture 2"/>
          <p:cNvPicPr>
            <a:picLocks noChangeAspect="1" noChangeArrowheads="1"/>
          </p:cNvPicPr>
          <p:nvPr/>
        </p:nvPicPr>
        <p:blipFill>
          <a:blip r:embed="rId3" cstate="print">
            <a:lum bright="-10000" contrast="20000"/>
          </a:blip>
          <a:srcRect/>
          <a:stretch>
            <a:fillRect/>
          </a:stretch>
        </p:blipFill>
        <p:spPr bwMode="auto">
          <a:xfrm>
            <a:off x="1600200" y="1905000"/>
            <a:ext cx="6172200" cy="46360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p:cNvPicPr>
            <a:picLocks noChangeAspect="1" noChangeArrowheads="1"/>
          </p:cNvPicPr>
          <p:nvPr/>
        </p:nvPicPr>
        <p:blipFill>
          <a:blip r:embed="rId4" cstate="print">
            <a:duotone>
              <a:schemeClr val="accent4">
                <a:shade val="45000"/>
                <a:satMod val="135000"/>
              </a:schemeClr>
              <a:prstClr val="white"/>
            </a:duotone>
            <a:lum contrast="30000"/>
          </a:blip>
          <a:srcRect l="39333" b="9420"/>
          <a:stretch>
            <a:fillRect/>
          </a:stretch>
        </p:blipFill>
        <p:spPr bwMode="auto">
          <a:xfrm>
            <a:off x="3505200" y="2057400"/>
            <a:ext cx="2114550" cy="2904602"/>
          </a:xfrm>
          <a:prstGeom prst="ellipse">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609600" y="-14267"/>
            <a:ext cx="7891653" cy="6872267"/>
          </a:xfrm>
          <a:prstGeom prst="rect">
            <a:avLst/>
          </a:prstGeom>
          <a:ln>
            <a:noFill/>
          </a:ln>
          <a:effectLst>
            <a:softEdge rad="112500"/>
          </a:effectLst>
        </p:spPr>
      </p:pic>
      <p:sp>
        <p:nvSpPr>
          <p:cNvPr id="3" name="Content Placeholder 2"/>
          <p:cNvSpPr>
            <a:spLocks noGrp="1"/>
          </p:cNvSpPr>
          <p:nvPr>
            <p:ph idx="1"/>
          </p:nvPr>
        </p:nvSpPr>
        <p:spPr>
          <a:xfrm>
            <a:off x="609600" y="304800"/>
            <a:ext cx="3886200" cy="5821363"/>
          </a:xfrm>
        </p:spPr>
        <p:txBody>
          <a:bodyPr>
            <a:normAutofit/>
          </a:bodyPr>
          <a:lstStyle/>
          <a:p>
            <a:pPr algn="ctr">
              <a:buNone/>
            </a:pPr>
            <a:r>
              <a:rPr lang="en-US" sz="3600" i="1" dirty="0" smtClean="0">
                <a:effectLst>
                  <a:glow rad="101600">
                    <a:schemeClr val="bg1">
                      <a:alpha val="60000"/>
                    </a:schemeClr>
                  </a:glow>
                </a:effectLst>
              </a:rPr>
              <a:t>  “Be ye therefore </a:t>
            </a:r>
            <a:r>
              <a:rPr lang="en-US" sz="3600" i="1" u="sng" dirty="0" smtClean="0">
                <a:effectLst>
                  <a:glow rad="101600">
                    <a:schemeClr val="bg1">
                      <a:alpha val="60000"/>
                    </a:schemeClr>
                  </a:glow>
                </a:effectLst>
              </a:rPr>
              <a:t>perfect</a:t>
            </a:r>
            <a:r>
              <a:rPr lang="en-US" sz="3600" i="1" dirty="0" smtClean="0">
                <a:effectLst>
                  <a:glow rad="101600">
                    <a:schemeClr val="bg1">
                      <a:alpha val="60000"/>
                    </a:schemeClr>
                  </a:glow>
                </a:effectLst>
              </a:rPr>
              <a:t>, even as your Father which is in heaven is </a:t>
            </a:r>
            <a:r>
              <a:rPr lang="en-US" sz="3600" i="1" u="sng" dirty="0" smtClean="0">
                <a:effectLst>
                  <a:glow rad="101600">
                    <a:schemeClr val="bg1">
                      <a:alpha val="60000"/>
                    </a:schemeClr>
                  </a:glow>
                </a:effectLst>
              </a:rPr>
              <a:t>perfect</a:t>
            </a:r>
            <a:r>
              <a:rPr lang="en-US" sz="3600" i="1" dirty="0" smtClean="0">
                <a:effectLst>
                  <a:glow rad="101600">
                    <a:schemeClr val="bg1">
                      <a:alpha val="60000"/>
                    </a:schemeClr>
                  </a:glow>
                </a:effectLst>
              </a:rPr>
              <a:t>.” Matthew 5:48 </a:t>
            </a:r>
          </a:p>
          <a:p>
            <a:pPr algn="ctr"/>
            <a:endParaRPr lang="en-US" sz="3600"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1417638"/>
          </a:xfrm>
        </p:spPr>
        <p:txBody>
          <a:bodyPr>
            <a:normAutofit/>
          </a:bodyPr>
          <a:lstStyle/>
          <a:p>
            <a:r>
              <a:rPr lang="en-US" dirty="0" smtClean="0"/>
              <a:t>God is incomprehensible</a:t>
            </a:r>
            <a:endParaRPr lang="en-US" dirty="0"/>
          </a:p>
        </p:txBody>
      </p:sp>
      <p:sp>
        <p:nvSpPr>
          <p:cNvPr id="3" name="Content Placeholder 2"/>
          <p:cNvSpPr>
            <a:spLocks noGrp="1"/>
          </p:cNvSpPr>
          <p:nvPr>
            <p:ph idx="1"/>
          </p:nvPr>
        </p:nvSpPr>
        <p:spPr>
          <a:xfrm>
            <a:off x="0" y="1600200"/>
            <a:ext cx="5181600" cy="5257800"/>
          </a:xfrm>
        </p:spPr>
        <p:txBody>
          <a:bodyPr>
            <a:normAutofit/>
          </a:bodyPr>
          <a:lstStyle/>
          <a:p>
            <a:pPr algn="ctr">
              <a:buNone/>
            </a:pPr>
            <a:r>
              <a:rPr lang="en-US" i="1" dirty="0" smtClean="0">
                <a:solidFill>
                  <a:srgbClr val="FFC000"/>
                </a:solidFill>
              </a:rPr>
              <a:t>   “</a:t>
            </a:r>
            <a:r>
              <a:rPr lang="en-US" i="1" u="sng" dirty="0" smtClean="0">
                <a:solidFill>
                  <a:srgbClr val="FFC000"/>
                </a:solidFill>
              </a:rPr>
              <a:t>Canst thou by searching find out God</a:t>
            </a:r>
            <a:r>
              <a:rPr lang="en-US" i="1" dirty="0" smtClean="0">
                <a:solidFill>
                  <a:srgbClr val="FFC000"/>
                </a:solidFill>
              </a:rPr>
              <a:t>? canst thou find out the Almighty unto perfection? It is as high as heaven; what canst thou do? deeper than hell; what canst thou know? The measure thereof is longer than the earth, and broader than the sea.” Job 11:7-9 </a:t>
            </a:r>
          </a:p>
          <a:p>
            <a:pPr algn="ctr">
              <a:buNone/>
            </a:pPr>
            <a:endParaRPr lang="en-US" dirty="0"/>
          </a:p>
        </p:txBody>
      </p:sp>
      <p:pic>
        <p:nvPicPr>
          <p:cNvPr id="2050" name="Picture 2"/>
          <p:cNvPicPr>
            <a:picLocks noChangeAspect="1" noChangeArrowheads="1"/>
          </p:cNvPicPr>
          <p:nvPr/>
        </p:nvPicPr>
        <p:blipFill>
          <a:blip r:embed="rId3" cstate="print"/>
          <a:srcRect/>
          <a:stretch>
            <a:fillRect/>
          </a:stretch>
        </p:blipFill>
        <p:spPr bwMode="auto">
          <a:xfrm>
            <a:off x="5204476" y="1600200"/>
            <a:ext cx="3939524" cy="4495799"/>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304801" y="914800"/>
            <a:ext cx="8153400" cy="5943200"/>
          </a:xfrm>
          <a:prstGeom prst="rect">
            <a:avLst/>
          </a:prstGeom>
          <a:ln>
            <a:noFill/>
          </a:ln>
          <a:effectLst>
            <a:softEdge rad="112500"/>
          </a:effectLst>
        </p:spPr>
      </p:pic>
      <p:sp>
        <p:nvSpPr>
          <p:cNvPr id="2" name="Title 1"/>
          <p:cNvSpPr>
            <a:spLocks noGrp="1"/>
          </p:cNvSpPr>
          <p:nvPr>
            <p:ph type="title"/>
          </p:nvPr>
        </p:nvSpPr>
        <p:spPr>
          <a:xfrm>
            <a:off x="457200" y="0"/>
            <a:ext cx="8229600" cy="1066800"/>
          </a:xfrm>
        </p:spPr>
        <p:txBody>
          <a:bodyPr>
            <a:normAutofit/>
          </a:bodyPr>
          <a:lstStyle/>
          <a:p>
            <a:r>
              <a:rPr lang="en-US" dirty="0" smtClean="0"/>
              <a:t>God is self-existent</a:t>
            </a:r>
            <a:endParaRPr lang="en-US" dirty="0"/>
          </a:p>
        </p:txBody>
      </p:sp>
      <p:sp>
        <p:nvSpPr>
          <p:cNvPr id="3" name="Content Placeholder 2"/>
          <p:cNvSpPr>
            <a:spLocks noGrp="1"/>
          </p:cNvSpPr>
          <p:nvPr>
            <p:ph idx="1"/>
          </p:nvPr>
        </p:nvSpPr>
        <p:spPr>
          <a:xfrm>
            <a:off x="457200" y="1600200"/>
            <a:ext cx="7924800" cy="4525963"/>
          </a:xfrm>
        </p:spPr>
        <p:txBody>
          <a:bodyPr>
            <a:normAutofit lnSpcReduction="10000"/>
          </a:bodyPr>
          <a:lstStyle/>
          <a:p>
            <a:pPr algn="ctr">
              <a:buNone/>
            </a:pPr>
            <a:r>
              <a:rPr lang="en-US" b="1" i="1" dirty="0" smtClean="0">
                <a:solidFill>
                  <a:schemeClr val="bg1"/>
                </a:solidFill>
                <a:effectLst>
                  <a:glow rad="63500">
                    <a:schemeClr val="tx1">
                      <a:alpha val="40000"/>
                    </a:schemeClr>
                  </a:glow>
                </a:effectLst>
              </a:rPr>
              <a:t>"And Moses said unto God, Behold, when I come unto the children of Israel, and shall say unto them, The God of your fathers hath sent me, What is his name? What shall I say unto them? And God said unto Moses, I AM THAT I AM: and he said, Thus </a:t>
            </a:r>
            <a:r>
              <a:rPr lang="en-US" b="1" i="1" dirty="0" err="1" smtClean="0">
                <a:solidFill>
                  <a:schemeClr val="bg1"/>
                </a:solidFill>
                <a:effectLst>
                  <a:glow rad="63500">
                    <a:schemeClr val="tx1">
                      <a:alpha val="40000"/>
                    </a:schemeClr>
                  </a:glow>
                </a:effectLst>
              </a:rPr>
              <a:t>shalt</a:t>
            </a:r>
            <a:r>
              <a:rPr lang="en-US" b="1" i="1" dirty="0" smtClean="0">
                <a:solidFill>
                  <a:schemeClr val="bg1"/>
                </a:solidFill>
                <a:effectLst>
                  <a:glow rad="63500">
                    <a:schemeClr val="tx1">
                      <a:alpha val="40000"/>
                    </a:schemeClr>
                  </a:glow>
                </a:effectLst>
              </a:rPr>
              <a:t> thou say unto the children of Israel, I AM hath sent me unto you.” </a:t>
            </a:r>
          </a:p>
          <a:p>
            <a:pPr algn="ctr">
              <a:buNone/>
            </a:pPr>
            <a:r>
              <a:rPr lang="en-US" b="1" i="1" dirty="0" smtClean="0">
                <a:solidFill>
                  <a:schemeClr val="bg1"/>
                </a:solidFill>
                <a:effectLst>
                  <a:glow rad="63500">
                    <a:schemeClr val="tx1">
                      <a:alpha val="40000"/>
                    </a:schemeClr>
                  </a:glow>
                </a:effectLst>
              </a:rPr>
              <a:t>Exodus 3:13-14 </a:t>
            </a:r>
          </a:p>
          <a:p>
            <a:pPr algn="ctr">
              <a:buNone/>
            </a:pPr>
            <a:endParaRPr lang="en-US" b="1" i="1" dirty="0">
              <a:solidFill>
                <a:schemeClr val="bg1"/>
              </a:solidFill>
              <a:effectLst>
                <a:glow rad="63500">
                  <a:schemeClr val="tx1">
                    <a:alpha val="40000"/>
                  </a:schemeClr>
                </a:glow>
              </a:effectLst>
            </a:endParaRPr>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ormAutofit/>
          </a:bodyPr>
          <a:lstStyle/>
          <a:p>
            <a:r>
              <a:rPr lang="en-US" dirty="0" smtClean="0"/>
              <a:t>God is self-sufficient</a:t>
            </a:r>
            <a:endParaRPr lang="en-US" dirty="0"/>
          </a:p>
        </p:txBody>
      </p:sp>
      <p:sp>
        <p:nvSpPr>
          <p:cNvPr id="3" name="Content Placeholder 2"/>
          <p:cNvSpPr>
            <a:spLocks noGrp="1"/>
          </p:cNvSpPr>
          <p:nvPr>
            <p:ph idx="1"/>
          </p:nvPr>
        </p:nvSpPr>
        <p:spPr>
          <a:xfrm>
            <a:off x="5105400" y="1219200"/>
            <a:ext cx="4038600" cy="5638800"/>
          </a:xfrm>
        </p:spPr>
        <p:txBody>
          <a:bodyPr>
            <a:normAutofit/>
          </a:bodyPr>
          <a:lstStyle/>
          <a:p>
            <a:pPr algn="ctr">
              <a:buNone/>
            </a:pPr>
            <a:r>
              <a:rPr lang="en-US" sz="3600" i="1" dirty="0" smtClean="0"/>
              <a:t>“Neither is worshipped with men's hands, </a:t>
            </a:r>
            <a:r>
              <a:rPr lang="en-US" sz="3600" i="1" u="sng" dirty="0" smtClean="0"/>
              <a:t>as though he needed any thing</a:t>
            </a:r>
            <a:r>
              <a:rPr lang="en-US" sz="3600" i="1" dirty="0" smtClean="0"/>
              <a:t>, seeing he </a:t>
            </a:r>
            <a:r>
              <a:rPr lang="en-US" sz="3600" i="1" dirty="0" err="1" smtClean="0"/>
              <a:t>giveth</a:t>
            </a:r>
            <a:r>
              <a:rPr lang="en-US" sz="3600" i="1" dirty="0" smtClean="0"/>
              <a:t> to all life, and breath, and all things.” Acts 17:25 </a:t>
            </a:r>
          </a:p>
        </p:txBody>
      </p:sp>
      <p:pic>
        <p:nvPicPr>
          <p:cNvPr id="1026" name="Picture 2"/>
          <p:cNvPicPr>
            <a:picLocks noChangeAspect="1" noChangeArrowheads="1"/>
          </p:cNvPicPr>
          <p:nvPr/>
        </p:nvPicPr>
        <p:blipFill>
          <a:blip r:embed="rId3" cstate="print"/>
          <a:srcRect/>
          <a:stretch>
            <a:fillRect/>
          </a:stretch>
        </p:blipFill>
        <p:spPr bwMode="auto">
          <a:xfrm>
            <a:off x="381000" y="1524000"/>
            <a:ext cx="4762500" cy="4038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God is eternal</a:t>
            </a:r>
            <a:endParaRPr lang="en-US" dirty="0"/>
          </a:p>
        </p:txBody>
      </p:sp>
      <p:sp>
        <p:nvSpPr>
          <p:cNvPr id="3" name="Content Placeholder 2"/>
          <p:cNvSpPr>
            <a:spLocks noGrp="1"/>
          </p:cNvSpPr>
          <p:nvPr>
            <p:ph idx="1"/>
          </p:nvPr>
        </p:nvSpPr>
        <p:spPr>
          <a:xfrm>
            <a:off x="4495800" y="1447800"/>
            <a:ext cx="4267200" cy="5410200"/>
          </a:xfrm>
        </p:spPr>
        <p:txBody>
          <a:bodyPr>
            <a:noAutofit/>
          </a:bodyPr>
          <a:lstStyle/>
          <a:p>
            <a:pPr algn="ctr">
              <a:buNone/>
            </a:pPr>
            <a:r>
              <a:rPr lang="en-US" sz="3600" i="1" dirty="0" smtClean="0"/>
              <a:t>"The eternal God is  thy refuge, and underneath are the </a:t>
            </a:r>
            <a:r>
              <a:rPr lang="en-US" sz="3600" i="1" u="sng" dirty="0" smtClean="0"/>
              <a:t>everlasting</a:t>
            </a:r>
            <a:r>
              <a:rPr lang="en-US" sz="3600" i="1" dirty="0" smtClean="0"/>
              <a:t> arms: and he shall thrust out the enemy from before thee.” Deuteronomy 33:27 </a:t>
            </a:r>
          </a:p>
        </p:txBody>
      </p:sp>
      <p:pic>
        <p:nvPicPr>
          <p:cNvPr id="2050" name="Picture 2"/>
          <p:cNvPicPr>
            <a:picLocks noChangeAspect="1" noChangeArrowheads="1"/>
          </p:cNvPicPr>
          <p:nvPr/>
        </p:nvPicPr>
        <p:blipFill>
          <a:blip r:embed="rId3" cstate="print"/>
          <a:srcRect/>
          <a:stretch>
            <a:fillRect/>
          </a:stretch>
        </p:blipFill>
        <p:spPr bwMode="auto">
          <a:xfrm>
            <a:off x="304800" y="1828800"/>
            <a:ext cx="4419600" cy="33147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672</TotalTime>
  <Words>2137</Words>
  <Application>Microsoft Office PowerPoint</Application>
  <PresentationFormat>On-screen Show (4:3)</PresentationFormat>
  <Paragraphs>158</Paragraphs>
  <Slides>38</Slides>
  <Notes>38</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Slide 1</vt:lpstr>
      <vt:lpstr>An attribute of God is whatever God has revealed as being  true of Himself. </vt:lpstr>
      <vt:lpstr>Slide 3</vt:lpstr>
      <vt:lpstr>Slide 4</vt:lpstr>
      <vt:lpstr>Slide 5</vt:lpstr>
      <vt:lpstr>God is incomprehensible</vt:lpstr>
      <vt:lpstr>God is self-existent</vt:lpstr>
      <vt:lpstr>God is self-sufficient</vt:lpstr>
      <vt:lpstr>God is eternal</vt:lpstr>
      <vt:lpstr>Slide 10</vt:lpstr>
      <vt:lpstr>God is omnipotent</vt:lpstr>
      <vt:lpstr>God is omnipresent </vt:lpstr>
      <vt:lpstr>God is omniscient</vt:lpstr>
      <vt:lpstr>Slide 14</vt:lpstr>
      <vt:lpstr>God is all wise</vt:lpstr>
      <vt:lpstr>Slide 16</vt:lpstr>
      <vt:lpstr>The following passages which  declare the wisdom of God</vt:lpstr>
      <vt:lpstr>Slide 18</vt:lpstr>
      <vt:lpstr>God is immutable</vt:lpstr>
      <vt:lpstr>Slide 20</vt:lpstr>
      <vt:lpstr>Slide 21</vt:lpstr>
      <vt:lpstr>Application</vt:lpstr>
      <vt:lpstr>When things are going bad I won't blame God, asking why He has changed and doesn't seem to be living up to His promises. Since He doesn't change, I will look at my life and see where I have deviated from the path He wants me to follow. I will change my direction toward the right way and follow Him.</vt:lpstr>
      <vt:lpstr>God is sovereign</vt:lpstr>
      <vt:lpstr>Slide 25</vt:lpstr>
      <vt:lpstr>Slide 26</vt:lpstr>
      <vt:lpstr>Slide 27</vt:lpstr>
      <vt:lpstr>Slide 28</vt:lpstr>
      <vt:lpstr>Slide 29</vt:lpstr>
      <vt:lpstr>Think about the  implications of that promise</vt:lpstr>
      <vt:lpstr>Two problems that usually surface during any discussion of the sovereignty of God</vt:lpstr>
      <vt:lpstr>Slide 32</vt:lpstr>
      <vt:lpstr>Slide 33</vt:lpstr>
      <vt:lpstr>“And if it seem evil unto you to serve the LORD, choose you this day whom ye will serve; whether the gods which your fathers served that were on the other side of the flood, or the gods of the Amorites, in whose land ye dwell: but as for me and my house, we will serve the LORD.” Josh. 24:15 </vt:lpstr>
      <vt:lpstr>“Jesus saith unto them, Did ye never read in the scriptures, The stone which the builders rejected, the same is become the head of the corner: this is the Lord's doing, and it is marvellous in our eyes?” Matt. 21:42 </vt:lpstr>
      <vt:lpstr>“Ye stiffnecked and uncircumcised in heart and ears, ye do always resist the Holy Ghost: as your fathers did, so do ye.” Acts 7:51 </vt:lpstr>
      <vt:lpstr>“But as many as received him, to them gave he power to become the sons of God, even to them that believe on his name.” John 1:12 </vt:lpstr>
      <vt:lpstr>Slide 38</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Ptr. Daniel White</dc:creator>
  <cp:lastModifiedBy>Ptr. Daniel White</cp:lastModifiedBy>
  <cp:revision>17</cp:revision>
  <dcterms:created xsi:type="dcterms:W3CDTF">2011-08-24T14:15:40Z</dcterms:created>
  <dcterms:modified xsi:type="dcterms:W3CDTF">2011-10-03T10:16:26Z</dcterms:modified>
</cp:coreProperties>
</file>