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77"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8" r:id="rId22"/>
    <p:sldId id="275" r:id="rId23"/>
    <p:sldId id="279" r:id="rId24"/>
    <p:sldId id="280" r:id="rId25"/>
    <p:sldId id="281" r:id="rId26"/>
    <p:sldId id="282" r:id="rId27"/>
    <p:sldId id="283" r:id="rId28"/>
    <p:sldId id="284" r:id="rId29"/>
    <p:sldId id="285" r:id="rId30"/>
    <p:sldId id="286" r:id="rId31"/>
    <p:sldId id="287" r:id="rId32"/>
    <p:sldId id="289" r:id="rId33"/>
    <p:sldId id="291" r:id="rId34"/>
    <p:sldId id="290" r:id="rId35"/>
    <p:sldId id="311" r:id="rId36"/>
    <p:sldId id="292" r:id="rId37"/>
    <p:sldId id="297" r:id="rId38"/>
    <p:sldId id="298" r:id="rId39"/>
    <p:sldId id="299" r:id="rId40"/>
    <p:sldId id="321" r:id="rId41"/>
    <p:sldId id="315" r:id="rId42"/>
    <p:sldId id="316" r:id="rId43"/>
    <p:sldId id="317" r:id="rId44"/>
    <p:sldId id="318" r:id="rId45"/>
    <p:sldId id="319" r:id="rId46"/>
    <p:sldId id="322" r:id="rId47"/>
    <p:sldId id="320" r:id="rId48"/>
    <p:sldId id="300" r:id="rId49"/>
    <p:sldId id="313" r:id="rId50"/>
    <p:sldId id="301" r:id="rId51"/>
    <p:sldId id="302" r:id="rId52"/>
    <p:sldId id="304" r:id="rId53"/>
    <p:sldId id="305" r:id="rId54"/>
    <p:sldId id="295" r:id="rId55"/>
    <p:sldId id="296" r:id="rId56"/>
    <p:sldId id="306" r:id="rId57"/>
    <p:sldId id="308" r:id="rId58"/>
    <p:sldId id="309" r:id="rId59"/>
    <p:sldId id="293" r:id="rId60"/>
    <p:sldId id="288" r:id="rId61"/>
    <p:sldId id="307" r:id="rId62"/>
    <p:sldId id="312" r:id="rId63"/>
    <p:sldId id="323" r:id="rId64"/>
    <p:sldId id="314"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1297" autoAdjust="0"/>
    <p:restoredTop sz="94660"/>
  </p:normalViewPr>
  <p:slideViewPr>
    <p:cSldViewPr>
      <p:cViewPr varScale="1">
        <p:scale>
          <a:sx n="84" d="100"/>
          <a:sy n="84" d="100"/>
        </p:scale>
        <p:origin x="-312"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3D27F1-7B3C-4CD2-8E08-8C777386EB1C}" type="datetimeFigureOut">
              <a:rPr lang="en-US" smtClean="0"/>
              <a:pPr/>
              <a:t>12/6/2011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114FCB-B678-4808-9233-54CE17A0D47F}"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14FCB-B678-4808-9233-54CE17A0D47F}"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14FCB-B678-4808-9233-54CE17A0D47F}"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14FCB-B678-4808-9233-54CE17A0D47F}"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64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36E06-DE99-49BE-8134-848CCB339FCA}" type="datetimeFigureOut">
              <a:rPr lang="en-US" smtClean="0"/>
              <a:pPr/>
              <a:t>12/6/2011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8E9316-3D24-4BE0-B3DE-11522E93EA8D}"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36E06-DE99-49BE-8134-848CCB339FCA}" type="datetimeFigureOut">
              <a:rPr lang="en-US" smtClean="0"/>
              <a:pPr/>
              <a:t>12/6/2011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E9316-3D24-4BE0-B3DE-11522E93EA8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962400"/>
            <a:ext cx="9144000" cy="2800767"/>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p>
          <a:p>
            <a:pPr algn="ctr"/>
            <a:r>
              <a:rPr lang="en-US" sz="4400" dirty="0" smtClean="0">
                <a:latin typeface="Copperplate Gothic Bold" pitchFamily="34" charset="0"/>
              </a:rPr>
              <a:t>(Part 9)</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410200" y="0"/>
            <a:ext cx="3733800" cy="2688336"/>
          </a:xfrm>
          <a:prstGeom prst="rect">
            <a:avLst/>
          </a:prstGeom>
          <a:noFill/>
          <a:ln w="9525">
            <a:noFill/>
            <a:miter lim="800000"/>
            <a:headEnd/>
            <a:tailEnd/>
          </a:ln>
        </p:spPr>
      </p:pic>
      <p:sp>
        <p:nvSpPr>
          <p:cNvPr id="2" name="Title 1"/>
          <p:cNvSpPr>
            <a:spLocks noGrp="1"/>
          </p:cNvSpPr>
          <p:nvPr>
            <p:ph type="title"/>
          </p:nvPr>
        </p:nvSpPr>
        <p:spPr>
          <a:xfrm>
            <a:off x="381000" y="457200"/>
            <a:ext cx="4800600" cy="960438"/>
          </a:xfrm>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0" y="1600200"/>
            <a:ext cx="9144000" cy="5257800"/>
          </a:xfrm>
        </p:spPr>
        <p:txBody>
          <a:bodyPr>
            <a:normAutofit/>
          </a:bodyPr>
          <a:lstStyle/>
          <a:p>
            <a:pPr>
              <a:buNone/>
            </a:pPr>
            <a:r>
              <a:rPr lang="en-US" sz="3600" dirty="0" smtClean="0"/>
              <a:t>    </a:t>
            </a:r>
            <a:r>
              <a:rPr lang="en-US" sz="3600" i="1" dirty="0" smtClean="0"/>
              <a:t> "Whither shall I go from                                  thy spirit? or</a:t>
            </a:r>
            <a:r>
              <a:rPr lang="en-US" sz="3600" i="1" u="sng" dirty="0" smtClean="0"/>
              <a:t> whither shall                                     I flee from thy presence</a:t>
            </a:r>
            <a:r>
              <a:rPr lang="en-US" sz="3600" i="1" dirty="0" smtClean="0"/>
              <a:t>? If I ascend up into heaven, thou art there: if I make my bed in hell, behold, thou art there. If I take the wings of the morning, and dwell in the uttermost parts of the sea; even there shall thy hand lead me, and thy right hand shall hold me.” </a:t>
            </a:r>
          </a:p>
          <a:p>
            <a:pPr algn="ctr">
              <a:buNone/>
            </a:pPr>
            <a:r>
              <a:rPr lang="en-US" sz="3600" i="1" dirty="0" smtClean="0"/>
              <a:t>Psalm 139:7-11</a:t>
            </a:r>
            <a:endParaRPr lang="en-US" sz="36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295400"/>
            <a:ext cx="9144000" cy="5562600"/>
          </a:xfrm>
        </p:spPr>
        <p:txBody>
          <a:bodyPr>
            <a:noAutofit/>
          </a:bodyPr>
          <a:lstStyle/>
          <a:p>
            <a:pPr algn="ctr">
              <a:buNone/>
            </a:pPr>
            <a:r>
              <a:rPr lang="en-US" sz="3600" i="1" dirty="0" smtClean="0"/>
              <a:t>"Great is our Lord, and of great power: </a:t>
            </a:r>
            <a:r>
              <a:rPr lang="en-US" sz="3600" i="1" u="sng" dirty="0" smtClean="0"/>
              <a:t>his understanding is infinite</a:t>
            </a:r>
            <a:r>
              <a:rPr lang="en-US" sz="3600" i="1" dirty="0" smtClean="0"/>
              <a:t>.“ Psalm 147:5 </a:t>
            </a:r>
          </a:p>
        </p:txBody>
      </p:sp>
      <p:pic>
        <p:nvPicPr>
          <p:cNvPr id="1026" name="Picture 2"/>
          <p:cNvPicPr>
            <a:picLocks noChangeAspect="1" noChangeArrowheads="1"/>
          </p:cNvPicPr>
          <p:nvPr/>
        </p:nvPicPr>
        <p:blipFill>
          <a:blip r:embed="rId3" cstate="print"/>
          <a:srcRect/>
          <a:stretch>
            <a:fillRect/>
          </a:stretch>
        </p:blipFill>
        <p:spPr bwMode="auto">
          <a:xfrm>
            <a:off x="2514600" y="3048000"/>
            <a:ext cx="4131892" cy="3536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God is all wise</a:t>
            </a:r>
            <a:endParaRPr lang="en-US" dirty="0"/>
          </a:p>
        </p:txBody>
      </p:sp>
      <p:sp>
        <p:nvSpPr>
          <p:cNvPr id="9" name="Content Placeholder 8"/>
          <p:cNvSpPr>
            <a:spLocks noGrp="1"/>
          </p:cNvSpPr>
          <p:nvPr>
            <p:ph idx="1"/>
          </p:nvPr>
        </p:nvSpPr>
        <p:spPr>
          <a:xfrm>
            <a:off x="457200" y="1219200"/>
            <a:ext cx="8229600" cy="1981201"/>
          </a:xfrm>
        </p:spPr>
        <p:txBody>
          <a:bodyPr>
            <a:normAutofit/>
          </a:bodyPr>
          <a:lstStyle/>
          <a:p>
            <a:pPr algn="ctr">
              <a:buNone/>
            </a:pPr>
            <a:r>
              <a:rPr lang="en-US" sz="3600" i="1" dirty="0" smtClean="0"/>
              <a:t>"To the </a:t>
            </a:r>
            <a:r>
              <a:rPr lang="en-US" sz="3600" i="1" u="sng" dirty="0" smtClean="0"/>
              <a:t>only wise God </a:t>
            </a:r>
            <a:r>
              <a:rPr lang="en-US" sz="3600" i="1" dirty="0" smtClean="0"/>
              <a:t>our Saviour, be glory and majesty, dominion and power, both now and ever. Amen.” Jude 1:25 </a:t>
            </a:r>
          </a:p>
        </p:txBody>
      </p:sp>
      <p:sp>
        <p:nvSpPr>
          <p:cNvPr id="3" name="Rectangle 2"/>
          <p:cNvSpPr/>
          <p:nvPr/>
        </p:nvSpPr>
        <p:spPr>
          <a:xfrm>
            <a:off x="0" y="1219200"/>
            <a:ext cx="9144000" cy="1200329"/>
          </a:xfrm>
          <a:prstGeom prst="rect">
            <a:avLst/>
          </a:prstGeom>
        </p:spPr>
        <p:txBody>
          <a:bodyPr wrap="square">
            <a:spAutoFit/>
          </a:bodyPr>
          <a:lstStyle/>
          <a:p>
            <a:endParaRPr lang="en-US" sz="3600" dirty="0" smtClean="0"/>
          </a:p>
          <a:p>
            <a:endParaRPr lang="en-US" sz="3600" dirty="0" smtClean="0"/>
          </a:p>
        </p:txBody>
      </p:sp>
      <p:pic>
        <p:nvPicPr>
          <p:cNvPr id="5122" name="Picture 2"/>
          <p:cNvPicPr>
            <a:picLocks noChangeAspect="1" noChangeArrowheads="1"/>
          </p:cNvPicPr>
          <p:nvPr/>
        </p:nvPicPr>
        <p:blipFill>
          <a:blip r:embed="rId3" cstate="print">
            <a:lum contrast="30000"/>
          </a:blip>
          <a:srcRect/>
          <a:stretch>
            <a:fillRect/>
          </a:stretch>
        </p:blipFill>
        <p:spPr bwMode="auto">
          <a:xfrm>
            <a:off x="2438400" y="3048000"/>
            <a:ext cx="4191000" cy="3632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371600"/>
          </a:xfrm>
        </p:spPr>
        <p:txBody>
          <a:bodyPr>
            <a:normAutofit fontScale="90000"/>
          </a:bodyPr>
          <a:lstStyle/>
          <a:p>
            <a:r>
              <a:rPr lang="en-US" dirty="0" smtClean="0"/>
              <a:t>God is immutable</a:t>
            </a:r>
            <a:br>
              <a:rPr lang="en-US" dirty="0" smtClean="0"/>
            </a:br>
            <a:r>
              <a:rPr lang="en-US" i="1" dirty="0" smtClean="0"/>
              <a:t>“For I am the Lord, I change not.” Malachi 3:6 </a:t>
            </a:r>
            <a:br>
              <a:rPr lang="en-US" i="1" dirty="0" smtClean="0"/>
            </a:br>
            <a:r>
              <a:rPr lang="en-US" dirty="0" smtClean="0"/>
              <a:t/>
            </a:r>
            <a:br>
              <a:rPr lang="en-US" dirty="0" smtClean="0"/>
            </a:br>
            <a:endParaRPr lang="en-US" dirty="0"/>
          </a:p>
        </p:txBody>
      </p:sp>
      <p:sp>
        <p:nvSpPr>
          <p:cNvPr id="4" name="Content Placeholder 3"/>
          <p:cNvSpPr>
            <a:spLocks noGrp="1"/>
          </p:cNvSpPr>
          <p:nvPr>
            <p:ph idx="1"/>
          </p:nvPr>
        </p:nvSpPr>
        <p:spPr>
          <a:xfrm rot="19092749">
            <a:off x="3048462" y="2815920"/>
            <a:ext cx="3398261" cy="1954800"/>
          </a:xfrm>
        </p:spPr>
        <p:txBody>
          <a:bodyPr>
            <a:normAutofit/>
          </a:bodyPr>
          <a:lstStyle/>
          <a:p>
            <a:pPr algn="ctr">
              <a:buNone/>
            </a:pPr>
            <a:r>
              <a:rPr lang="en-US" sz="3600" i="1" dirty="0" smtClean="0">
                <a:solidFill>
                  <a:srgbClr val="FFFF00"/>
                </a:solidFill>
              </a:rPr>
              <a:t>Hebrews 6:17-18 </a:t>
            </a:r>
            <a:endParaRPr lang="en-US" sz="3600" dirty="0">
              <a:solidFill>
                <a:srgbClr val="FFFF00"/>
              </a:solidFill>
            </a:endParaRPr>
          </a:p>
        </p:txBody>
      </p:sp>
      <p:pic>
        <p:nvPicPr>
          <p:cNvPr id="5" name="Picture 4"/>
          <p:cNvPicPr>
            <a:picLocks noChangeAspect="1" noChangeArrowheads="1"/>
          </p:cNvPicPr>
          <p:nvPr/>
        </p:nvPicPr>
        <p:blipFill>
          <a:blip r:embed="rId3" cstate="print"/>
          <a:srcRect l="10997" t="-1224" r="20275"/>
          <a:stretch>
            <a:fillRect/>
          </a:stretch>
        </p:blipFill>
        <p:spPr bwMode="auto">
          <a:xfrm rot="5400000">
            <a:off x="-303646" y="2437246"/>
            <a:ext cx="3579092"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p:cNvPicPr>
            <a:picLocks noChangeAspect="1" noChangeArrowheads="1"/>
          </p:cNvPicPr>
          <p:nvPr/>
        </p:nvPicPr>
        <p:blipFill>
          <a:blip r:embed="rId4" cstate="print">
            <a:lum bright="-10000" contrast="10000"/>
          </a:blip>
          <a:srcRect/>
          <a:stretch>
            <a:fillRect/>
          </a:stretch>
        </p:blipFill>
        <p:spPr bwMode="auto">
          <a:xfrm>
            <a:off x="6400800" y="3048000"/>
            <a:ext cx="2506455" cy="3517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p:cNvPicPr>
            <a:picLocks noChangeAspect="1" noChangeArrowheads="1"/>
          </p:cNvPicPr>
          <p:nvPr/>
        </p:nvPicPr>
        <p:blipFill>
          <a:blip r:embed="rId5" cstate="print"/>
          <a:srcRect/>
          <a:stretch>
            <a:fillRect/>
          </a:stretch>
        </p:blipFill>
        <p:spPr bwMode="auto">
          <a:xfrm>
            <a:off x="3200400" y="4572000"/>
            <a:ext cx="2743200" cy="20802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rot="1382318">
            <a:off x="5544032" y="1113214"/>
            <a:ext cx="3733800" cy="3781425"/>
          </a:xfrm>
          <a:prstGeom prst="ellipse">
            <a:avLst/>
          </a:prstGeom>
          <a:ln>
            <a:noFill/>
          </a:ln>
          <a:effectLst>
            <a:softEdge rad="112500"/>
          </a:effectLst>
        </p:spPr>
      </p:pic>
      <p:sp>
        <p:nvSpPr>
          <p:cNvPr id="4" name="Title 3"/>
          <p:cNvSpPr>
            <a:spLocks noGrp="1"/>
          </p:cNvSpPr>
          <p:nvPr>
            <p:ph type="title"/>
          </p:nvPr>
        </p:nvSpPr>
        <p:spPr>
          <a:xfrm>
            <a:off x="457200" y="0"/>
            <a:ext cx="8229600" cy="914400"/>
          </a:xfrm>
        </p:spPr>
        <p:txBody>
          <a:bodyPr/>
          <a:lstStyle/>
          <a:p>
            <a:r>
              <a:rPr lang="en-US" dirty="0" smtClean="0"/>
              <a:t>God is sovereign</a:t>
            </a:r>
            <a:endParaRPr lang="en-US" dirty="0"/>
          </a:p>
        </p:txBody>
      </p:sp>
      <p:sp>
        <p:nvSpPr>
          <p:cNvPr id="3" name="Content Placeholder 2"/>
          <p:cNvSpPr>
            <a:spLocks noGrp="1"/>
          </p:cNvSpPr>
          <p:nvPr>
            <p:ph idx="1"/>
          </p:nvPr>
        </p:nvSpPr>
        <p:spPr>
          <a:xfrm>
            <a:off x="0" y="1066800"/>
            <a:ext cx="6248400" cy="5791200"/>
          </a:xfrm>
        </p:spPr>
        <p:txBody>
          <a:bodyPr>
            <a:normAutofit lnSpcReduction="10000"/>
          </a:bodyPr>
          <a:lstStyle/>
          <a:p>
            <a:pPr algn="ctr">
              <a:buNone/>
            </a:pPr>
            <a:r>
              <a:rPr lang="en-US" i="1" smtClean="0"/>
              <a:t> "</a:t>
            </a:r>
            <a:r>
              <a:rPr lang="en-US" i="1" dirty="0" smtClean="0"/>
              <a:t>Remember the former things of old: for I am God, and there is none else; I am God, and there is none like me, declaring the end from the beginning, and from ancient times the things that are not yet done, saying, My counsel shall stand, and </a:t>
            </a:r>
            <a:r>
              <a:rPr lang="en-US" i="1" u="sng" dirty="0" smtClean="0"/>
              <a:t>I will do all my pleasure: yes, I have spoken it, I will also bring it to pass</a:t>
            </a:r>
            <a:r>
              <a:rPr lang="en-US" i="1" dirty="0" smtClean="0"/>
              <a:t>; </a:t>
            </a:r>
            <a:r>
              <a:rPr lang="en-US" i="1" u="sng" dirty="0" smtClean="0"/>
              <a:t>I have purposed it, I will also do it</a:t>
            </a:r>
            <a:r>
              <a:rPr lang="en-US" i="1" dirty="0" smtClean="0"/>
              <a:t>.” Isaiah 46:9-11 </a:t>
            </a:r>
          </a:p>
          <a:p>
            <a:pPr algn="ct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2" name="Title 1"/>
          <p:cNvSpPr>
            <a:spLocks noGrp="1"/>
          </p:cNvSpPr>
          <p:nvPr>
            <p:ph type="title"/>
          </p:nvPr>
        </p:nvSpPr>
        <p:spPr>
          <a:xfrm>
            <a:off x="457200" y="0"/>
            <a:ext cx="8229600" cy="1447800"/>
          </a:xfrm>
        </p:spPr>
        <p:txBody>
          <a:bodyPr/>
          <a:lstStyle/>
          <a:p>
            <a:r>
              <a:rPr lang="en-US" dirty="0" smtClean="0">
                <a:effectLst>
                  <a:glow rad="101600">
                    <a:schemeClr val="bg1">
                      <a:alpha val="60000"/>
                    </a:schemeClr>
                  </a:glow>
                </a:effectLst>
              </a:rPr>
              <a:t>God is light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1143000"/>
            <a:ext cx="8686800" cy="5715000"/>
          </a:xfrm>
        </p:spPr>
        <p:txBody>
          <a:bodyPr>
            <a:noAutofit/>
          </a:bodyPr>
          <a:lstStyle/>
          <a:p>
            <a:pPr>
              <a:buNone/>
            </a:pPr>
            <a:endParaRPr lang="en-US" sz="3600" b="1" i="1" dirty="0" smtClean="0">
              <a:solidFill>
                <a:schemeClr val="bg1"/>
              </a:solidFill>
              <a:effectLst>
                <a:glow rad="101600">
                  <a:schemeClr val="tx1">
                    <a:lumMod val="95000"/>
                    <a:alpha val="60000"/>
                  </a:schemeClr>
                </a:glow>
              </a:effectLst>
            </a:endParaRPr>
          </a:p>
          <a:p>
            <a:pPr>
              <a:buNone/>
            </a:pPr>
            <a:r>
              <a:rPr lang="en-US" sz="3600" b="1" i="1" dirty="0" smtClean="0">
                <a:solidFill>
                  <a:schemeClr val="bg1"/>
                </a:solidFill>
                <a:effectLst>
                  <a:glow rad="101600">
                    <a:schemeClr val="tx1">
                      <a:lumMod val="95000"/>
                      <a:alpha val="60000"/>
                    </a:schemeClr>
                  </a:glow>
                </a:effectLst>
              </a:rPr>
              <a:t>"This then is the message which we have heard of him, and declare unto you, that God is light, and in him is no darkness at all…But if we walk in the light, as he is in the light, we have fellowship one with another, and the blood of Jesus Christ his Son cleanseth us from all sin.” I John 1:5,7 </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638800" cy="1828800"/>
          </a:xfrm>
        </p:spPr>
        <p:txBody>
          <a:bodyPr>
            <a:normAutofit/>
          </a:bodyPr>
          <a:lstStyle/>
          <a:p>
            <a:r>
              <a:rPr lang="en-US" dirty="0" smtClean="0"/>
              <a:t>God is inscrutable</a:t>
            </a:r>
            <a:endParaRPr lang="en-US" dirty="0"/>
          </a:p>
        </p:txBody>
      </p:sp>
      <p:sp>
        <p:nvSpPr>
          <p:cNvPr id="3" name="Content Placeholder 2"/>
          <p:cNvSpPr>
            <a:spLocks noGrp="1"/>
          </p:cNvSpPr>
          <p:nvPr>
            <p:ph idx="1"/>
          </p:nvPr>
        </p:nvSpPr>
        <p:spPr>
          <a:xfrm>
            <a:off x="0" y="2209800"/>
            <a:ext cx="9144000" cy="4648200"/>
          </a:xfrm>
        </p:spPr>
        <p:txBody>
          <a:bodyPr>
            <a:noAutofit/>
          </a:bodyPr>
          <a:lstStyle/>
          <a:p>
            <a:pPr>
              <a:buNone/>
            </a:pPr>
            <a:r>
              <a:rPr lang="en-US" sz="3600" dirty="0" smtClean="0">
                <a:solidFill>
                  <a:srgbClr val="FFFF00"/>
                </a:solidFill>
              </a:rPr>
              <a:t/>
            </a:r>
            <a:br>
              <a:rPr lang="en-US" sz="3600" dirty="0" smtClean="0">
                <a:solidFill>
                  <a:srgbClr val="FFFF00"/>
                </a:solidFill>
              </a:rPr>
            </a:br>
            <a:r>
              <a:rPr lang="en-US" sz="3600" dirty="0" smtClean="0">
                <a:solidFill>
                  <a:srgbClr val="FFFF00"/>
                </a:solidFill>
              </a:rPr>
              <a:t>“</a:t>
            </a:r>
            <a:r>
              <a:rPr lang="en-US" sz="3600" i="1" dirty="0" smtClean="0">
                <a:solidFill>
                  <a:srgbClr val="FFFF00"/>
                </a:solidFill>
              </a:rPr>
              <a:t>For my thoughts are not your thoughts, neither are your ways my ways, </a:t>
            </a:r>
            <a:r>
              <a:rPr lang="en-US" sz="3600" i="1" dirty="0" err="1" smtClean="0">
                <a:solidFill>
                  <a:srgbClr val="FFFF00"/>
                </a:solidFill>
              </a:rPr>
              <a:t>saith</a:t>
            </a:r>
            <a:r>
              <a:rPr lang="en-US" sz="3600" i="1" dirty="0" smtClean="0">
                <a:solidFill>
                  <a:srgbClr val="FFFF00"/>
                </a:solidFill>
              </a:rPr>
              <a:t> the LORD. For as the heavens are higher than the earth, so are my ways higher than your ways, and my thoughts than your thoughts.” </a:t>
            </a:r>
          </a:p>
          <a:p>
            <a:pPr algn="ctr">
              <a:buNone/>
            </a:pPr>
            <a:r>
              <a:rPr lang="en-US" sz="3600" i="1" dirty="0" smtClean="0">
                <a:solidFill>
                  <a:srgbClr val="FFFF00"/>
                </a:solidFill>
              </a:rPr>
              <a:t>Isa. 55:8-9</a:t>
            </a:r>
            <a:endParaRPr lang="en-US" sz="3600" i="1" dirty="0">
              <a:solidFill>
                <a:srgbClr val="FFFF00"/>
              </a:solidFill>
            </a:endParaRPr>
          </a:p>
        </p:txBody>
      </p:sp>
      <p:pic>
        <p:nvPicPr>
          <p:cNvPr id="1026" name="Picture 2"/>
          <p:cNvPicPr>
            <a:picLocks noChangeAspect="1" noChangeArrowheads="1"/>
          </p:cNvPicPr>
          <p:nvPr/>
        </p:nvPicPr>
        <p:blipFill>
          <a:blip r:embed="rId3" cstate="print"/>
          <a:srcRect/>
          <a:stretch>
            <a:fillRect/>
          </a:stretch>
        </p:blipFill>
        <p:spPr bwMode="auto">
          <a:xfrm flipH="1">
            <a:off x="6095999" y="228601"/>
            <a:ext cx="2819401" cy="23017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40000"/>
          </a:blip>
          <a:srcRect/>
          <a:stretch>
            <a:fillRect/>
          </a:stretch>
        </p:blipFill>
        <p:spPr bwMode="auto">
          <a:xfrm>
            <a:off x="457200" y="1143000"/>
            <a:ext cx="8349502" cy="5486400"/>
          </a:xfrm>
          <a:prstGeom prst="rect">
            <a:avLst/>
          </a:prstGeom>
          <a:noFill/>
          <a:ln w="9525">
            <a:noFill/>
            <a:miter lim="800000"/>
            <a:headEnd/>
            <a:tailEnd/>
          </a:ln>
        </p:spPr>
      </p:pic>
      <p:sp>
        <p:nvSpPr>
          <p:cNvPr id="3" name="Title 2"/>
          <p:cNvSpPr>
            <a:spLocks noGrp="1"/>
          </p:cNvSpPr>
          <p:nvPr>
            <p:ph type="title"/>
          </p:nvPr>
        </p:nvSpPr>
        <p:spPr>
          <a:xfrm>
            <a:off x="457200" y="0"/>
            <a:ext cx="8229600" cy="1143000"/>
          </a:xfrm>
        </p:spPr>
        <p:txBody>
          <a:bodyPr/>
          <a:lstStyle/>
          <a:p>
            <a:r>
              <a:rPr lang="en-US" dirty="0" smtClean="0"/>
              <a:t>God is faithful</a:t>
            </a: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contrast="40000"/>
          </a:blip>
          <a:srcRect/>
          <a:stretch>
            <a:fillRect/>
          </a:stretch>
        </p:blipFill>
        <p:spPr bwMode="auto">
          <a:xfrm>
            <a:off x="152400" y="264041"/>
            <a:ext cx="9225807" cy="6593959"/>
          </a:xfrm>
          <a:prstGeom prst="rect">
            <a:avLst/>
          </a:prstGeom>
          <a:noFill/>
          <a:ln w="9525">
            <a:noFill/>
            <a:miter lim="800000"/>
            <a:headEnd/>
            <a:tailEnd/>
          </a:ln>
        </p:spPr>
      </p:pic>
      <p:sp>
        <p:nvSpPr>
          <p:cNvPr id="3" name="Rectangle 2"/>
          <p:cNvSpPr/>
          <p:nvPr/>
        </p:nvSpPr>
        <p:spPr>
          <a:xfrm>
            <a:off x="1371600" y="2514600"/>
            <a:ext cx="1752600" cy="646331"/>
          </a:xfrm>
          <a:prstGeom prst="rect">
            <a:avLst/>
          </a:prstGeom>
        </p:spPr>
        <p:txBody>
          <a:bodyPr wrap="square">
            <a:spAutoFit/>
          </a:bodyPr>
          <a:lstStyle/>
          <a:p>
            <a:pPr algn="ctr"/>
            <a:r>
              <a:rPr lang="en-US" sz="3600" dirty="0" smtClean="0">
                <a:effectLst>
                  <a:glow rad="101600">
                    <a:schemeClr val="bg1">
                      <a:alpha val="60000"/>
                    </a:schemeClr>
                  </a:glow>
                </a:effectLst>
              </a:rPr>
              <a:t>God</a:t>
            </a:r>
            <a:endParaRPr lang="en-US" sz="3600" dirty="0">
              <a:effectLst>
                <a:glow rad="101600">
                  <a:schemeClr val="bg1">
                    <a:alpha val="60000"/>
                  </a:schemeClr>
                </a:glow>
              </a:effectLst>
            </a:endParaRPr>
          </a:p>
        </p:txBody>
      </p:sp>
      <p:sp>
        <p:nvSpPr>
          <p:cNvPr id="4" name="Rectangle 3"/>
          <p:cNvSpPr/>
          <p:nvPr/>
        </p:nvSpPr>
        <p:spPr>
          <a:xfrm rot="19027446">
            <a:off x="-191953" y="3187901"/>
            <a:ext cx="1941613" cy="523220"/>
          </a:xfrm>
          <a:prstGeom prst="rect">
            <a:avLst/>
          </a:prstGeom>
        </p:spPr>
        <p:txBody>
          <a:bodyPr wrap="square">
            <a:spAutoFit/>
            <a:scene3d>
              <a:camera prst="orthographicFront"/>
              <a:lightRig rig="threePt" dir="t"/>
            </a:scene3d>
            <a:sp3d extrusionH="57150">
              <a:bevelT w="38100" h="38100" prst="convex"/>
            </a:sp3d>
          </a:bodyPr>
          <a:lstStyle/>
          <a:p>
            <a:pPr algn="ctr"/>
            <a:r>
              <a:rPr lang="en-US" sz="2800" b="1" i="1" dirty="0" smtClean="0">
                <a:solidFill>
                  <a:schemeClr val="bg1"/>
                </a:solidFill>
                <a:effectLst>
                  <a:glow rad="228600">
                    <a:srgbClr val="FFFF00">
                      <a:alpha val="40000"/>
                    </a:srgbClr>
                  </a:glow>
                </a:effectLst>
              </a:rPr>
              <a:t>Holiness</a:t>
            </a:r>
            <a:endParaRPr lang="en-US" sz="2800" b="1" i="1" dirty="0">
              <a:solidFill>
                <a:schemeClr val="bg1"/>
              </a:solidFill>
              <a:effectLst>
                <a:glow rad="228600">
                  <a:srgbClr val="FFFF00">
                    <a:alpha val="40000"/>
                  </a:srgbClr>
                </a:glow>
              </a:effectLst>
            </a:endParaRPr>
          </a:p>
        </p:txBody>
      </p:sp>
      <p:sp>
        <p:nvSpPr>
          <p:cNvPr id="5" name="Rectangle 4"/>
          <p:cNvSpPr/>
          <p:nvPr/>
        </p:nvSpPr>
        <p:spPr>
          <a:xfrm rot="928718">
            <a:off x="3241486" y="2522713"/>
            <a:ext cx="6228522" cy="1938992"/>
          </a:xfrm>
          <a:prstGeom prst="rect">
            <a:avLst/>
          </a:prstGeom>
        </p:spPr>
        <p:txBody>
          <a:bodyPr wrap="square">
            <a:spAutoFit/>
          </a:bodyPr>
          <a:lstStyle/>
          <a:p>
            <a:pPr algn="ctr"/>
            <a:r>
              <a:rPr lang="en-US" sz="2400" i="1" dirty="0">
                <a:effectLst>
                  <a:glow rad="101600">
                    <a:schemeClr val="bg1">
                      <a:alpha val="60000"/>
                    </a:schemeClr>
                  </a:glow>
                </a:effectLst>
              </a:rPr>
              <a:t>w</a:t>
            </a:r>
            <a:r>
              <a:rPr lang="en-US" sz="2400" i="1" dirty="0" smtClean="0">
                <a:effectLst>
                  <a:glow rad="101600">
                    <a:schemeClr val="bg1">
                      <a:alpha val="60000"/>
                    </a:schemeClr>
                  </a:glow>
                </a:effectLst>
              </a:rPr>
              <a:t>ise, immutable, sovereign, inscrutable, light, faithful, incomprehensible, self-existence, self-sufficient, eternal, infinite, omnipotent, omnipresent, omniscient, righteousness, just, true, good, merciful, gracious, love</a:t>
            </a:r>
            <a:endParaRPr lang="en-US" sz="2400" i="1" dirty="0">
              <a:effectLst>
                <a:glow rad="101600">
                  <a:schemeClr val="bg1">
                    <a:alpha val="60000"/>
                  </a:schemeClr>
                </a:glow>
              </a:effectLst>
            </a:endParaRPr>
          </a:p>
        </p:txBody>
      </p:sp>
      <p:sp>
        <p:nvSpPr>
          <p:cNvPr id="6" name="Title 1"/>
          <p:cNvSpPr txBox="1">
            <a:spLocks/>
          </p:cNvSpPr>
          <p:nvPr/>
        </p:nvSpPr>
        <p:spPr>
          <a:xfrm>
            <a:off x="457200" y="304800"/>
            <a:ext cx="8229600" cy="1295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God is holy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God is just and righteous</a:t>
            </a:r>
            <a:endParaRPr lang="en-US" dirty="0"/>
          </a:p>
        </p:txBody>
      </p:sp>
      <p:pic>
        <p:nvPicPr>
          <p:cNvPr id="5" name="Picture 2"/>
          <p:cNvPicPr>
            <a:picLocks noGrp="1" noChangeAspect="1" noChangeArrowheads="1"/>
          </p:cNvPicPr>
          <p:nvPr>
            <p:ph idx="4294967295"/>
          </p:nvPr>
        </p:nvPicPr>
        <p:blipFill>
          <a:blip r:embed="rId3" cstate="print">
            <a:lum bright="-10000" contrast="30000"/>
          </a:blip>
          <a:srcRect/>
          <a:stretch>
            <a:fillRect/>
          </a:stretch>
        </p:blipFill>
        <p:spPr>
          <a:xfrm>
            <a:off x="152400" y="1676400"/>
            <a:ext cx="3451225" cy="4525963"/>
          </a:xfrm>
        </p:spPr>
      </p:pic>
      <p:sp>
        <p:nvSpPr>
          <p:cNvPr id="8" name="Rectangle 7"/>
          <p:cNvSpPr/>
          <p:nvPr/>
        </p:nvSpPr>
        <p:spPr>
          <a:xfrm>
            <a:off x="3733800" y="1600200"/>
            <a:ext cx="5257800" cy="2062103"/>
          </a:xfrm>
          <a:prstGeom prst="rect">
            <a:avLst/>
          </a:prstGeom>
        </p:spPr>
        <p:txBody>
          <a:bodyPr wrap="square">
            <a:spAutoFit/>
          </a:bodyPr>
          <a:lstStyle/>
          <a:p>
            <a:pPr algn="ctr"/>
            <a:r>
              <a:rPr lang="en-US" sz="3200" i="1" dirty="0" smtClean="0"/>
              <a:t> “There is no God else beside me; a just God and a </a:t>
            </a:r>
            <a:r>
              <a:rPr lang="en-US" sz="3200" i="1" dirty="0" err="1" smtClean="0"/>
              <a:t>Saviour</a:t>
            </a:r>
            <a:r>
              <a:rPr lang="en-US" sz="3200" i="1" dirty="0" smtClean="0"/>
              <a:t>; there is none beside me.”</a:t>
            </a:r>
          </a:p>
          <a:p>
            <a:pPr algn="ctr"/>
            <a:r>
              <a:rPr lang="en-US" sz="3200" i="1" dirty="0" smtClean="0"/>
              <a:t> Isa. 45:21</a:t>
            </a:r>
            <a:endParaRPr lang="en-US" sz="3200" i="1" dirty="0"/>
          </a:p>
        </p:txBody>
      </p:sp>
      <p:sp>
        <p:nvSpPr>
          <p:cNvPr id="9" name="Rectangle 8"/>
          <p:cNvSpPr/>
          <p:nvPr/>
        </p:nvSpPr>
        <p:spPr>
          <a:xfrm>
            <a:off x="3810000" y="4114800"/>
            <a:ext cx="5105400" cy="1569660"/>
          </a:xfrm>
          <a:prstGeom prst="rect">
            <a:avLst/>
          </a:prstGeom>
        </p:spPr>
        <p:txBody>
          <a:bodyPr wrap="square">
            <a:spAutoFit/>
          </a:bodyPr>
          <a:lstStyle/>
          <a:p>
            <a:pPr algn="ctr"/>
            <a:r>
              <a:rPr lang="en-US" sz="3200" i="1" dirty="0" smtClean="0"/>
              <a:t>“For the righteous God </a:t>
            </a:r>
            <a:r>
              <a:rPr lang="en-US" sz="3200" i="1" dirty="0" err="1" smtClean="0"/>
              <a:t>trieth</a:t>
            </a:r>
            <a:r>
              <a:rPr lang="en-US" sz="3200" i="1" dirty="0" smtClean="0"/>
              <a:t> the hearts and reins.”</a:t>
            </a:r>
          </a:p>
          <a:p>
            <a:pPr algn="ctr"/>
            <a:r>
              <a:rPr lang="en-US" sz="3200" i="1" dirty="0" smtClean="0"/>
              <a:t>Psalm 7:9 </a:t>
            </a:r>
            <a:endParaRPr lang="en-US" sz="3200" i="1"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God is true </a:t>
            </a:r>
            <a:br>
              <a:rPr lang="en-US" dirty="0" smtClean="0"/>
            </a:br>
            <a:endParaRPr lang="en-US" dirty="0"/>
          </a:p>
        </p:txBody>
      </p:sp>
      <p:sp>
        <p:nvSpPr>
          <p:cNvPr id="3" name="Content Placeholder 2"/>
          <p:cNvSpPr>
            <a:spLocks noGrp="1"/>
          </p:cNvSpPr>
          <p:nvPr>
            <p:ph idx="1"/>
          </p:nvPr>
        </p:nvSpPr>
        <p:spPr>
          <a:xfrm>
            <a:off x="0" y="1524000"/>
            <a:ext cx="4495800" cy="5334000"/>
          </a:xfrm>
        </p:spPr>
        <p:txBody>
          <a:bodyPr>
            <a:normAutofit/>
          </a:bodyPr>
          <a:lstStyle/>
          <a:p>
            <a:pPr algn="ctr">
              <a:buNone/>
            </a:pPr>
            <a:r>
              <a:rPr lang="en-US" sz="3600" i="1" dirty="0" smtClean="0"/>
              <a:t>   "And this is life eternal, that they might know thee the </a:t>
            </a:r>
            <a:r>
              <a:rPr lang="en-US" sz="3600" i="1" dirty="0" smtClean="0">
                <a:solidFill>
                  <a:srgbClr val="FFFF00"/>
                </a:solidFill>
              </a:rPr>
              <a:t>only true God</a:t>
            </a:r>
            <a:r>
              <a:rPr lang="en-US" sz="3600" i="1" dirty="0" smtClean="0"/>
              <a:t>, and Jesus Christ, whom thou hast sent.” </a:t>
            </a:r>
          </a:p>
          <a:p>
            <a:pPr algn="ctr">
              <a:buNone/>
            </a:pPr>
            <a:r>
              <a:rPr lang="en-US" sz="3600" i="1" dirty="0" smtClean="0"/>
              <a:t>John 17:3 </a:t>
            </a:r>
          </a:p>
          <a:p>
            <a:pPr algn="ctr"/>
            <a:endParaRPr lang="en-US" sz="3600" i="1" dirty="0" smtClean="0"/>
          </a:p>
        </p:txBody>
      </p:sp>
      <p:pic>
        <p:nvPicPr>
          <p:cNvPr id="4" name="Picture 2"/>
          <p:cNvPicPr>
            <a:picLocks noChangeAspect="1" noChangeArrowheads="1"/>
          </p:cNvPicPr>
          <p:nvPr/>
        </p:nvPicPr>
        <p:blipFill>
          <a:blip r:embed="rId3" cstate="print"/>
          <a:srcRect/>
          <a:stretch>
            <a:fillRect/>
          </a:stretch>
        </p:blipFill>
        <p:spPr bwMode="auto">
          <a:xfrm flipH="1">
            <a:off x="4495800" y="1828800"/>
            <a:ext cx="4479994" cy="3429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3581400" cy="5897563"/>
          </a:xfrm>
        </p:spPr>
        <p:txBody>
          <a:bodyPr>
            <a:normAutofit/>
          </a:bodyPr>
          <a:lstStyle/>
          <a:p>
            <a:pPr algn="ctr">
              <a:buNone/>
            </a:pPr>
            <a:r>
              <a:rPr lang="en-US" sz="4000" i="1" dirty="0" smtClean="0">
                <a:effectLst>
                  <a:glow rad="101600">
                    <a:schemeClr val="bg1">
                      <a:alpha val="60000"/>
                    </a:schemeClr>
                  </a:glow>
                </a:effectLst>
              </a:rPr>
              <a:t>   “Sanctify them through thy truth: thy </a:t>
            </a:r>
            <a:r>
              <a:rPr lang="en-US" sz="4000" i="1" u="sng" dirty="0" smtClean="0">
                <a:effectLst>
                  <a:glow rad="101600">
                    <a:schemeClr val="bg1">
                      <a:alpha val="60000"/>
                    </a:schemeClr>
                  </a:glow>
                </a:effectLst>
              </a:rPr>
              <a:t>word is truth</a:t>
            </a:r>
            <a:r>
              <a:rPr lang="en-US" sz="4000" i="1" dirty="0" smtClean="0">
                <a:effectLst>
                  <a:glow rad="101600">
                    <a:schemeClr val="bg1">
                      <a:alpha val="60000"/>
                    </a:schemeClr>
                  </a:glow>
                </a:effectLst>
              </a:rPr>
              <a:t>.” John 17:17 </a:t>
            </a:r>
            <a:endParaRPr lang="en-US" sz="4000" i="1" dirty="0">
              <a:effectLst>
                <a:glow rad="101600">
                  <a:schemeClr val="bg1">
                    <a:alpha val="60000"/>
                  </a:schemeClr>
                </a:glow>
              </a:effectLst>
            </a:endParaRPr>
          </a:p>
        </p:txBody>
      </p:sp>
      <p:pic>
        <p:nvPicPr>
          <p:cNvPr id="2053" name="Picture 5"/>
          <p:cNvPicPr>
            <a:picLocks noChangeAspect="1" noChangeArrowheads="1"/>
          </p:cNvPicPr>
          <p:nvPr/>
        </p:nvPicPr>
        <p:blipFill>
          <a:blip r:embed="rId3" cstate="print"/>
          <a:srcRect/>
          <a:stretch>
            <a:fillRect/>
          </a:stretch>
        </p:blipFill>
        <p:spPr bwMode="auto">
          <a:xfrm>
            <a:off x="5257800" y="381000"/>
            <a:ext cx="2824400" cy="3572364"/>
          </a:xfrm>
          <a:prstGeom prst="rect">
            <a:avLst/>
          </a:prstGeom>
          <a:ln>
            <a:noFill/>
          </a:ln>
          <a:effectLst>
            <a:softEdge rad="112500"/>
          </a:effectLst>
        </p:spPr>
      </p:pic>
      <p:pic>
        <p:nvPicPr>
          <p:cNvPr id="2054" name="Picture 6"/>
          <p:cNvPicPr>
            <a:picLocks noChangeAspect="1" noChangeArrowheads="1"/>
          </p:cNvPicPr>
          <p:nvPr/>
        </p:nvPicPr>
        <p:blipFill>
          <a:blip r:embed="rId4" cstate="print"/>
          <a:srcRect/>
          <a:stretch>
            <a:fillRect/>
          </a:stretch>
        </p:blipFill>
        <p:spPr bwMode="auto">
          <a:xfrm>
            <a:off x="838200" y="3810000"/>
            <a:ext cx="3556000" cy="2667000"/>
          </a:xfrm>
          <a:prstGeom prst="rect">
            <a:avLst/>
          </a:prstGeom>
          <a:ln>
            <a:noFill/>
          </a:ln>
          <a:effectLst>
            <a:softEdge rad="112500"/>
          </a:effectLst>
        </p:spPr>
      </p:pic>
      <p:sp>
        <p:nvSpPr>
          <p:cNvPr id="10" name="Rectangle 9"/>
          <p:cNvSpPr/>
          <p:nvPr/>
        </p:nvSpPr>
        <p:spPr>
          <a:xfrm>
            <a:off x="4648200" y="4267200"/>
            <a:ext cx="4343400" cy="1754326"/>
          </a:xfrm>
          <a:prstGeom prst="rect">
            <a:avLst/>
          </a:prstGeom>
        </p:spPr>
        <p:txBody>
          <a:bodyPr wrap="square">
            <a:spAutoFit/>
          </a:bodyPr>
          <a:lstStyle/>
          <a:p>
            <a:pPr algn="ctr"/>
            <a:r>
              <a:rPr lang="en-US" sz="3600" i="1" dirty="0" smtClean="0"/>
              <a:t>“Thy </a:t>
            </a:r>
            <a:r>
              <a:rPr lang="en-US" sz="3600" i="1" u="sng" dirty="0" smtClean="0"/>
              <a:t>word is true </a:t>
            </a:r>
            <a:r>
              <a:rPr lang="en-US" sz="3600" i="1" dirty="0" smtClean="0"/>
              <a:t>from the beginning.” Psalm 119:160 </a:t>
            </a:r>
            <a:endParaRPr lang="en-US" sz="3600" i="1"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69400" cy="6877050"/>
          </a:xfrm>
          <a:prstGeom prst="rect">
            <a:avLst/>
          </a:prstGeom>
          <a:noFill/>
          <a:ln w="9525">
            <a:noFill/>
            <a:miter lim="800000"/>
            <a:headEnd/>
            <a:tailEnd/>
          </a:ln>
        </p:spPr>
      </p:pic>
      <p:sp>
        <p:nvSpPr>
          <p:cNvPr id="6" name="Content Placeholder 5"/>
          <p:cNvSpPr>
            <a:spLocks noGrp="1"/>
          </p:cNvSpPr>
          <p:nvPr>
            <p:ph sz="half" idx="2"/>
          </p:nvPr>
        </p:nvSpPr>
        <p:spPr>
          <a:xfrm>
            <a:off x="4953000" y="457200"/>
            <a:ext cx="4191000" cy="6400800"/>
          </a:xfrm>
        </p:spPr>
        <p:txBody>
          <a:bodyPr>
            <a:noAutofit/>
          </a:bodyPr>
          <a:lstStyle/>
          <a:p>
            <a:r>
              <a:rPr lang="en-US" sz="3400" b="1" dirty="0" smtClean="0">
                <a:solidFill>
                  <a:schemeClr val="bg1"/>
                </a:solidFill>
                <a:effectLst>
                  <a:glow rad="101600">
                    <a:schemeClr val="tx1">
                      <a:alpha val="60000"/>
                    </a:schemeClr>
                  </a:glow>
                </a:effectLst>
              </a:rPr>
              <a:t>God is immutable</a:t>
            </a:r>
          </a:p>
          <a:p>
            <a:r>
              <a:rPr lang="en-US" sz="3400" b="1" dirty="0" smtClean="0">
                <a:solidFill>
                  <a:schemeClr val="bg1"/>
                </a:solidFill>
                <a:effectLst>
                  <a:glow rad="101600">
                    <a:schemeClr val="tx1">
                      <a:alpha val="60000"/>
                    </a:schemeClr>
                  </a:glow>
                </a:effectLst>
              </a:rPr>
              <a:t>God is sovereign</a:t>
            </a:r>
          </a:p>
          <a:p>
            <a:r>
              <a:rPr lang="en-US" sz="3400" b="1" dirty="0" smtClean="0">
                <a:solidFill>
                  <a:schemeClr val="bg1"/>
                </a:solidFill>
                <a:effectLst>
                  <a:glow rad="101600">
                    <a:schemeClr val="tx1">
                      <a:alpha val="60000"/>
                    </a:schemeClr>
                  </a:glow>
                </a:effectLst>
              </a:rPr>
              <a:t>God is light</a:t>
            </a:r>
          </a:p>
          <a:p>
            <a:r>
              <a:rPr lang="en-US" sz="3400" b="1" dirty="0" smtClean="0">
                <a:solidFill>
                  <a:schemeClr val="bg1"/>
                </a:solidFill>
                <a:effectLst>
                  <a:glow rad="101600">
                    <a:schemeClr val="tx1">
                      <a:alpha val="60000"/>
                    </a:schemeClr>
                  </a:glow>
                </a:effectLst>
              </a:rPr>
              <a:t>God is</a:t>
            </a:r>
            <a:r>
              <a:rPr lang="en-US" sz="3600" b="1" dirty="0" smtClean="0">
                <a:solidFill>
                  <a:schemeClr val="bg1"/>
                </a:solidFill>
                <a:effectLst>
                  <a:glow rad="101600">
                    <a:schemeClr val="tx1">
                      <a:alpha val="60000"/>
                    </a:schemeClr>
                  </a:glow>
                </a:effectLst>
              </a:rPr>
              <a:t> inscrutable</a:t>
            </a:r>
            <a:endParaRPr lang="en-US" sz="3400" b="1" dirty="0" smtClean="0">
              <a:solidFill>
                <a:schemeClr val="bg1"/>
              </a:solidFill>
              <a:effectLst>
                <a:glow rad="101600">
                  <a:schemeClr val="tx1">
                    <a:alpha val="60000"/>
                  </a:schemeClr>
                </a:glow>
              </a:effectLst>
            </a:endParaRPr>
          </a:p>
          <a:p>
            <a:r>
              <a:rPr lang="en-US" sz="3400" b="1" dirty="0" smtClean="0">
                <a:solidFill>
                  <a:schemeClr val="bg1"/>
                </a:solidFill>
                <a:effectLst>
                  <a:glow rad="101600">
                    <a:schemeClr val="tx1">
                      <a:alpha val="60000"/>
                    </a:schemeClr>
                  </a:glow>
                </a:effectLst>
              </a:rPr>
              <a:t>God is faithful</a:t>
            </a:r>
          </a:p>
          <a:p>
            <a:r>
              <a:rPr lang="en-US" sz="3400" b="1" dirty="0" smtClean="0">
                <a:solidFill>
                  <a:schemeClr val="bg1"/>
                </a:solidFill>
                <a:effectLst>
                  <a:glow rad="101600">
                    <a:schemeClr val="tx1">
                      <a:alpha val="60000"/>
                    </a:schemeClr>
                  </a:glow>
                </a:effectLst>
              </a:rPr>
              <a:t>God is holy</a:t>
            </a:r>
          </a:p>
          <a:p>
            <a:r>
              <a:rPr lang="en-US" sz="3400" b="1" dirty="0" smtClean="0">
                <a:solidFill>
                  <a:schemeClr val="bg1"/>
                </a:solidFill>
                <a:effectLst>
                  <a:glow rad="101600">
                    <a:schemeClr val="tx1">
                      <a:alpha val="60000"/>
                    </a:schemeClr>
                  </a:glow>
                </a:effectLst>
              </a:rPr>
              <a:t>God is just and righteous</a:t>
            </a:r>
          </a:p>
          <a:p>
            <a:r>
              <a:rPr lang="en-US" sz="3400" b="1" dirty="0" smtClean="0">
                <a:solidFill>
                  <a:schemeClr val="bg1"/>
                </a:solidFill>
                <a:effectLst>
                  <a:glow rad="101600">
                    <a:schemeClr val="tx1">
                      <a:alpha val="60000"/>
                    </a:schemeClr>
                  </a:glow>
                </a:effectLst>
              </a:rPr>
              <a:t>God is true</a:t>
            </a:r>
          </a:p>
          <a:p>
            <a:pPr>
              <a:buNone/>
            </a:pPr>
            <a:endParaRPr lang="en-US" sz="3400" b="1" dirty="0">
              <a:solidFill>
                <a:schemeClr val="bg1"/>
              </a:solidFill>
              <a:effectLst>
                <a:glow rad="101600">
                  <a:schemeClr val="tx1">
                    <a:alpha val="60000"/>
                  </a:schemeClr>
                </a:glow>
              </a:effectLst>
            </a:endParaRPr>
          </a:p>
        </p:txBody>
      </p:sp>
      <p:sp>
        <p:nvSpPr>
          <p:cNvPr id="4" name="Title 3"/>
          <p:cNvSpPr>
            <a:spLocks noGrp="1"/>
          </p:cNvSpPr>
          <p:nvPr>
            <p:ph sz="half" idx="1"/>
          </p:nvPr>
        </p:nvSpPr>
        <p:spPr>
          <a:xfrm>
            <a:off x="0" y="457200"/>
            <a:ext cx="5257800" cy="6400800"/>
          </a:xfrm>
        </p:spPr>
        <p:txBody>
          <a:bodyPr>
            <a:normAutofit/>
          </a:bodyPr>
          <a:lstStyle/>
          <a:p>
            <a:r>
              <a:rPr lang="en-US" sz="3400" b="1" dirty="0" smtClean="0">
                <a:solidFill>
                  <a:schemeClr val="bg1"/>
                </a:solidFill>
                <a:effectLst>
                  <a:glow rad="101600">
                    <a:schemeClr val="tx1">
                      <a:alpha val="60000"/>
                    </a:schemeClr>
                  </a:glow>
                </a:effectLst>
              </a:rPr>
              <a:t>God is incomprehensible</a:t>
            </a:r>
          </a:p>
          <a:p>
            <a:r>
              <a:rPr lang="en-US" sz="3400" b="1" dirty="0" smtClean="0">
                <a:solidFill>
                  <a:schemeClr val="bg1"/>
                </a:solidFill>
                <a:effectLst>
                  <a:glow rad="101600">
                    <a:schemeClr val="tx1">
                      <a:alpha val="60000"/>
                    </a:schemeClr>
                  </a:glow>
                </a:effectLst>
              </a:rPr>
              <a:t>God is self-existence </a:t>
            </a:r>
          </a:p>
          <a:p>
            <a:r>
              <a:rPr lang="en-US" sz="3400" b="1" dirty="0" smtClean="0">
                <a:solidFill>
                  <a:schemeClr val="bg1"/>
                </a:solidFill>
                <a:effectLst>
                  <a:glow rad="101600">
                    <a:schemeClr val="tx1">
                      <a:alpha val="60000"/>
                    </a:schemeClr>
                  </a:glow>
                </a:effectLst>
              </a:rPr>
              <a:t>God is self-sufficient</a:t>
            </a:r>
          </a:p>
          <a:p>
            <a:r>
              <a:rPr lang="en-US" sz="3400" b="1" dirty="0" smtClean="0">
                <a:solidFill>
                  <a:schemeClr val="bg1"/>
                </a:solidFill>
                <a:effectLst>
                  <a:glow rad="101600">
                    <a:schemeClr val="tx1">
                      <a:alpha val="60000"/>
                    </a:schemeClr>
                  </a:glow>
                </a:effectLst>
              </a:rPr>
              <a:t>God is eternal</a:t>
            </a:r>
          </a:p>
          <a:p>
            <a:pPr lvl="0"/>
            <a:r>
              <a:rPr lang="en-US" sz="3400" b="1" dirty="0" smtClean="0">
                <a:solidFill>
                  <a:schemeClr val="bg1"/>
                </a:solidFill>
                <a:effectLst>
                  <a:glow rad="101600">
                    <a:schemeClr val="tx1">
                      <a:alpha val="60000"/>
                    </a:schemeClr>
                  </a:glow>
                </a:effectLst>
              </a:rPr>
              <a:t>God is infinite</a:t>
            </a:r>
          </a:p>
          <a:p>
            <a:r>
              <a:rPr lang="en-US" sz="3400" b="1" dirty="0" smtClean="0">
                <a:solidFill>
                  <a:schemeClr val="bg1"/>
                </a:solidFill>
                <a:effectLst>
                  <a:glow rad="101600">
                    <a:schemeClr val="tx1">
                      <a:alpha val="60000"/>
                    </a:schemeClr>
                  </a:glow>
                </a:effectLst>
              </a:rPr>
              <a:t>God is omnipotent</a:t>
            </a:r>
          </a:p>
          <a:p>
            <a:r>
              <a:rPr lang="en-US" sz="3400" b="1" dirty="0" smtClean="0">
                <a:solidFill>
                  <a:schemeClr val="bg1"/>
                </a:solidFill>
                <a:effectLst>
                  <a:glow rad="101600">
                    <a:schemeClr val="tx1">
                      <a:alpha val="60000"/>
                    </a:schemeClr>
                  </a:glow>
                </a:effectLst>
              </a:rPr>
              <a:t>God is omnipresent</a:t>
            </a:r>
          </a:p>
          <a:p>
            <a:r>
              <a:rPr lang="en-US" sz="3400" b="1" dirty="0" smtClean="0">
                <a:solidFill>
                  <a:schemeClr val="bg1"/>
                </a:solidFill>
                <a:effectLst>
                  <a:glow rad="101600">
                    <a:schemeClr val="tx1">
                      <a:alpha val="60000"/>
                    </a:schemeClr>
                  </a:glow>
                </a:effectLst>
              </a:rPr>
              <a:t>God is omniscient</a:t>
            </a:r>
          </a:p>
          <a:p>
            <a:r>
              <a:rPr lang="en-US" sz="3400" b="1" dirty="0" smtClean="0">
                <a:solidFill>
                  <a:schemeClr val="bg1"/>
                </a:solidFill>
                <a:effectLst>
                  <a:glow rad="101600">
                    <a:schemeClr val="tx1">
                      <a:alpha val="60000"/>
                    </a:schemeClr>
                  </a:glow>
                </a:effectLst>
              </a:rPr>
              <a:t>God is all wise</a:t>
            </a:r>
          </a:p>
          <a:p>
            <a:pPr lvl="0"/>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20000" contrast="20000"/>
          </a:blip>
          <a:srcRect/>
          <a:stretch>
            <a:fillRect/>
          </a:stretch>
        </p:blipFill>
        <p:spPr bwMode="auto">
          <a:xfrm>
            <a:off x="0" y="0"/>
            <a:ext cx="9261885" cy="6858000"/>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lstStyle/>
          <a:p>
            <a:r>
              <a:rPr lang="en-US" dirty="0" smtClean="0">
                <a:effectLst>
                  <a:glow rad="101600">
                    <a:schemeClr val="bg1">
                      <a:alpha val="60000"/>
                    </a:schemeClr>
                  </a:glow>
                </a:effectLst>
              </a:rPr>
              <a:t>God is good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2438400"/>
            <a:ext cx="9144000" cy="4419600"/>
          </a:xfrm>
        </p:spPr>
        <p:txBody>
          <a:bodyPr>
            <a:normAutofit/>
          </a:bodyPr>
          <a:lstStyle/>
          <a:p>
            <a:pPr algn="ctr">
              <a:buNone/>
            </a:pPr>
            <a:r>
              <a:rPr lang="en-US" sz="4000" i="1" dirty="0" smtClean="0">
                <a:effectLst>
                  <a:glow rad="101600">
                    <a:schemeClr val="bg1">
                      <a:alpha val="60000"/>
                    </a:schemeClr>
                  </a:glow>
                </a:effectLst>
              </a:rPr>
              <a:t>“</a:t>
            </a:r>
            <a:r>
              <a:rPr lang="en-US" sz="4000" i="1" dirty="0" smtClean="0">
                <a:effectLst>
                  <a:glow rad="101600">
                    <a:schemeClr val="bg1">
                      <a:alpha val="60000"/>
                    </a:schemeClr>
                  </a:glow>
                </a:effectLst>
              </a:rPr>
              <a:t>Oh </a:t>
            </a:r>
            <a:r>
              <a:rPr lang="en-US" sz="4000" i="1" dirty="0" smtClean="0">
                <a:effectLst>
                  <a:glow rad="101600">
                    <a:schemeClr val="bg1">
                      <a:alpha val="60000"/>
                    </a:schemeClr>
                  </a:glow>
                </a:effectLst>
              </a:rPr>
              <a:t>that men would praise the Lord </a:t>
            </a:r>
            <a:endParaRPr lang="en-US" sz="4000" i="1" dirty="0" smtClean="0">
              <a:effectLst>
                <a:glow rad="101600">
                  <a:schemeClr val="bg1">
                    <a:alpha val="60000"/>
                  </a:schemeClr>
                </a:glow>
              </a:effectLst>
            </a:endParaRPr>
          </a:p>
          <a:p>
            <a:pPr algn="ctr">
              <a:buNone/>
            </a:pPr>
            <a:r>
              <a:rPr lang="en-US" sz="4000" i="1" dirty="0" smtClean="0">
                <a:effectLst>
                  <a:glow rad="101600">
                    <a:schemeClr val="bg1">
                      <a:alpha val="60000"/>
                    </a:schemeClr>
                  </a:glow>
                </a:effectLst>
              </a:rPr>
              <a:t>for </a:t>
            </a:r>
            <a:r>
              <a:rPr lang="en-US" sz="4000" i="1" dirty="0" smtClean="0">
                <a:effectLst>
                  <a:glow rad="101600">
                    <a:schemeClr val="bg1">
                      <a:alpha val="60000"/>
                    </a:schemeClr>
                  </a:glow>
                </a:effectLst>
              </a:rPr>
              <a:t>his goodness, and for his wonderful </a:t>
            </a:r>
            <a:endParaRPr lang="en-US" sz="4000" i="1" dirty="0" smtClean="0">
              <a:effectLst>
                <a:glow rad="101600">
                  <a:schemeClr val="bg1">
                    <a:alpha val="60000"/>
                  </a:schemeClr>
                </a:glow>
              </a:effectLst>
            </a:endParaRPr>
          </a:p>
          <a:p>
            <a:pPr algn="ctr">
              <a:buNone/>
            </a:pPr>
            <a:r>
              <a:rPr lang="en-US" sz="4000" i="1" dirty="0" smtClean="0">
                <a:effectLst>
                  <a:glow rad="101600">
                    <a:schemeClr val="bg1">
                      <a:alpha val="60000"/>
                    </a:schemeClr>
                  </a:glow>
                </a:effectLst>
              </a:rPr>
              <a:t>works </a:t>
            </a:r>
            <a:r>
              <a:rPr lang="en-US" sz="4000" i="1" dirty="0" smtClean="0">
                <a:effectLst>
                  <a:glow rad="101600">
                    <a:schemeClr val="bg1">
                      <a:alpha val="60000"/>
                    </a:schemeClr>
                  </a:glow>
                </a:effectLst>
              </a:rPr>
              <a:t>to the children of </a:t>
            </a:r>
            <a:r>
              <a:rPr lang="en-US" sz="4000" i="1" dirty="0" smtClean="0">
                <a:effectLst>
                  <a:glow rad="101600">
                    <a:schemeClr val="bg1">
                      <a:alpha val="60000"/>
                    </a:schemeClr>
                  </a:glow>
                </a:effectLst>
              </a:rPr>
              <a:t>men</a:t>
            </a:r>
            <a:r>
              <a:rPr lang="en-US" sz="4000" i="1" dirty="0" smtClean="0">
                <a:effectLst>
                  <a:glow rad="101600">
                    <a:schemeClr val="bg1">
                      <a:alpha val="60000"/>
                    </a:schemeClr>
                  </a:glow>
                </a:effectLst>
              </a:rPr>
              <a:t>!” </a:t>
            </a:r>
          </a:p>
          <a:p>
            <a:pPr algn="ctr">
              <a:buNone/>
            </a:pPr>
            <a:r>
              <a:rPr lang="en-US" sz="4000" i="1" dirty="0" smtClean="0">
                <a:effectLst>
                  <a:glow rad="101600">
                    <a:schemeClr val="bg1">
                      <a:alpha val="60000"/>
                    </a:schemeClr>
                  </a:glow>
                </a:effectLst>
              </a:rPr>
              <a:t>Psalm </a:t>
            </a:r>
            <a:r>
              <a:rPr lang="en-US" sz="4000" i="1" dirty="0" smtClean="0">
                <a:effectLst>
                  <a:glow rad="101600">
                    <a:schemeClr val="bg1">
                      <a:alpha val="60000"/>
                    </a:schemeClr>
                  </a:glow>
                </a:effectLst>
              </a:rPr>
              <a:t>107:8 </a:t>
            </a:r>
            <a:endParaRPr lang="en-US" sz="4000" i="1" dirty="0" smtClean="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6248400" cy="6230243"/>
          </a:xfrm>
          <a:prstGeom prst="rect">
            <a:avLst/>
          </a:prstGeom>
        </p:spPr>
        <p:txBody>
          <a:bodyPr wrap="square">
            <a:spAutoFit/>
          </a:bodyPr>
          <a:lstStyle/>
          <a:p>
            <a:pPr algn="ctr"/>
            <a:r>
              <a:rPr lang="en-US" sz="3200" i="1" dirty="0" smtClean="0"/>
              <a:t>"</a:t>
            </a:r>
            <a:r>
              <a:rPr lang="en-US" sz="3200" i="1" dirty="0" smtClean="0"/>
              <a:t>The goodness of God is that which disposes Him to be kind,  benevolent, and full of good will toward men. He is tenderhearted and of quick sympathy, and His unfailing attitude toward all moral beings is open, frank, and friendly. By His nature He is inclined to bestow blessedness and He takes </a:t>
            </a:r>
            <a:r>
              <a:rPr lang="en-US" sz="3200" i="1" u="sng" dirty="0" smtClean="0"/>
              <a:t>holy pleasure in the happiness </a:t>
            </a:r>
          </a:p>
          <a:p>
            <a:pPr algn="ctr"/>
            <a:r>
              <a:rPr lang="en-US" sz="3200" i="1" u="sng" dirty="0" smtClean="0"/>
              <a:t>of His people</a:t>
            </a:r>
            <a:r>
              <a:rPr lang="en-US" sz="3200" i="1" dirty="0" smtClean="0"/>
              <a:t>." </a:t>
            </a:r>
          </a:p>
          <a:p>
            <a:pPr algn="ctr"/>
            <a:r>
              <a:rPr lang="en-US" sz="3200" i="1" dirty="0" smtClean="0"/>
              <a:t>(The Knowledge of the Holy, p. 88)</a:t>
            </a:r>
          </a:p>
        </p:txBody>
      </p:sp>
      <p:pic>
        <p:nvPicPr>
          <p:cNvPr id="1027" name="Picture 3"/>
          <p:cNvPicPr>
            <a:picLocks noChangeAspect="1" noChangeArrowheads="1"/>
          </p:cNvPicPr>
          <p:nvPr/>
        </p:nvPicPr>
        <p:blipFill>
          <a:blip r:embed="rId3" cstate="print">
            <a:lum bright="-20000"/>
          </a:blip>
          <a:srcRect/>
          <a:stretch>
            <a:fillRect/>
          </a:stretch>
        </p:blipFill>
        <p:spPr bwMode="auto">
          <a:xfrm>
            <a:off x="6172200" y="1066800"/>
            <a:ext cx="2776538" cy="4191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7600"/>
            <a:ext cx="8763000" cy="3200400"/>
          </a:xfrm>
        </p:spPr>
        <p:txBody>
          <a:bodyPr>
            <a:normAutofit/>
          </a:bodyPr>
          <a:lstStyle/>
          <a:p>
            <a:r>
              <a:rPr lang="en-US" i="1" dirty="0" smtClean="0"/>
              <a:t>“And Jesus said unto him, Why </a:t>
            </a:r>
            <a:r>
              <a:rPr lang="en-US" i="1" dirty="0" err="1" smtClean="0"/>
              <a:t>callest</a:t>
            </a:r>
            <a:r>
              <a:rPr lang="en-US" i="1" dirty="0" smtClean="0"/>
              <a:t> thou me good? </a:t>
            </a:r>
            <a:r>
              <a:rPr lang="en-US" i="1" u="sng" dirty="0" smtClean="0"/>
              <a:t>T</a:t>
            </a:r>
            <a:r>
              <a:rPr lang="en-US" i="1" u="sng" dirty="0" smtClean="0"/>
              <a:t>here </a:t>
            </a:r>
            <a:r>
              <a:rPr lang="en-US" i="1" u="sng" dirty="0" smtClean="0"/>
              <a:t>is none good but one</a:t>
            </a:r>
            <a:r>
              <a:rPr lang="en-US" i="1" dirty="0" smtClean="0"/>
              <a:t>, that is, </a:t>
            </a:r>
            <a:r>
              <a:rPr lang="en-US" i="1" u="sng" dirty="0" smtClean="0"/>
              <a:t>God</a:t>
            </a:r>
            <a:r>
              <a:rPr lang="en-US" i="1" dirty="0" smtClean="0"/>
              <a:t>.” </a:t>
            </a:r>
            <a:br>
              <a:rPr lang="en-US" i="1" dirty="0" smtClean="0"/>
            </a:br>
            <a:r>
              <a:rPr lang="en-US" i="1" dirty="0" smtClean="0"/>
              <a:t>Mark 10:18 </a:t>
            </a:r>
            <a:endParaRPr lang="en-US" i="1" dirty="0"/>
          </a:p>
        </p:txBody>
      </p:sp>
      <p:pic>
        <p:nvPicPr>
          <p:cNvPr id="2050" name="Picture 2"/>
          <p:cNvPicPr>
            <a:picLocks noChangeAspect="1" noChangeArrowheads="1"/>
          </p:cNvPicPr>
          <p:nvPr/>
        </p:nvPicPr>
        <p:blipFill>
          <a:blip r:embed="rId3" cstate="print">
            <a:lum bright="-10000" contrast="30000"/>
          </a:blip>
          <a:srcRect/>
          <a:stretch>
            <a:fillRect/>
          </a:stretch>
        </p:blipFill>
        <p:spPr bwMode="auto">
          <a:xfrm>
            <a:off x="1524000" y="0"/>
            <a:ext cx="6118153" cy="393389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0" y="3505200"/>
            <a:ext cx="2590800" cy="914400"/>
          </a:xfrm>
        </p:spPr>
        <p:txBody>
          <a:bodyPr>
            <a:normAutofit/>
          </a:bodyPr>
          <a:lstStyle/>
          <a:p>
            <a:r>
              <a:rPr lang="en-US" sz="3600" i="1" dirty="0" smtClean="0"/>
              <a:t>A.W. Pink</a:t>
            </a:r>
            <a:endParaRPr lang="en-US" sz="3600" i="1" dirty="0"/>
          </a:p>
        </p:txBody>
      </p:sp>
      <p:sp>
        <p:nvSpPr>
          <p:cNvPr id="3" name="Content Placeholder 2"/>
          <p:cNvSpPr>
            <a:spLocks noGrp="1"/>
          </p:cNvSpPr>
          <p:nvPr>
            <p:ph idx="1"/>
          </p:nvPr>
        </p:nvSpPr>
        <p:spPr>
          <a:xfrm>
            <a:off x="152400" y="152400"/>
            <a:ext cx="5486400" cy="6705600"/>
          </a:xfrm>
        </p:spPr>
        <p:txBody>
          <a:bodyPr>
            <a:normAutofit/>
          </a:bodyPr>
          <a:lstStyle/>
          <a:p>
            <a:pPr algn="ctr">
              <a:buNone/>
            </a:pPr>
            <a:r>
              <a:rPr lang="en-US" sz="3600" dirty="0" smtClean="0"/>
              <a:t>   The original Saxon meaning of our English word "God" is "The Good." God is not only the Greatest of all beings, but the Best. All the goodness there is in any creature has been imparted from the Creator, but God’s goodness is the essence of His eternal nature.</a:t>
            </a:r>
            <a:endParaRPr lang="en-US" sz="3600" dirty="0"/>
          </a:p>
        </p:txBody>
      </p:sp>
      <p:pic>
        <p:nvPicPr>
          <p:cNvPr id="3074" name="Picture 2"/>
          <p:cNvPicPr>
            <a:picLocks noChangeAspect="1" noChangeArrowheads="1"/>
          </p:cNvPicPr>
          <p:nvPr/>
        </p:nvPicPr>
        <p:blipFill>
          <a:blip r:embed="rId3" cstate="print"/>
          <a:srcRect/>
          <a:stretch>
            <a:fillRect/>
          </a:stretch>
        </p:blipFill>
        <p:spPr bwMode="auto">
          <a:xfrm>
            <a:off x="5943600" y="228600"/>
            <a:ext cx="2809875" cy="32575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89038"/>
          </a:xfrm>
        </p:spPr>
        <p:txBody>
          <a:bodyPr>
            <a:normAutofit fontScale="90000"/>
          </a:bodyPr>
          <a:lstStyle/>
          <a:p>
            <a:r>
              <a:rPr lang="en-US" dirty="0" smtClean="0">
                <a:solidFill>
                  <a:srgbClr val="FFFF00"/>
                </a:solidFill>
              </a:rPr>
              <a:t>The Importance of the Goodness of God</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152400" y="1600200"/>
            <a:ext cx="8763000" cy="4525963"/>
          </a:xfrm>
        </p:spPr>
        <p:txBody>
          <a:bodyPr>
            <a:normAutofit/>
          </a:bodyPr>
          <a:lstStyle/>
          <a:p>
            <a:r>
              <a:rPr lang="en-US" sz="3600" dirty="0" smtClean="0"/>
              <a:t>The goodness of God is not only an attribute of God but a foundational truth every Christian should </a:t>
            </a:r>
            <a:r>
              <a:rPr lang="en-US" sz="3600" dirty="0" smtClean="0"/>
              <a:t>embrace</a:t>
            </a:r>
            <a:r>
              <a:rPr lang="en-US" sz="3600" dirty="0" smtClean="0"/>
              <a:t> </a:t>
            </a:r>
            <a:r>
              <a:rPr lang="en-US" sz="3600" dirty="0" smtClean="0"/>
              <a:t>– </a:t>
            </a:r>
            <a:r>
              <a:rPr lang="en-US" sz="3600" i="1" dirty="0" smtClean="0"/>
              <a:t>Rom. 8:28</a:t>
            </a:r>
            <a:endParaRPr lang="en-US" sz="3600" i="1" dirty="0" smtClean="0"/>
          </a:p>
          <a:p>
            <a:r>
              <a:rPr lang="en-US" sz="3600" dirty="0" smtClean="0"/>
              <a:t>Consider some of the reasons God’s goodness is important to us.</a:t>
            </a:r>
            <a:endParaRPr lang="en-US" sz="3600" dirty="0"/>
          </a:p>
        </p:txBody>
      </p:sp>
      <p:pic>
        <p:nvPicPr>
          <p:cNvPr id="2050" name="Picture 2"/>
          <p:cNvPicPr>
            <a:picLocks noChangeAspect="1" noChangeArrowheads="1"/>
          </p:cNvPicPr>
          <p:nvPr/>
        </p:nvPicPr>
        <p:blipFill>
          <a:blip r:embed="rId3" cstate="print"/>
          <a:srcRect/>
          <a:stretch>
            <a:fillRect/>
          </a:stretch>
        </p:blipFill>
        <p:spPr bwMode="auto">
          <a:xfrm>
            <a:off x="5562600" y="4458463"/>
            <a:ext cx="3581400" cy="2399538"/>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4572000" cy="6629400"/>
          </a:xfrm>
        </p:spPr>
        <p:txBody>
          <a:bodyPr>
            <a:normAutofit lnSpcReduction="10000"/>
          </a:bodyPr>
          <a:lstStyle/>
          <a:p>
            <a:pPr>
              <a:buNone/>
            </a:pPr>
            <a:r>
              <a:rPr lang="en-US" b="1" dirty="0"/>
              <a:t> </a:t>
            </a:r>
            <a:r>
              <a:rPr lang="en-US" b="1" dirty="0" smtClean="0"/>
              <a:t>  </a:t>
            </a:r>
            <a:r>
              <a:rPr lang="en-US" b="1" dirty="0" smtClean="0">
                <a:solidFill>
                  <a:srgbClr val="FFFF00"/>
                </a:solidFill>
              </a:rPr>
              <a:t>1. The “goodness” of God is prominent in the              opening chapters of the Bible. </a:t>
            </a:r>
          </a:p>
          <a:p>
            <a:pPr>
              <a:buFont typeface="Arial" charset="0"/>
              <a:buChar char="•"/>
            </a:pPr>
            <a:r>
              <a:rPr lang="en-US" dirty="0" smtClean="0"/>
              <a:t>Repeatedly, God pronounced everything which He created “</a:t>
            </a:r>
            <a:r>
              <a:rPr lang="en-US" b="1" dirty="0" smtClean="0"/>
              <a:t>good”</a:t>
            </a:r>
            <a:r>
              <a:rPr lang="en-US" b="1" i="1" dirty="0" smtClean="0"/>
              <a:t> </a:t>
            </a:r>
            <a:r>
              <a:rPr lang="en-US" i="1" dirty="0" smtClean="0"/>
              <a:t>(see Genesis 1:4, 10, 18; </a:t>
            </a:r>
            <a:r>
              <a:rPr lang="en-US" i="1" dirty="0" smtClean="0"/>
              <a:t>I </a:t>
            </a:r>
            <a:r>
              <a:rPr lang="en-US" i="1" dirty="0" smtClean="0"/>
              <a:t>Timothy 4:4). </a:t>
            </a:r>
          </a:p>
          <a:p>
            <a:pPr>
              <a:buFont typeface="Arial" charset="0"/>
              <a:buChar char="•"/>
            </a:pPr>
            <a:r>
              <a:rPr lang="en-US" dirty="0" smtClean="0"/>
              <a:t>In chapter 2, God saw that it was “</a:t>
            </a:r>
            <a:r>
              <a:rPr lang="en-US" b="1" dirty="0" smtClean="0"/>
              <a:t>not good” </a:t>
            </a:r>
            <a:r>
              <a:rPr lang="en-US" dirty="0" smtClean="0"/>
              <a:t>for Adam to be alone, and so He created a wife for him </a:t>
            </a:r>
            <a:r>
              <a:rPr lang="en-US" i="1" dirty="0" smtClean="0"/>
              <a:t>(2:18-25). </a:t>
            </a:r>
          </a:p>
        </p:txBody>
      </p:sp>
      <p:pic>
        <p:nvPicPr>
          <p:cNvPr id="4098" name="Picture 2" descr="c:\Users\Ptr. Daniel White\Desktop\Bible pictures\Bible pictures Old Testament\Genesis and adam and eve\Adam, Eve, Creation\7 Days Of Creation 22-1177 c.jp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4678246" y="0"/>
            <a:ext cx="4465754" cy="68580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304800"/>
            <a:ext cx="4724400" cy="6553200"/>
          </a:xfrm>
        </p:spPr>
        <p:txBody>
          <a:bodyPr>
            <a:normAutofit lnSpcReduction="10000"/>
          </a:bodyPr>
          <a:lstStyle/>
          <a:p>
            <a:r>
              <a:rPr lang="en-US" dirty="0" smtClean="0"/>
              <a:t>In the garden of Eden, where God had placed Adam and Eve, there was “</a:t>
            </a:r>
            <a:r>
              <a:rPr lang="en-US" b="1" dirty="0" smtClean="0"/>
              <a:t>the tree of the knowledge of good and evil.” </a:t>
            </a:r>
          </a:p>
          <a:p>
            <a:r>
              <a:rPr lang="en-US" dirty="0" smtClean="0"/>
              <a:t>From the fruit of this one tree, the man and woman were forbidden to eat.</a:t>
            </a:r>
          </a:p>
          <a:p>
            <a:r>
              <a:rPr lang="en-US" dirty="0"/>
              <a:t>T</a:t>
            </a:r>
            <a:r>
              <a:rPr lang="en-US" dirty="0" smtClean="0"/>
              <a:t>he issues of “good” and “evil” are prominent at the very beginning of the Bible.</a:t>
            </a:r>
          </a:p>
          <a:p>
            <a:endParaRPr lang="en-US" dirty="0"/>
          </a:p>
        </p:txBody>
      </p:sp>
      <p:pic>
        <p:nvPicPr>
          <p:cNvPr id="5122" name="Picture 2" descr="C:\Users\Ptr. Daniel White\Desktop\Bible pictures\Bible pictures Old Testament\Genesis and adam and eve\Adam, Eve, Creation\Adam and Eve\scan0051.jpg"/>
          <p:cNvPicPr>
            <a:picLocks noChangeAspect="1" noChangeArrowheads="1"/>
          </p:cNvPicPr>
          <p:nvPr/>
        </p:nvPicPr>
        <p:blipFill>
          <a:blip r:embed="rId3" cstate="print">
            <a:lum contrast="30000"/>
          </a:blip>
          <a:srcRect/>
          <a:stretch>
            <a:fillRect/>
          </a:stretch>
        </p:blipFill>
        <p:spPr bwMode="auto">
          <a:xfrm>
            <a:off x="0" y="304800"/>
            <a:ext cx="4343400" cy="6248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828800" y="2514600"/>
            <a:ext cx="5791200" cy="4343400"/>
          </a:xfrm>
          <a:prstGeom prst="rect">
            <a:avLst/>
          </a:prstGeom>
          <a:ln>
            <a:noFill/>
          </a:ln>
          <a:effectLst>
            <a:softEdge rad="112500"/>
          </a:effectLst>
        </p:spPr>
      </p:pic>
      <p:sp>
        <p:nvSpPr>
          <p:cNvPr id="2" name="Rectangle 1"/>
          <p:cNvSpPr/>
          <p:nvPr/>
        </p:nvSpPr>
        <p:spPr>
          <a:xfrm>
            <a:off x="304800" y="228600"/>
            <a:ext cx="8686800" cy="2308324"/>
          </a:xfrm>
          <a:prstGeom prst="rect">
            <a:avLst/>
          </a:prstGeom>
        </p:spPr>
        <p:txBody>
          <a:bodyPr wrap="square">
            <a:spAutoFit/>
          </a:bodyPr>
          <a:lstStyle/>
          <a:p>
            <a:pPr algn="ctr"/>
            <a:r>
              <a:rPr lang="en-US" sz="3600" i="1" dirty="0" smtClean="0"/>
              <a:t>“But we all, with open face beholding as in a glass the glory of the Lord, are changed into the same image from glory to glory, even as by the Spirit of the Lord.” II Cor. 3:18 </a:t>
            </a:r>
            <a:endParaRPr lang="en-US" sz="3600" i="1" dirty="0"/>
          </a:p>
        </p:txBody>
      </p:sp>
      <p:pic>
        <p:nvPicPr>
          <p:cNvPr id="1026" name="Picture 2"/>
          <p:cNvPicPr>
            <a:picLocks noChangeAspect="1" noChangeArrowheads="1"/>
          </p:cNvPicPr>
          <p:nvPr/>
        </p:nvPicPr>
        <p:blipFill>
          <a:blip r:embed="rId4" cstate="print"/>
          <a:srcRect/>
          <a:stretch>
            <a:fillRect/>
          </a:stretch>
        </p:blipFill>
        <p:spPr bwMode="auto">
          <a:xfrm>
            <a:off x="6019800" y="2414636"/>
            <a:ext cx="3448050" cy="4443364"/>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304800" y="2438400"/>
            <a:ext cx="3535680" cy="4419600"/>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a:stretch>
            <a:fillRect/>
          </a:stretch>
        </p:blipFill>
        <p:spPr bwMode="auto">
          <a:xfrm>
            <a:off x="2895600" y="2457667"/>
            <a:ext cx="3522945" cy="4400333"/>
          </a:xfrm>
          <a:prstGeom prst="rect">
            <a:avLst/>
          </a:prstGeom>
          <a:ln>
            <a:noFill/>
          </a:ln>
          <a:effectLst>
            <a:softEdge rad="112500"/>
          </a:effectLst>
        </p:spPr>
      </p:pic>
      <p:pic>
        <p:nvPicPr>
          <p:cNvPr id="9" name="Picture 6"/>
          <p:cNvPicPr>
            <a:picLocks noChangeAspect="1" noChangeArrowheads="1"/>
          </p:cNvPicPr>
          <p:nvPr/>
        </p:nvPicPr>
        <p:blipFill>
          <a:blip r:embed="rId5" cstate="print"/>
          <a:srcRect l="73276" t="56897" r="7328" b="22414"/>
          <a:stretch>
            <a:fillRect/>
          </a:stretch>
        </p:blipFill>
        <p:spPr bwMode="auto">
          <a:xfrm>
            <a:off x="609600" y="2667000"/>
            <a:ext cx="1143000" cy="15240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010400"/>
          </a:xfrm>
        </p:spPr>
        <p:txBody>
          <a:bodyPr>
            <a:normAutofit/>
          </a:bodyPr>
          <a:lstStyle/>
          <a:p>
            <a:pPr>
              <a:buNone/>
            </a:pPr>
            <a:r>
              <a:rPr lang="en-US" sz="3500" b="1" dirty="0">
                <a:solidFill>
                  <a:srgbClr val="FFFF00"/>
                </a:solidFill>
              </a:rPr>
              <a:t> </a:t>
            </a:r>
            <a:r>
              <a:rPr lang="en-US" sz="3500" b="1" dirty="0" smtClean="0">
                <a:solidFill>
                  <a:srgbClr val="FFFF00"/>
                </a:solidFill>
              </a:rPr>
              <a:t>  2. The goodness of God appears to be the sum total of all of God’s attributes. </a:t>
            </a:r>
          </a:p>
          <a:p>
            <a:pPr>
              <a:buFont typeface="Arial" charset="0"/>
              <a:buChar char="•"/>
            </a:pPr>
            <a:r>
              <a:rPr lang="en-US" sz="3500" dirty="0" smtClean="0"/>
              <a:t>The goodness of God may thus be viewed as one facet of His glorious nature and </a:t>
            </a:r>
            <a:r>
              <a:rPr lang="en-US" sz="3500" dirty="0" smtClean="0"/>
              <a:t>character.</a:t>
            </a:r>
          </a:p>
          <a:p>
            <a:pPr>
              <a:buFont typeface="Arial" charset="0"/>
              <a:buChar char="•"/>
            </a:pPr>
            <a:r>
              <a:rPr lang="en-US" sz="3500" dirty="0" smtClean="0"/>
              <a:t>The goodness of God must also be viewed</a:t>
            </a:r>
            <a:r>
              <a:rPr lang="en-US" sz="3500" dirty="0" smtClean="0"/>
              <a:t> as the </a:t>
            </a:r>
            <a:r>
              <a:rPr lang="en-US" sz="3500" dirty="0" smtClean="0"/>
              <a:t>overall summation of His nature and character.</a:t>
            </a:r>
          </a:p>
          <a:p>
            <a:r>
              <a:rPr lang="en-US" sz="3500" dirty="0" smtClean="0"/>
              <a:t>Then Moses said, </a:t>
            </a:r>
            <a:r>
              <a:rPr lang="en-US" sz="3500" i="1" dirty="0" smtClean="0">
                <a:solidFill>
                  <a:srgbClr val="FFFF00"/>
                </a:solidFill>
              </a:rPr>
              <a:t>“I pray Thee, show me Thy glory!” </a:t>
            </a:r>
            <a:r>
              <a:rPr lang="en-US" sz="3500" i="1" dirty="0" smtClean="0"/>
              <a:t>And </a:t>
            </a:r>
            <a:r>
              <a:rPr lang="en-US" sz="3500" i="1" dirty="0" smtClean="0"/>
              <a:t>God </a:t>
            </a:r>
            <a:r>
              <a:rPr lang="en-US" sz="3500" i="1" dirty="0" smtClean="0"/>
              <a:t>said</a:t>
            </a:r>
            <a:r>
              <a:rPr lang="en-US" sz="3500" i="1" dirty="0" smtClean="0"/>
              <a:t>, </a:t>
            </a:r>
            <a:r>
              <a:rPr lang="en-US" sz="3500" i="1" dirty="0" smtClean="0">
                <a:solidFill>
                  <a:srgbClr val="FFFF00"/>
                </a:solidFill>
              </a:rPr>
              <a:t>“I Myself will make all My </a:t>
            </a:r>
            <a:r>
              <a:rPr lang="en-US" sz="3500" i="1" u="sng" dirty="0" smtClean="0">
                <a:solidFill>
                  <a:srgbClr val="FFFF00"/>
                </a:solidFill>
              </a:rPr>
              <a:t>goodness</a:t>
            </a:r>
            <a:r>
              <a:rPr lang="en-US" sz="3500" i="1" dirty="0" smtClean="0">
                <a:solidFill>
                  <a:srgbClr val="FFFF00"/>
                </a:solidFill>
              </a:rPr>
              <a:t> pass before you, and will proclaim the name of the LORD before you.” (Exodus 33:19; 34:5-7).</a:t>
            </a:r>
          </a:p>
          <a:p>
            <a:endParaRPr lang="en-US" sz="35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lum contrast="20000"/>
          </a:blip>
          <a:srcRect/>
          <a:stretch>
            <a:fillRect/>
          </a:stretch>
        </p:blipFill>
        <p:spPr bwMode="auto">
          <a:xfrm>
            <a:off x="1676400" y="152400"/>
            <a:ext cx="6119906"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457200" y="5181600"/>
            <a:ext cx="8229600" cy="1143000"/>
          </a:xfrm>
        </p:spPr>
        <p:txBody>
          <a:bodyPr>
            <a:noAutofit/>
          </a:bodyPr>
          <a:lstStyle/>
          <a:p>
            <a:r>
              <a:rPr lang="en-US" sz="3600" i="1" dirty="0" smtClean="0">
                <a:effectLst>
                  <a:glow rad="101600">
                    <a:schemeClr val="bg1">
                      <a:alpha val="60000"/>
                    </a:schemeClr>
                  </a:glow>
                </a:effectLst>
              </a:rPr>
              <a:t>“Show me thy glory...And He said, I will make all my goodness pass before thee…”</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705600"/>
          </a:xfrm>
        </p:spPr>
        <p:txBody>
          <a:bodyPr>
            <a:normAutofit/>
          </a:bodyPr>
          <a:lstStyle/>
          <a:p>
            <a:r>
              <a:rPr lang="en-US" dirty="0" smtClean="0"/>
              <a:t>The clearest expression of the goodness of God appeared when He sent forth His Son</a:t>
            </a:r>
            <a:r>
              <a:rPr lang="en-US" i="1" dirty="0" smtClean="0"/>
              <a:t> </a:t>
            </a:r>
            <a:r>
              <a:rPr lang="en-US" i="1" dirty="0" smtClean="0"/>
              <a:t>“…made </a:t>
            </a:r>
            <a:r>
              <a:rPr lang="en-US" i="1" dirty="0" smtClean="0"/>
              <a:t>of a woman, made under the law, to redeem them that were under the law, that we might received the adoption of </a:t>
            </a:r>
            <a:r>
              <a:rPr lang="en-US" i="1" dirty="0" smtClean="0"/>
              <a:t>sons." </a:t>
            </a:r>
            <a:r>
              <a:rPr lang="en-US" i="1" dirty="0" smtClean="0"/>
              <a:t>Gal. 4:4-5</a:t>
            </a:r>
            <a:endParaRPr lang="en-US" i="1"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lum contrast="20000"/>
          </a:blip>
          <a:srcRect/>
          <a:stretch>
            <a:fillRect/>
          </a:stretch>
        </p:blipFill>
        <p:spPr bwMode="auto">
          <a:xfrm>
            <a:off x="4648200" y="228600"/>
            <a:ext cx="4495800" cy="5994400"/>
          </a:xfrm>
          <a:prstGeom prst="rect">
            <a:avLst/>
          </a:prstGeom>
          <a:ln>
            <a:noFill/>
          </a:ln>
          <a:effectLst>
            <a:softEdge rad="112500"/>
          </a:effectLst>
        </p:spPr>
      </p:pic>
      <p:sp>
        <p:nvSpPr>
          <p:cNvPr id="4" name="Rectangle 3"/>
          <p:cNvSpPr/>
          <p:nvPr/>
        </p:nvSpPr>
        <p:spPr>
          <a:xfrm>
            <a:off x="152400" y="457200"/>
            <a:ext cx="4572000" cy="6247864"/>
          </a:xfrm>
          <a:prstGeom prst="rect">
            <a:avLst/>
          </a:prstGeom>
        </p:spPr>
        <p:txBody>
          <a:bodyPr wrap="square">
            <a:spAutoFit/>
          </a:bodyPr>
          <a:lstStyle/>
          <a:p>
            <a:pPr algn="ctr"/>
            <a:r>
              <a:rPr lang="en-US" sz="4000" i="1" dirty="0" smtClean="0"/>
              <a:t>“And suddenly there was with the angel a multitude of the heavenly host praising God, and saying, Glory to God in the highest, and on earth peace, </a:t>
            </a:r>
            <a:r>
              <a:rPr lang="en-US" sz="4000" i="1" u="sng" dirty="0" smtClean="0"/>
              <a:t>good will</a:t>
            </a:r>
            <a:r>
              <a:rPr lang="en-US" sz="4000" i="1" dirty="0" smtClean="0"/>
              <a:t> toward men.” Luke 2:13-15</a:t>
            </a:r>
            <a:endParaRPr lang="en-US" sz="4000" i="1"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lum bright="-10000"/>
          </a:blip>
          <a:srcRect/>
          <a:stretch>
            <a:fillRect/>
          </a:stretch>
        </p:blipFill>
        <p:spPr bwMode="auto">
          <a:xfrm>
            <a:off x="0" y="0"/>
            <a:ext cx="9753600" cy="7315200"/>
          </a:xfrm>
          <a:prstGeom prst="rect">
            <a:avLst/>
          </a:prstGeom>
          <a:noFill/>
          <a:ln w="9525">
            <a:noFill/>
            <a:miter lim="800000"/>
            <a:headEnd/>
            <a:tailEnd/>
          </a:ln>
        </p:spPr>
      </p:pic>
      <p:sp>
        <p:nvSpPr>
          <p:cNvPr id="3" name="Rectangle 2"/>
          <p:cNvSpPr/>
          <p:nvPr/>
        </p:nvSpPr>
        <p:spPr>
          <a:xfrm>
            <a:off x="152400" y="1371600"/>
            <a:ext cx="9220200" cy="4893647"/>
          </a:xfrm>
          <a:prstGeom prst="rect">
            <a:avLst/>
          </a:prstGeom>
        </p:spPr>
        <p:txBody>
          <a:bodyPr wrap="square">
            <a:spAutoFit/>
            <a:scene3d>
              <a:camera prst="orthographicFront"/>
              <a:lightRig rig="threePt" dir="t"/>
            </a:scene3d>
            <a:sp3d extrusionH="57150">
              <a:bevelT w="38100" h="38100" prst="slope"/>
            </a:sp3d>
          </a:bodyPr>
          <a:lstStyle/>
          <a:p>
            <a:pPr algn="ctr"/>
            <a:r>
              <a:rPr lang="en-US" sz="4800" dirty="0">
                <a:effectLst>
                  <a:glow rad="101600">
                    <a:schemeClr val="bg1">
                      <a:alpha val="60000"/>
                    </a:schemeClr>
                  </a:glow>
                </a:effectLst>
              </a:rPr>
              <a:t>T</a:t>
            </a:r>
            <a:r>
              <a:rPr lang="en-US" sz="4800" dirty="0" smtClean="0">
                <a:effectLst>
                  <a:glow rad="101600">
                    <a:schemeClr val="bg1">
                      <a:alpha val="60000"/>
                    </a:schemeClr>
                  </a:glow>
                </a:effectLst>
              </a:rPr>
              <a:t>he </a:t>
            </a:r>
            <a:r>
              <a:rPr lang="en-US" sz="4800" dirty="0" smtClean="0">
                <a:effectLst>
                  <a:glow rad="101600">
                    <a:schemeClr val="bg1">
                      <a:alpha val="60000"/>
                    </a:schemeClr>
                  </a:glow>
                </a:effectLst>
              </a:rPr>
              <a:t>Gospel</a:t>
            </a:r>
          </a:p>
          <a:p>
            <a:pPr algn="ctr"/>
            <a:endParaRPr lang="en-US" sz="4400" dirty="0" smtClean="0">
              <a:effectLst>
                <a:glow rad="101600">
                  <a:schemeClr val="bg1">
                    <a:alpha val="60000"/>
                  </a:schemeClr>
                </a:glow>
              </a:effectLst>
            </a:endParaRPr>
          </a:p>
          <a:p>
            <a:pPr algn="ctr"/>
            <a:r>
              <a:rPr lang="en-US" sz="4400" i="1" dirty="0" smtClean="0">
                <a:effectLst>
                  <a:glow rad="101600">
                    <a:schemeClr val="bg1">
                      <a:alpha val="60000"/>
                    </a:schemeClr>
                  </a:glow>
                </a:effectLst>
              </a:rPr>
              <a:t>“The grace </a:t>
            </a:r>
            <a:r>
              <a:rPr lang="en-US" sz="4400" i="1" dirty="0" smtClean="0">
                <a:solidFill>
                  <a:srgbClr val="FFFF00"/>
                </a:solidFill>
                <a:effectLst>
                  <a:glow rad="101600">
                    <a:schemeClr val="bg1">
                      <a:alpha val="60000"/>
                    </a:schemeClr>
                  </a:glow>
                </a:effectLst>
              </a:rPr>
              <a:t>(</a:t>
            </a:r>
            <a:r>
              <a:rPr lang="en-US" sz="4400" i="1" dirty="0" smtClean="0">
                <a:solidFill>
                  <a:srgbClr val="FFFF00"/>
                </a:solidFill>
                <a:effectLst>
                  <a:glow rad="101600">
                    <a:schemeClr val="bg1">
                      <a:alpha val="60000"/>
                    </a:schemeClr>
                  </a:glow>
                </a:effectLst>
              </a:rPr>
              <a:t>Greek</a:t>
            </a:r>
            <a:r>
              <a:rPr lang="en-US" sz="4400" i="1" dirty="0" smtClean="0">
                <a:solidFill>
                  <a:srgbClr val="FFFF00"/>
                </a:solidFill>
                <a:effectLst>
                  <a:glow rad="101600">
                    <a:schemeClr val="bg1">
                      <a:alpha val="60000"/>
                    </a:schemeClr>
                  </a:glow>
                </a:effectLst>
              </a:rPr>
              <a:t> -</a:t>
            </a:r>
            <a:r>
              <a:rPr lang="en-US" sz="4400" i="1" dirty="0" smtClean="0">
                <a:solidFill>
                  <a:srgbClr val="FFFF00"/>
                </a:solidFill>
                <a:effectLst>
                  <a:glow rad="101600">
                    <a:schemeClr val="bg1">
                      <a:alpha val="60000"/>
                    </a:schemeClr>
                  </a:glow>
                </a:effectLst>
              </a:rPr>
              <a:t> </a:t>
            </a:r>
            <a:r>
              <a:rPr lang="en-US" sz="4400" i="1" dirty="0" smtClean="0">
                <a:solidFill>
                  <a:srgbClr val="FFFF00"/>
                </a:solidFill>
                <a:effectLst>
                  <a:glow rad="101600">
                    <a:schemeClr val="bg1">
                      <a:alpha val="60000"/>
                    </a:schemeClr>
                  </a:glow>
                </a:effectLst>
              </a:rPr>
              <a:t>benevolence of goodness) </a:t>
            </a:r>
            <a:r>
              <a:rPr lang="en-US" sz="4400" i="1" dirty="0" smtClean="0">
                <a:effectLst>
                  <a:glow rad="101600">
                    <a:schemeClr val="bg1">
                      <a:alpha val="60000"/>
                    </a:schemeClr>
                  </a:glow>
                </a:effectLst>
              </a:rPr>
              <a:t>of God </a:t>
            </a:r>
            <a:endParaRPr lang="en-US" sz="4400" i="1" dirty="0" smtClean="0">
              <a:effectLst>
                <a:glow rad="101600">
                  <a:schemeClr val="bg1">
                    <a:alpha val="60000"/>
                  </a:schemeClr>
                </a:glow>
              </a:effectLst>
            </a:endParaRPr>
          </a:p>
          <a:p>
            <a:pPr algn="ctr"/>
            <a:r>
              <a:rPr lang="en-US" sz="4400" i="1" dirty="0" smtClean="0">
                <a:effectLst>
                  <a:glow rad="101600">
                    <a:schemeClr val="bg1">
                      <a:alpha val="60000"/>
                    </a:schemeClr>
                  </a:glow>
                </a:effectLst>
              </a:rPr>
              <a:t>that </a:t>
            </a:r>
            <a:r>
              <a:rPr lang="en-US" sz="4400" i="1" dirty="0" err="1" smtClean="0">
                <a:effectLst>
                  <a:glow rad="101600">
                    <a:schemeClr val="bg1">
                      <a:alpha val="60000"/>
                    </a:schemeClr>
                  </a:glow>
                </a:effectLst>
              </a:rPr>
              <a:t>bringeth</a:t>
            </a:r>
            <a:r>
              <a:rPr lang="en-US" sz="4400" i="1" dirty="0" smtClean="0">
                <a:effectLst>
                  <a:glow rad="101600">
                    <a:schemeClr val="bg1">
                      <a:alpha val="60000"/>
                    </a:schemeClr>
                  </a:glow>
                </a:effectLst>
              </a:rPr>
              <a:t> salvation hath </a:t>
            </a:r>
            <a:endParaRPr lang="en-US" sz="4400" i="1" dirty="0" smtClean="0">
              <a:effectLst>
                <a:glow rad="101600">
                  <a:schemeClr val="bg1">
                    <a:alpha val="60000"/>
                  </a:schemeClr>
                </a:glow>
              </a:effectLst>
            </a:endParaRPr>
          </a:p>
          <a:p>
            <a:pPr algn="ctr"/>
            <a:r>
              <a:rPr lang="en-US" sz="4400" i="1" dirty="0" smtClean="0">
                <a:effectLst>
                  <a:glow rad="101600">
                    <a:schemeClr val="bg1">
                      <a:alpha val="60000"/>
                    </a:schemeClr>
                  </a:glow>
                </a:effectLst>
              </a:rPr>
              <a:t>appeared </a:t>
            </a:r>
            <a:r>
              <a:rPr lang="en-US" sz="4400" i="1" dirty="0" smtClean="0">
                <a:effectLst>
                  <a:glow rad="101600">
                    <a:schemeClr val="bg1">
                      <a:alpha val="60000"/>
                    </a:schemeClr>
                  </a:glow>
                </a:effectLst>
              </a:rPr>
              <a:t>to all men" </a:t>
            </a:r>
            <a:endParaRPr lang="en-US" sz="4400" i="1" dirty="0" smtClean="0">
              <a:effectLst>
                <a:glow rad="101600">
                  <a:schemeClr val="bg1">
                    <a:alpha val="60000"/>
                  </a:schemeClr>
                </a:glow>
              </a:effectLst>
            </a:endParaRPr>
          </a:p>
          <a:p>
            <a:pPr algn="ctr"/>
            <a:r>
              <a:rPr lang="en-US" sz="4400" i="1" dirty="0" smtClean="0">
                <a:effectLst>
                  <a:glow rad="101600">
                    <a:schemeClr val="bg1">
                      <a:alpha val="60000"/>
                    </a:schemeClr>
                  </a:glow>
                </a:effectLst>
              </a:rPr>
              <a:t>(</a:t>
            </a:r>
            <a:r>
              <a:rPr lang="en-US" sz="4400" i="1" dirty="0" smtClean="0">
                <a:effectLst>
                  <a:glow rad="101600">
                    <a:schemeClr val="bg1">
                      <a:alpha val="60000"/>
                    </a:schemeClr>
                  </a:glow>
                </a:effectLst>
              </a:rPr>
              <a:t>Titus 2:11)</a:t>
            </a:r>
            <a:endParaRPr lang="en-US" sz="44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15400" cy="2308324"/>
          </a:xfrm>
          <a:prstGeom prst="rect">
            <a:avLst/>
          </a:prstGeom>
        </p:spPr>
        <p:txBody>
          <a:bodyPr wrap="square">
            <a:spAutoFit/>
          </a:bodyPr>
          <a:lstStyle/>
          <a:p>
            <a:pPr algn="ctr"/>
            <a:r>
              <a:rPr lang="en-US" sz="3600" dirty="0"/>
              <a:t>The goodness of God is evident in the gospel of Jesus Christ. The gospel is the “good news” </a:t>
            </a:r>
            <a:r>
              <a:rPr lang="en-US" sz="3600" i="1" dirty="0"/>
              <a:t>(Isaiah 40:9; 41:27; 52:7; 61:6; Luke 1:19; 2:10; Acts 8:12; 13:32; Hebrews 4:2, 6), </a:t>
            </a:r>
          </a:p>
        </p:txBody>
      </p:sp>
      <p:pic>
        <p:nvPicPr>
          <p:cNvPr id="17410" name="Picture 2"/>
          <p:cNvPicPr>
            <a:picLocks noChangeAspect="1" noChangeArrowheads="1"/>
          </p:cNvPicPr>
          <p:nvPr/>
        </p:nvPicPr>
        <p:blipFill>
          <a:blip r:embed="rId3" cstate="print">
            <a:lum contrast="20000"/>
          </a:blip>
          <a:srcRect/>
          <a:stretch>
            <a:fillRect/>
          </a:stretch>
        </p:blipFill>
        <p:spPr bwMode="auto">
          <a:xfrm>
            <a:off x="1752600" y="2469325"/>
            <a:ext cx="5785762" cy="43886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Autofit/>
          </a:bodyPr>
          <a:lstStyle/>
          <a:p>
            <a:pPr>
              <a:buNone/>
            </a:pPr>
            <a:r>
              <a:rPr lang="en-US" sz="3500" b="1" dirty="0">
                <a:solidFill>
                  <a:srgbClr val="FFFF00"/>
                </a:solidFill>
              </a:rPr>
              <a:t> </a:t>
            </a:r>
            <a:r>
              <a:rPr lang="en-US" sz="3500" b="1" dirty="0" smtClean="0">
                <a:solidFill>
                  <a:srgbClr val="FFFF00"/>
                </a:solidFill>
              </a:rPr>
              <a:t> 3. We </a:t>
            </a:r>
            <a:r>
              <a:rPr lang="en-US" sz="3500" b="1" dirty="0">
                <a:solidFill>
                  <a:srgbClr val="FFFF00"/>
                </a:solidFill>
              </a:rPr>
              <a:t>cannot separate what is good from God. </a:t>
            </a:r>
            <a:endParaRPr lang="en-US" sz="3500" b="1" dirty="0" smtClean="0">
              <a:solidFill>
                <a:srgbClr val="FFFF00"/>
              </a:solidFill>
            </a:endParaRPr>
          </a:p>
          <a:p>
            <a:pPr>
              <a:buFont typeface="Arial" charset="0"/>
              <a:buChar char="•"/>
            </a:pPr>
            <a:r>
              <a:rPr lang="en-US" sz="3500" dirty="0" smtClean="0"/>
              <a:t>You </a:t>
            </a:r>
            <a:r>
              <a:rPr lang="en-US" sz="3500" dirty="0"/>
              <a:t>cannot have goodness without God, just as you cannot have God without goodness. </a:t>
            </a:r>
            <a:endParaRPr lang="en-US" sz="3500" dirty="0" smtClean="0"/>
          </a:p>
          <a:p>
            <a:pPr>
              <a:buFont typeface="Arial" charset="0"/>
              <a:buChar char="•"/>
            </a:pPr>
            <a:r>
              <a:rPr lang="en-US" sz="3500" dirty="0" smtClean="0"/>
              <a:t>God </a:t>
            </a:r>
            <a:r>
              <a:rPr lang="en-US" sz="3500" dirty="0"/>
              <a:t>alone is </a:t>
            </a:r>
            <a:r>
              <a:rPr lang="en-US" sz="3500" dirty="0" smtClean="0"/>
              <a:t>good</a:t>
            </a:r>
            <a:r>
              <a:rPr lang="en-US" sz="3500" dirty="0" smtClean="0"/>
              <a:t> </a:t>
            </a:r>
            <a:r>
              <a:rPr lang="en-US" sz="3500" dirty="0" smtClean="0"/>
              <a:t>– </a:t>
            </a:r>
            <a:r>
              <a:rPr lang="en-US" sz="3500" i="1" dirty="0" smtClean="0">
                <a:solidFill>
                  <a:srgbClr val="FFFF00"/>
                </a:solidFill>
              </a:rPr>
              <a:t>“None good by God…”</a:t>
            </a:r>
            <a:endParaRPr lang="en-US" sz="3500" i="1" dirty="0" smtClean="0">
              <a:solidFill>
                <a:srgbClr val="FFFF00"/>
              </a:solidFill>
            </a:endParaRPr>
          </a:p>
          <a:p>
            <a:pPr>
              <a:buFont typeface="Arial" charset="0"/>
              <a:buChar char="•"/>
            </a:pPr>
            <a:r>
              <a:rPr lang="en-US" sz="3500" dirty="0" smtClean="0"/>
              <a:t> </a:t>
            </a:r>
            <a:r>
              <a:rPr lang="en-US" sz="3500" i="1" dirty="0" smtClean="0"/>
              <a:t>Psalms 16:2 “I </a:t>
            </a:r>
            <a:r>
              <a:rPr lang="en-US" sz="3500" i="1" dirty="0"/>
              <a:t>said to the LORD, </a:t>
            </a:r>
            <a:r>
              <a:rPr lang="en-US" sz="3500" i="1" dirty="0" smtClean="0"/>
              <a:t>Thou </a:t>
            </a:r>
            <a:r>
              <a:rPr lang="en-US" sz="3500" i="1" dirty="0"/>
              <a:t>art my Lord; I have no good besides </a:t>
            </a:r>
            <a:r>
              <a:rPr lang="en-US" sz="3500" i="1" dirty="0" smtClean="0"/>
              <a:t>Thee.”</a:t>
            </a:r>
          </a:p>
          <a:p>
            <a:pPr>
              <a:buFont typeface="Arial" charset="0"/>
              <a:buChar char="•"/>
            </a:pPr>
            <a:r>
              <a:rPr lang="en-US" sz="3500" i="1" dirty="0" smtClean="0"/>
              <a:t>II Thess. 1:11 “Wherefore also we pray always for you, that our God would count you worthy of this calling, and fulfill all the good pleasure of his goodness, and the work of faith with power.”</a:t>
            </a:r>
          </a:p>
          <a:p>
            <a:pPr>
              <a:buFont typeface="Arial" charset="0"/>
              <a:buChar char="•"/>
            </a:pPr>
            <a:endParaRPr lang="en-US" sz="35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991600" cy="6705600"/>
          </a:xfrm>
        </p:spPr>
        <p:txBody>
          <a:bodyPr>
            <a:normAutofit/>
          </a:bodyPr>
          <a:lstStyle/>
          <a:p>
            <a:r>
              <a:rPr lang="en-US" sz="3600" dirty="0">
                <a:solidFill>
                  <a:srgbClr val="FFFF00"/>
                </a:solidFill>
              </a:rPr>
              <a:t>No man is </a:t>
            </a:r>
            <a:r>
              <a:rPr lang="en-US" sz="3600" dirty="0" smtClean="0">
                <a:solidFill>
                  <a:srgbClr val="FFFF00"/>
                </a:solidFill>
              </a:rPr>
              <a:t>good: (</a:t>
            </a:r>
            <a:r>
              <a:rPr lang="en-US" sz="3600" i="1" dirty="0" smtClean="0">
                <a:solidFill>
                  <a:srgbClr val="FFFF00"/>
                </a:solidFill>
              </a:rPr>
              <a:t>Romans 3:9-18)</a:t>
            </a:r>
            <a:endParaRPr lang="en-US" sz="3600" dirty="0">
              <a:solidFill>
                <a:srgbClr val="FFFF00"/>
              </a:solidFill>
            </a:endParaRPr>
          </a:p>
          <a:p>
            <a:r>
              <a:rPr lang="en-US" sz="3600" i="1" dirty="0" smtClean="0"/>
              <a:t>“The fool hath said in his heart, There is no God. They are corrupt, they have done abominable works, there is none that doeth good.” </a:t>
            </a:r>
            <a:r>
              <a:rPr lang="en-US" sz="3600" i="1" dirty="0"/>
              <a:t>(Psalms 14:1; </a:t>
            </a:r>
            <a:r>
              <a:rPr lang="en-US" sz="3600" i="1" dirty="0" smtClean="0"/>
              <a:t>53:1)</a:t>
            </a:r>
          </a:p>
          <a:p>
            <a:r>
              <a:rPr lang="en-US" sz="3600" dirty="0">
                <a:solidFill>
                  <a:srgbClr val="FFFF00"/>
                </a:solidFill>
              </a:rPr>
              <a:t>God is the source of everything that is good:</a:t>
            </a:r>
          </a:p>
          <a:p>
            <a:r>
              <a:rPr lang="en-US" sz="3600" i="1" dirty="0" smtClean="0"/>
              <a:t>“Every good gift and every perfect gift is from above, and cometh down from the Father of lights, with whom is no variableness, neither shadow of </a:t>
            </a:r>
            <a:r>
              <a:rPr lang="en-US" sz="3600" i="1" dirty="0" smtClean="0"/>
              <a:t>turning.” </a:t>
            </a:r>
            <a:r>
              <a:rPr lang="en-US" sz="3600" i="1" dirty="0" smtClean="0"/>
              <a:t>(</a:t>
            </a:r>
            <a:r>
              <a:rPr lang="en-US" sz="3600" i="1" dirty="0" smtClean="0"/>
              <a:t>James </a:t>
            </a:r>
            <a:r>
              <a:rPr lang="en-US" sz="3600" i="1" dirty="0"/>
              <a:t>1:17</a:t>
            </a:r>
            <a:r>
              <a:rPr lang="en-US" sz="3600" i="1" dirty="0" smtClean="0"/>
              <a:t>)</a:t>
            </a:r>
            <a:endParaRPr lang="en-US" sz="3600" i="1" dirty="0"/>
          </a:p>
          <a:p>
            <a:endParaRPr lang="en-US" sz="3600" i="1" dirty="0"/>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553200"/>
          </a:xfrm>
        </p:spPr>
        <p:txBody>
          <a:bodyPr/>
          <a:lstStyle/>
          <a:p>
            <a:r>
              <a:rPr lang="en-US" sz="3600" dirty="0">
                <a:solidFill>
                  <a:srgbClr val="FFFF00"/>
                </a:solidFill>
              </a:rPr>
              <a:t>God does not withhold anything that is truly good from His children.</a:t>
            </a:r>
          </a:p>
          <a:p>
            <a:r>
              <a:rPr lang="en-US" sz="3600" i="1" dirty="0" smtClean="0"/>
              <a:t>“For </a:t>
            </a:r>
            <a:r>
              <a:rPr lang="en-US" sz="3600" i="1" dirty="0"/>
              <a:t>the LORD God is a sun and shield; The LORD </a:t>
            </a:r>
            <a:r>
              <a:rPr lang="en-US" sz="3600" i="1" dirty="0" smtClean="0"/>
              <a:t>will give </a:t>
            </a:r>
            <a:r>
              <a:rPr lang="en-US" sz="3600" i="1" dirty="0"/>
              <a:t>grace and glory; No good thing </a:t>
            </a:r>
            <a:r>
              <a:rPr lang="en-US" sz="3600" i="1" dirty="0" smtClean="0"/>
              <a:t>will </a:t>
            </a:r>
            <a:r>
              <a:rPr lang="en-US" sz="3600" i="1" dirty="0"/>
              <a:t>He withhold from </a:t>
            </a:r>
            <a:r>
              <a:rPr lang="en-US" sz="3600" i="1" dirty="0" smtClean="0"/>
              <a:t>them who </a:t>
            </a:r>
            <a:r>
              <a:rPr lang="en-US" sz="3600" i="1" dirty="0"/>
              <a:t>walk </a:t>
            </a:r>
            <a:r>
              <a:rPr lang="en-US" sz="3600" i="1" dirty="0" smtClean="0"/>
              <a:t>uprightly.” </a:t>
            </a:r>
            <a:r>
              <a:rPr lang="en-US" sz="3600" i="1" dirty="0"/>
              <a:t>(Psalm 84:11</a:t>
            </a:r>
            <a:r>
              <a:rPr lang="en-US" sz="3600" i="1" dirty="0" smtClean="0"/>
              <a:t>)</a:t>
            </a:r>
          </a:p>
          <a:p>
            <a:r>
              <a:rPr lang="en-US" sz="3600" i="1" dirty="0" smtClean="0"/>
              <a:t>“And we know that all things work together for good to them that love God, to them who are the called according to his purpose.”  (Rom. 8:28)</a:t>
            </a:r>
            <a:endParaRPr lang="en-US" sz="3600" i="1" dirty="0"/>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400" dirty="0"/>
              <a:t>We simply cannot separate “good” from “God</a:t>
            </a:r>
            <a:r>
              <a:rPr lang="en-US" sz="3400" dirty="0" smtClean="0"/>
              <a:t>.”</a:t>
            </a:r>
          </a:p>
          <a:p>
            <a:r>
              <a:rPr lang="en-US" sz="3400" dirty="0"/>
              <a:t>S</a:t>
            </a:r>
            <a:r>
              <a:rPr lang="en-US" sz="3400" dirty="0" smtClean="0"/>
              <a:t>ociety</a:t>
            </a:r>
            <a:r>
              <a:rPr lang="en-US" sz="3400" dirty="0"/>
              <a:t>, and especially our educational system, </a:t>
            </a:r>
            <a:r>
              <a:rPr lang="en-US" sz="3400" dirty="0" smtClean="0"/>
              <a:t>should</a:t>
            </a:r>
            <a:r>
              <a:rPr lang="en-US" sz="3400" dirty="0" smtClean="0"/>
              <a:t> </a:t>
            </a:r>
            <a:r>
              <a:rPr lang="en-US" sz="3400" dirty="0"/>
              <a:t>take </a:t>
            </a:r>
            <a:r>
              <a:rPr lang="en-US" sz="3400" dirty="0" smtClean="0"/>
              <a:t>note</a:t>
            </a:r>
            <a:r>
              <a:rPr lang="en-US" sz="3400" dirty="0"/>
              <a:t> </a:t>
            </a:r>
            <a:r>
              <a:rPr lang="en-US" sz="3400" dirty="0" smtClean="0"/>
              <a:t>-</a:t>
            </a:r>
          </a:p>
          <a:p>
            <a:r>
              <a:rPr lang="en-US" sz="3400" dirty="0" smtClean="0"/>
              <a:t>You </a:t>
            </a:r>
            <a:r>
              <a:rPr lang="en-US" sz="3400" dirty="0"/>
              <a:t>cannot teach values,  </a:t>
            </a:r>
            <a:r>
              <a:rPr lang="en-US" sz="3400" dirty="0" smtClean="0"/>
              <a:t>                                           you </a:t>
            </a:r>
            <a:r>
              <a:rPr lang="en-US" sz="3400" dirty="0"/>
              <a:t>cannot teach morality, </a:t>
            </a:r>
            <a:r>
              <a:rPr lang="en-US" sz="3400" dirty="0" smtClean="0"/>
              <a:t>                                     without </a:t>
            </a:r>
            <a:r>
              <a:rPr lang="en-US" sz="3400" dirty="0"/>
              <a:t>teaching about </a:t>
            </a:r>
            <a:r>
              <a:rPr lang="en-US" sz="3400" dirty="0" smtClean="0"/>
              <a:t>God –                              </a:t>
            </a:r>
            <a:r>
              <a:rPr lang="en-US" sz="3400" i="1" dirty="0" smtClean="0">
                <a:solidFill>
                  <a:srgbClr val="FFFF00"/>
                </a:solidFill>
              </a:rPr>
              <a:t>“Good and upright is the Lord.                         Therefore </a:t>
            </a:r>
            <a:r>
              <a:rPr lang="en-US" sz="3400" i="1" dirty="0" smtClean="0">
                <a:solidFill>
                  <a:srgbClr val="FFFF00"/>
                </a:solidFill>
              </a:rPr>
              <a:t>He </a:t>
            </a:r>
            <a:r>
              <a:rPr lang="en-US" sz="3400" i="1" dirty="0" smtClean="0">
                <a:solidFill>
                  <a:srgbClr val="FFFF00"/>
                </a:solidFill>
              </a:rPr>
              <a:t>instructs sinners                                          in the way.” (Psalm 25:8) </a:t>
            </a:r>
          </a:p>
          <a:p>
            <a:r>
              <a:rPr lang="en-US" sz="3400" i="1" dirty="0" smtClean="0"/>
              <a:t>“</a:t>
            </a:r>
            <a:r>
              <a:rPr lang="en-US" sz="3400" i="1" dirty="0"/>
              <a:t>Be ye holy,” </a:t>
            </a:r>
            <a:r>
              <a:rPr lang="en-US" sz="3400" dirty="0"/>
              <a:t>God said, </a:t>
            </a:r>
            <a:r>
              <a:rPr lang="en-US" sz="3400" i="1" dirty="0"/>
              <a:t>“for I am holy” (</a:t>
            </a:r>
            <a:r>
              <a:rPr lang="en-US" sz="3400" i="1" dirty="0" smtClean="0"/>
              <a:t>see             I </a:t>
            </a:r>
            <a:r>
              <a:rPr lang="en-US" sz="3400" i="1" dirty="0"/>
              <a:t>Peter 1:16; Leviticus </a:t>
            </a:r>
            <a:r>
              <a:rPr lang="en-US" sz="3400" i="1" dirty="0" smtClean="0"/>
              <a:t>11:44)</a:t>
            </a:r>
            <a:endParaRPr lang="en-US" sz="3400" i="1" dirty="0"/>
          </a:p>
          <a:p>
            <a:endParaRPr lang="en-US" sz="3400" dirty="0"/>
          </a:p>
        </p:txBody>
      </p:sp>
      <p:pic>
        <p:nvPicPr>
          <p:cNvPr id="10242" name="Picture 2"/>
          <p:cNvPicPr>
            <a:picLocks noChangeAspect="1" noChangeArrowheads="1"/>
          </p:cNvPicPr>
          <p:nvPr/>
        </p:nvPicPr>
        <p:blipFill>
          <a:blip r:embed="rId3" cstate="print"/>
          <a:srcRect/>
          <a:stretch>
            <a:fillRect/>
          </a:stretch>
        </p:blipFill>
        <p:spPr bwMode="auto">
          <a:xfrm>
            <a:off x="5867400" y="1295400"/>
            <a:ext cx="3276600" cy="32766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6858000"/>
          </a:xfrm>
        </p:spPr>
        <p:txBody>
          <a:bodyPr>
            <a:normAutofit fontScale="90000"/>
          </a:bodyPr>
          <a:lstStyle/>
          <a:p>
            <a:r>
              <a:rPr lang="en-US" i="1" dirty="0" smtClean="0"/>
              <a:t>“We </a:t>
            </a:r>
            <a:r>
              <a:rPr lang="en-US" i="1" dirty="0" smtClean="0"/>
              <a:t>have a very large Christian population </a:t>
            </a:r>
            <a:r>
              <a:rPr lang="en-US" i="1" dirty="0" smtClean="0"/>
              <a:t>but </a:t>
            </a:r>
            <a:r>
              <a:rPr lang="en-US" i="1" dirty="0" smtClean="0"/>
              <a:t>we do not consider ourselves a Christian nation or a Jewish nation or a Muslim nation. We consider ourselves a nation of citizens who are bound by ideals and a </a:t>
            </a:r>
            <a:r>
              <a:rPr lang="en-US" i="1" dirty="0" smtClean="0"/>
              <a:t/>
            </a:r>
            <a:br>
              <a:rPr lang="en-US" i="1" dirty="0" smtClean="0"/>
            </a:br>
            <a:r>
              <a:rPr lang="en-US" i="1" dirty="0" smtClean="0"/>
              <a:t>set </a:t>
            </a:r>
            <a:r>
              <a:rPr lang="en-US" i="1" dirty="0" smtClean="0"/>
              <a:t>of values."</a:t>
            </a:r>
            <a:endParaRPr lang="en-US" i="1" dirty="0"/>
          </a:p>
        </p:txBody>
      </p:sp>
      <p:sp>
        <p:nvSpPr>
          <p:cNvPr id="3" name="Rectangle 2"/>
          <p:cNvSpPr/>
          <p:nvPr/>
        </p:nvSpPr>
        <p:spPr>
          <a:xfrm>
            <a:off x="457201" y="3733800"/>
            <a:ext cx="2895600" cy="2123658"/>
          </a:xfrm>
          <a:prstGeom prst="rect">
            <a:avLst/>
          </a:prstGeom>
        </p:spPr>
        <p:txBody>
          <a:bodyPr wrap="square">
            <a:spAutoFit/>
          </a:bodyPr>
          <a:lstStyle/>
          <a:p>
            <a:pPr algn="ctr"/>
            <a:r>
              <a:rPr lang="en-US" sz="4400" b="1" i="1" dirty="0" smtClean="0">
                <a:solidFill>
                  <a:srgbClr val="FFFF00"/>
                </a:solidFill>
              </a:rPr>
              <a:t>Press </a:t>
            </a:r>
            <a:r>
              <a:rPr lang="en-US" sz="4400" b="1" i="1" dirty="0" smtClean="0">
                <a:solidFill>
                  <a:srgbClr val="FFFF00"/>
                </a:solidFill>
              </a:rPr>
              <a:t>conference in Turkey</a:t>
            </a:r>
            <a:endParaRPr lang="en-US" sz="4400" b="1" i="1" dirty="0">
              <a:solidFill>
                <a:srgbClr val="FFFF00"/>
              </a:solidFill>
            </a:endParaRPr>
          </a:p>
        </p:txBody>
      </p:sp>
      <p:pic>
        <p:nvPicPr>
          <p:cNvPr id="133122" name="Picture 2"/>
          <p:cNvPicPr>
            <a:picLocks noChangeAspect="1" noChangeArrowheads="1"/>
          </p:cNvPicPr>
          <p:nvPr/>
        </p:nvPicPr>
        <p:blipFill>
          <a:blip r:embed="rId3" cstate="print"/>
          <a:srcRect/>
          <a:stretch>
            <a:fillRect/>
          </a:stretch>
        </p:blipFill>
        <p:spPr bwMode="auto">
          <a:xfrm>
            <a:off x="228600" y="1447800"/>
            <a:ext cx="3537857" cy="1981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886200" y="225315"/>
            <a:ext cx="52578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The "Fundamental Points" of all sound religion to be taught in the schools are the beliefs that our Founders referred to as the </a:t>
            </a:r>
            <a:r>
              <a:rPr kumimoji="0" lang="en-US" sz="3600" b="0" i="0" u="none" strike="noStrike" cap="none" normalizeH="0" baseline="0" dirty="0" smtClean="0">
                <a:ln>
                  <a:noFill/>
                </a:ln>
                <a:solidFill>
                  <a:srgbClr val="FFFF00"/>
                </a:solidFill>
                <a:effectLst/>
                <a:latin typeface="Times New Roman" pitchFamily="18" charset="0"/>
                <a:ea typeface="Times New Roman" pitchFamily="18" charset="0"/>
                <a:cs typeface="Arial" pitchFamily="34" charset="0"/>
              </a:rPr>
              <a:t>“Religion of America”.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The 5 points of fundamental religious belief expressed by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Ben</a:t>
            </a:r>
            <a:r>
              <a:rPr kumimoji="0" lang="en-US" sz="3600" b="0" i="0" u="none" strike="noStrike" cap="none" normalizeH="0" dirty="0" smtClean="0">
                <a:ln>
                  <a:noFill/>
                </a:ln>
                <a:solidFill>
                  <a:schemeClr val="tx1"/>
                </a:solidFill>
                <a:effectLst/>
                <a:latin typeface="Times New Roman" pitchFamily="18" charset="0"/>
                <a:ea typeface="Times New Roman" pitchFamily="18" charset="0"/>
                <a:cs typeface="Arial" pitchFamily="34" charset="0"/>
              </a:rPr>
              <a:t> </a:t>
            </a:r>
            <a:r>
              <a:rPr kumimoji="0" lang="en-US" sz="36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Franklin are...</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0" y="304800"/>
            <a:ext cx="3836514" cy="4876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marL="0" lvl="0" indent="0" eaLnBrk="0" fontAlgn="base" hangingPunct="0">
              <a:spcBef>
                <a:spcPct val="0"/>
              </a:spcBef>
              <a:spcAft>
                <a:spcPct val="0"/>
              </a:spcAft>
              <a:buNone/>
            </a:pPr>
            <a:r>
              <a:rPr lang="en-US" sz="3600" dirty="0" smtClean="0">
                <a:latin typeface="Times New Roman" pitchFamily="18" charset="0"/>
                <a:ea typeface="Times New Roman" pitchFamily="18" charset="0"/>
                <a:cs typeface="Arial" pitchFamily="34" charset="0"/>
              </a:rPr>
              <a:t>1. T</a:t>
            </a:r>
            <a:r>
              <a:rPr lang="en-US" sz="3600" dirty="0" smtClean="0">
                <a:latin typeface="Times New Roman" pitchFamily="18" charset="0"/>
                <a:ea typeface="Times New Roman" pitchFamily="18" charset="0"/>
                <a:cs typeface="Arial" pitchFamily="34" charset="0"/>
              </a:rPr>
              <a:t>here </a:t>
            </a:r>
            <a:r>
              <a:rPr lang="en-US" sz="3600" dirty="0" smtClean="0">
                <a:latin typeface="Times New Roman" pitchFamily="18" charset="0"/>
                <a:ea typeface="Times New Roman" pitchFamily="18" charset="0"/>
                <a:cs typeface="Arial" pitchFamily="34" charset="0"/>
              </a:rPr>
              <a:t>exists a Creator who made all thing, and mankind should recognize and worship Him.</a:t>
            </a:r>
            <a:endParaRPr lang="en-US" sz="3600" dirty="0" smtClean="0">
              <a:latin typeface="Arial" pitchFamily="34" charset="0"/>
              <a:cs typeface="Arial" pitchFamily="34" charset="0"/>
            </a:endParaRPr>
          </a:p>
          <a:p>
            <a:pPr marL="0" lvl="0" indent="0" eaLnBrk="0" fontAlgn="base" hangingPunct="0">
              <a:spcBef>
                <a:spcPct val="0"/>
              </a:spcBef>
              <a:spcAft>
                <a:spcPct val="0"/>
              </a:spcAft>
              <a:buNone/>
            </a:pPr>
            <a:r>
              <a:rPr lang="en-US" sz="3600" dirty="0" smtClean="0">
                <a:latin typeface="Times New Roman" pitchFamily="18" charset="0"/>
                <a:ea typeface="Times New Roman" pitchFamily="18" charset="0"/>
                <a:cs typeface="Arial" pitchFamily="34" charset="0"/>
              </a:rPr>
              <a:t>2. The </a:t>
            </a:r>
            <a:r>
              <a:rPr lang="en-US" sz="3600" dirty="0" smtClean="0">
                <a:latin typeface="Times New Roman" pitchFamily="18" charset="0"/>
                <a:ea typeface="Times New Roman" pitchFamily="18" charset="0"/>
                <a:cs typeface="Arial" pitchFamily="34" charset="0"/>
              </a:rPr>
              <a:t>Creator has revealed a moral code of behavior for happy living which distinguishes right from wrong.</a:t>
            </a:r>
            <a:endParaRPr lang="en-US" sz="3600" dirty="0" smtClean="0">
              <a:latin typeface="Arial" pitchFamily="34" charset="0"/>
              <a:cs typeface="Arial" pitchFamily="34" charset="0"/>
            </a:endParaRPr>
          </a:p>
          <a:p>
            <a:pPr marL="0" lvl="0" indent="0" eaLnBrk="0" fontAlgn="base" hangingPunct="0">
              <a:spcBef>
                <a:spcPct val="0"/>
              </a:spcBef>
              <a:spcAft>
                <a:spcPct val="0"/>
              </a:spcAft>
              <a:buNone/>
            </a:pPr>
            <a:r>
              <a:rPr lang="en-US" sz="3600" dirty="0" smtClean="0">
                <a:latin typeface="Times New Roman" pitchFamily="18" charset="0"/>
                <a:ea typeface="Times New Roman" pitchFamily="18" charset="0"/>
                <a:cs typeface="Arial" pitchFamily="34" charset="0"/>
              </a:rPr>
              <a:t>3. The </a:t>
            </a:r>
            <a:r>
              <a:rPr lang="en-US" sz="3600" dirty="0" smtClean="0">
                <a:latin typeface="Times New Roman" pitchFamily="18" charset="0"/>
                <a:ea typeface="Times New Roman" pitchFamily="18" charset="0"/>
                <a:cs typeface="Arial" pitchFamily="34" charset="0"/>
              </a:rPr>
              <a:t>Creator holds mankind responsible for the way they treat each other.</a:t>
            </a:r>
            <a:endParaRPr lang="en-US" sz="3600" dirty="0" smtClean="0">
              <a:latin typeface="Arial" pitchFamily="34" charset="0"/>
              <a:cs typeface="Arial" pitchFamily="34" charset="0"/>
            </a:endParaRPr>
          </a:p>
          <a:p>
            <a:pPr marL="0" lvl="0" indent="0" eaLnBrk="0" fontAlgn="base" hangingPunct="0">
              <a:spcBef>
                <a:spcPct val="0"/>
              </a:spcBef>
              <a:spcAft>
                <a:spcPct val="0"/>
              </a:spcAft>
              <a:buNone/>
            </a:pPr>
            <a:r>
              <a:rPr lang="en-US" sz="3600" dirty="0" smtClean="0">
                <a:latin typeface="Times New Roman" pitchFamily="18" charset="0"/>
                <a:ea typeface="Times New Roman" pitchFamily="18" charset="0"/>
                <a:cs typeface="Arial" pitchFamily="34" charset="0"/>
              </a:rPr>
              <a:t>4.  </a:t>
            </a:r>
            <a:r>
              <a:rPr lang="en-US" sz="3600" dirty="0" smtClean="0">
                <a:latin typeface="Times New Roman" pitchFamily="18" charset="0"/>
                <a:ea typeface="Times New Roman" pitchFamily="18" charset="0"/>
                <a:cs typeface="Arial" pitchFamily="34" charset="0"/>
              </a:rPr>
              <a:t>All </a:t>
            </a:r>
            <a:r>
              <a:rPr lang="en-US" sz="3600" dirty="0" smtClean="0">
                <a:latin typeface="Times New Roman" pitchFamily="18" charset="0"/>
                <a:ea typeface="Times New Roman" pitchFamily="18" charset="0"/>
                <a:cs typeface="Arial" pitchFamily="34" charset="0"/>
              </a:rPr>
              <a:t>mankind live beyond this life.</a:t>
            </a:r>
            <a:endParaRPr lang="en-US" sz="3600" dirty="0" smtClean="0">
              <a:latin typeface="Arial" pitchFamily="34" charset="0"/>
              <a:cs typeface="Arial" pitchFamily="34" charset="0"/>
            </a:endParaRPr>
          </a:p>
          <a:p>
            <a:pPr marL="0" lvl="0" indent="0" eaLnBrk="0" fontAlgn="base" hangingPunct="0">
              <a:spcBef>
                <a:spcPct val="0"/>
              </a:spcBef>
              <a:spcAft>
                <a:spcPct val="0"/>
              </a:spcAft>
              <a:buNone/>
            </a:pPr>
            <a:r>
              <a:rPr lang="en-US" sz="3600" dirty="0" smtClean="0">
                <a:latin typeface="Times New Roman" pitchFamily="18" charset="0"/>
                <a:ea typeface="Times New Roman" pitchFamily="18" charset="0"/>
                <a:cs typeface="Arial" pitchFamily="34" charset="0"/>
              </a:rPr>
              <a:t>5.  </a:t>
            </a:r>
            <a:r>
              <a:rPr lang="en-US" sz="3600" dirty="0" smtClean="0">
                <a:latin typeface="Times New Roman" pitchFamily="18" charset="0"/>
                <a:ea typeface="Times New Roman" pitchFamily="18" charset="0"/>
                <a:cs typeface="Arial" pitchFamily="34" charset="0"/>
              </a:rPr>
              <a:t>In </a:t>
            </a:r>
            <a:r>
              <a:rPr lang="en-US" sz="3600" dirty="0" smtClean="0">
                <a:latin typeface="Times New Roman" pitchFamily="18" charset="0"/>
                <a:ea typeface="Times New Roman" pitchFamily="18" charset="0"/>
                <a:cs typeface="Arial" pitchFamily="34" charset="0"/>
              </a:rPr>
              <a:t>the next life mankind are judged for their conduct in this one.</a:t>
            </a:r>
            <a:endParaRPr lang="en-US" sz="3600" dirty="0" smtClean="0">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096000" cy="6858000"/>
          </a:xfrm>
        </p:spPr>
        <p:txBody>
          <a:bodyPr>
            <a:normAutofit fontScale="90000"/>
          </a:bodyPr>
          <a:lstStyle/>
          <a:p>
            <a:r>
              <a:rPr lang="en-US" sz="3600" dirty="0" smtClean="0">
                <a:solidFill>
                  <a:srgbClr val="FFFF00"/>
                </a:solidFill>
              </a:rPr>
              <a:t>John Adams </a:t>
            </a:r>
            <a:r>
              <a:rPr lang="en-US" sz="3600" dirty="0" smtClean="0">
                <a:solidFill>
                  <a:srgbClr val="FFFF00"/>
                </a:solidFill>
              </a:rPr>
              <a:t>a </a:t>
            </a:r>
            <a:r>
              <a:rPr lang="en-US" sz="3600" dirty="0" smtClean="0">
                <a:solidFill>
                  <a:srgbClr val="FFFF00"/>
                </a:solidFill>
              </a:rPr>
              <a:t>signer of the Declaration of Independence, </a:t>
            </a:r>
            <a:r>
              <a:rPr lang="en-US" sz="3600" dirty="0" smtClean="0">
                <a:solidFill>
                  <a:srgbClr val="FFFF00"/>
                </a:solidFill>
              </a:rPr>
              <a:t/>
            </a:r>
            <a:br>
              <a:rPr lang="en-US" sz="3600" dirty="0" smtClean="0">
                <a:solidFill>
                  <a:srgbClr val="FFFF00"/>
                </a:solidFill>
              </a:rPr>
            </a:br>
            <a:r>
              <a:rPr lang="en-US" sz="3600" dirty="0" smtClean="0">
                <a:solidFill>
                  <a:srgbClr val="FFFF00"/>
                </a:solidFill>
              </a:rPr>
              <a:t>the </a:t>
            </a:r>
            <a:r>
              <a:rPr lang="en-US" sz="3600" dirty="0" smtClean="0">
                <a:solidFill>
                  <a:srgbClr val="FFFF00"/>
                </a:solidFill>
              </a:rPr>
              <a:t>Bill of </a:t>
            </a:r>
            <a:r>
              <a:rPr lang="en-US" sz="3600" dirty="0" smtClean="0">
                <a:solidFill>
                  <a:srgbClr val="FFFF00"/>
                </a:solidFill>
              </a:rPr>
              <a:t>Right and </a:t>
            </a:r>
            <a:r>
              <a:rPr lang="en-US" sz="3600" dirty="0" smtClean="0">
                <a:solidFill>
                  <a:srgbClr val="FFFF00"/>
                </a:solidFill>
              </a:rPr>
              <a:t>our </a:t>
            </a:r>
            <a:r>
              <a:rPr lang="en-US" sz="3600" dirty="0" smtClean="0">
                <a:solidFill>
                  <a:srgbClr val="FFFF00"/>
                </a:solidFill>
              </a:rPr>
              <a:t/>
            </a:r>
            <a:br>
              <a:rPr lang="en-US" sz="3600" dirty="0" smtClean="0">
                <a:solidFill>
                  <a:srgbClr val="FFFF00"/>
                </a:solidFill>
              </a:rPr>
            </a:br>
            <a:r>
              <a:rPr lang="en-US" sz="3600" dirty="0" smtClean="0">
                <a:solidFill>
                  <a:srgbClr val="FFFF00"/>
                </a:solidFill>
              </a:rPr>
              <a:t>second President</a:t>
            </a:r>
            <a:br>
              <a:rPr lang="en-US" sz="3600" dirty="0" smtClean="0">
                <a:solidFill>
                  <a:srgbClr val="FFFF00"/>
                </a:solidFill>
              </a:rPr>
            </a:br>
            <a:r>
              <a:rPr lang="en-US" sz="3600" dirty="0" smtClean="0"/>
              <a:t/>
            </a:r>
            <a:br>
              <a:rPr lang="en-US" sz="3600" dirty="0" smtClean="0"/>
            </a:br>
            <a:r>
              <a:rPr lang="en-US" sz="3600" i="1" dirty="0" smtClean="0"/>
              <a:t>"We </a:t>
            </a:r>
            <a:r>
              <a:rPr lang="en-US" sz="3600" i="1" dirty="0" smtClean="0"/>
              <a:t>have no government armed with power capable of contending with human passions unbridled by morality and religion . . . Our Constitution was made only for a moral and religious people. It is wholly inadequate to the government of any other." </a:t>
            </a:r>
            <a:r>
              <a:rPr lang="en-US" sz="3600" dirty="0" smtClean="0"/>
              <a:t/>
            </a:r>
            <a:br>
              <a:rPr lang="en-US" sz="3600" dirty="0" smtClean="0"/>
            </a:br>
            <a:endParaRPr lang="en-US" sz="3600" dirty="0"/>
          </a:p>
        </p:txBody>
      </p:sp>
      <p:pic>
        <p:nvPicPr>
          <p:cNvPr id="129026" name="Picture 2"/>
          <p:cNvPicPr>
            <a:picLocks noChangeAspect="1" noChangeArrowheads="1"/>
          </p:cNvPicPr>
          <p:nvPr/>
        </p:nvPicPr>
        <p:blipFill>
          <a:blip r:embed="rId3" cstate="print"/>
          <a:srcRect/>
          <a:stretch>
            <a:fillRect/>
          </a:stretch>
        </p:blipFill>
        <p:spPr bwMode="auto">
          <a:xfrm>
            <a:off x="6096000" y="0"/>
            <a:ext cx="3048000" cy="381802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6172200" cy="5943600"/>
          </a:xfrm>
        </p:spPr>
        <p:txBody>
          <a:bodyPr>
            <a:noAutofit/>
          </a:bodyPr>
          <a:lstStyle/>
          <a:p>
            <a:r>
              <a:rPr lang="en-US" sz="3200" dirty="0" smtClean="0">
                <a:solidFill>
                  <a:srgbClr val="FFFF00"/>
                </a:solidFill>
              </a:rPr>
              <a:t>Benjamin Rush, Signer of the Declaration of Independence </a:t>
            </a:r>
            <a:r>
              <a:rPr lang="en-US" sz="3200" i="1" dirty="0" smtClean="0">
                <a:solidFill>
                  <a:srgbClr val="FFFF00"/>
                </a:solidFill>
              </a:rPr>
              <a:t/>
            </a:r>
            <a:br>
              <a:rPr lang="en-US" sz="3200" i="1" dirty="0" smtClean="0">
                <a:solidFill>
                  <a:srgbClr val="FFFF00"/>
                </a:solidFill>
              </a:rPr>
            </a:br>
            <a:r>
              <a:rPr lang="en-US" sz="3200" dirty="0" smtClean="0"/>
              <a:t/>
            </a:r>
            <a:br>
              <a:rPr lang="en-US" sz="3200" dirty="0" smtClean="0"/>
            </a:br>
            <a:r>
              <a:rPr lang="en-US" sz="3200" i="1" dirty="0" smtClean="0"/>
              <a:t>“The </a:t>
            </a:r>
            <a:r>
              <a:rPr lang="en-US" sz="3200" i="1" dirty="0" smtClean="0"/>
              <a:t>only foundation for a useful education in a republic is to be aid in religion. Without this there can be no virtue, and without virtue there can be no liberty, and liberty is the object and life of all republican governments.  Without religion, I believe that learning does real mischief to the morals and principles of mankind</a:t>
            </a:r>
            <a:r>
              <a:rPr lang="en-US" sz="3200" i="1" dirty="0" smtClean="0"/>
              <a:t>.”</a:t>
            </a:r>
            <a:r>
              <a:rPr lang="en-US" sz="3200" i="1" dirty="0" smtClean="0"/>
              <a:t> </a:t>
            </a:r>
            <a:r>
              <a:rPr lang="en-US" sz="3200" dirty="0" smtClean="0"/>
              <a:t> </a:t>
            </a:r>
            <a:br>
              <a:rPr lang="en-US" sz="3200" dirty="0" smtClean="0"/>
            </a:br>
            <a:endParaRPr lang="en-US" sz="3200" dirty="0"/>
          </a:p>
        </p:txBody>
      </p:sp>
      <p:pic>
        <p:nvPicPr>
          <p:cNvPr id="130050" name="Picture 2"/>
          <p:cNvPicPr>
            <a:picLocks noChangeAspect="1" noChangeArrowheads="1"/>
          </p:cNvPicPr>
          <p:nvPr/>
        </p:nvPicPr>
        <p:blipFill>
          <a:blip r:embed="rId3" cstate="print"/>
          <a:srcRect/>
          <a:stretch>
            <a:fillRect/>
          </a:stretch>
        </p:blipFill>
        <p:spPr bwMode="auto">
          <a:xfrm>
            <a:off x="6096000" y="152400"/>
            <a:ext cx="2877911" cy="3581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5943600" cy="6858000"/>
          </a:xfrm>
        </p:spPr>
        <p:txBody>
          <a:bodyPr>
            <a:normAutofit fontScale="90000"/>
          </a:bodyPr>
          <a:lstStyle/>
          <a:p>
            <a:r>
              <a:rPr lang="en-US" sz="3600" dirty="0" err="1" smtClean="0">
                <a:solidFill>
                  <a:srgbClr val="FFFF00"/>
                </a:solidFill>
              </a:rPr>
              <a:t>Gouverneur</a:t>
            </a:r>
            <a:r>
              <a:rPr lang="en-US" sz="3600" dirty="0" smtClean="0">
                <a:solidFill>
                  <a:srgbClr val="FFFF00"/>
                </a:solidFill>
              </a:rPr>
              <a:t> Morris, </a:t>
            </a:r>
            <a:r>
              <a:rPr lang="en-US" sz="3600" dirty="0" smtClean="0">
                <a:solidFill>
                  <a:srgbClr val="FFFF00"/>
                </a:solidFill>
              </a:rPr>
              <a:t>Signer </a:t>
            </a:r>
            <a:br>
              <a:rPr lang="en-US" sz="3600" dirty="0" smtClean="0">
                <a:solidFill>
                  <a:srgbClr val="FFFF00"/>
                </a:solidFill>
              </a:rPr>
            </a:br>
            <a:r>
              <a:rPr lang="en-US" sz="3600" dirty="0" smtClean="0">
                <a:solidFill>
                  <a:srgbClr val="FFFF00"/>
                </a:solidFill>
              </a:rPr>
              <a:t>of </a:t>
            </a:r>
            <a:r>
              <a:rPr lang="en-US" sz="3600" dirty="0" smtClean="0">
                <a:solidFill>
                  <a:srgbClr val="FFFF00"/>
                </a:solidFill>
              </a:rPr>
              <a:t>the </a:t>
            </a:r>
            <a:r>
              <a:rPr lang="en-US" sz="3600" dirty="0" smtClean="0">
                <a:solidFill>
                  <a:srgbClr val="FFFF00"/>
                </a:solidFill>
              </a:rPr>
              <a:t>Constitution</a:t>
            </a:r>
            <a:r>
              <a:rPr lang="en-US" sz="3600" i="1" dirty="0" smtClean="0">
                <a:solidFill>
                  <a:srgbClr val="FFFF00"/>
                </a:solidFill>
              </a:rPr>
              <a:t/>
            </a:r>
            <a:br>
              <a:rPr lang="en-US" sz="3600" i="1" dirty="0" smtClean="0">
                <a:solidFill>
                  <a:srgbClr val="FFFF00"/>
                </a:solidFill>
              </a:rPr>
            </a:br>
            <a:r>
              <a:rPr lang="en-US" sz="3600" dirty="0" smtClean="0"/>
              <a:t/>
            </a:r>
            <a:br>
              <a:rPr lang="en-US" sz="3600" dirty="0" smtClean="0"/>
            </a:br>
            <a:r>
              <a:rPr lang="en-US" sz="3600" i="1" dirty="0" smtClean="0"/>
              <a:t>“For </a:t>
            </a:r>
            <a:r>
              <a:rPr lang="en-US" sz="3600" i="1" dirty="0" smtClean="0"/>
              <a:t>avoiding the extremes of </a:t>
            </a:r>
            <a:r>
              <a:rPr lang="en-US" sz="3200" i="1" dirty="0" smtClean="0"/>
              <a:t>tyranny</a:t>
            </a:r>
            <a:r>
              <a:rPr lang="en-US" sz="3600" i="1" dirty="0" smtClean="0"/>
              <a:t> </a:t>
            </a:r>
            <a:r>
              <a:rPr lang="en-US" sz="3600" i="1" dirty="0" smtClean="0"/>
              <a:t>or anarchy . . . the only ground of hope must be on the morals of the people. I believe that religion is the only solid base of morals and that morals are the only possible support of free governments. T</a:t>
            </a:r>
            <a:r>
              <a:rPr lang="en-US" sz="3600" i="1" dirty="0" smtClean="0"/>
              <a:t>herefore </a:t>
            </a:r>
            <a:r>
              <a:rPr lang="en-US" sz="3600" i="1" dirty="0" smtClean="0"/>
              <a:t>education should teach the precepts of religion and the duties of man towards God</a:t>
            </a:r>
            <a:r>
              <a:rPr lang="en-US" sz="3600" i="1" dirty="0" smtClean="0"/>
              <a:t>.”</a:t>
            </a:r>
            <a:r>
              <a:rPr lang="en-US" sz="3600" dirty="0" smtClean="0"/>
              <a:t/>
            </a:r>
            <a:br>
              <a:rPr lang="en-US" sz="3600" dirty="0" smtClean="0"/>
            </a:br>
            <a:endParaRPr lang="en-US" sz="3600" dirty="0"/>
          </a:p>
        </p:txBody>
      </p:sp>
      <p:pic>
        <p:nvPicPr>
          <p:cNvPr id="131074" name="Picture 2"/>
          <p:cNvPicPr>
            <a:picLocks noChangeAspect="1" noChangeArrowheads="1"/>
          </p:cNvPicPr>
          <p:nvPr/>
        </p:nvPicPr>
        <p:blipFill>
          <a:blip r:embed="rId3" cstate="print"/>
          <a:srcRect/>
          <a:stretch>
            <a:fillRect/>
          </a:stretch>
        </p:blipFill>
        <p:spPr bwMode="auto">
          <a:xfrm>
            <a:off x="6141720" y="228600"/>
            <a:ext cx="27432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019800" cy="6583362"/>
          </a:xfrm>
        </p:spPr>
        <p:txBody>
          <a:bodyPr>
            <a:noAutofit/>
          </a:bodyPr>
          <a:lstStyle/>
          <a:p>
            <a:r>
              <a:rPr lang="en-US" sz="3200" dirty="0" smtClean="0">
                <a:solidFill>
                  <a:srgbClr val="FFFF00"/>
                </a:solidFill>
              </a:rPr>
              <a:t>Thomas Jefferson, while President of the United States, became the first president of the Washington D. C. public school board, which used the Bible and Watt's Hymnal as reading texts in the classroom. Notice why Jefferson felt the Bible to be essential in any successful plan of education: </a:t>
            </a:r>
            <a:r>
              <a:rPr lang="en-US" sz="3200" dirty="0" smtClean="0"/>
              <a:t/>
            </a:r>
            <a:br>
              <a:rPr lang="en-US" sz="3200" dirty="0" smtClean="0"/>
            </a:br>
            <a:r>
              <a:rPr lang="en-US" sz="3200" i="1" dirty="0" smtClean="0"/>
              <a:t>“I </a:t>
            </a:r>
            <a:r>
              <a:rPr lang="en-US" sz="3200" i="1" dirty="0" smtClean="0"/>
              <a:t>have always said, always will say, that the studious perusal of the sacred volume will make us better citizens</a:t>
            </a:r>
            <a:r>
              <a:rPr lang="en-US" sz="3200" i="1" dirty="0" smtClean="0"/>
              <a:t>.”</a:t>
            </a:r>
            <a:r>
              <a:rPr lang="en-US" sz="3200" i="1" dirty="0" smtClean="0"/>
              <a:t/>
            </a:r>
            <a:br>
              <a:rPr lang="en-US" sz="3200" i="1" dirty="0" smtClean="0"/>
            </a:br>
            <a:endParaRPr lang="en-US" sz="3200" i="1" dirty="0"/>
          </a:p>
        </p:txBody>
      </p:sp>
      <p:pic>
        <p:nvPicPr>
          <p:cNvPr id="134146" name="Picture 2"/>
          <p:cNvPicPr>
            <a:picLocks noChangeAspect="1" noChangeArrowheads="1"/>
          </p:cNvPicPr>
          <p:nvPr/>
        </p:nvPicPr>
        <p:blipFill>
          <a:blip r:embed="rId3" cstate="print"/>
          <a:srcRect/>
          <a:stretch>
            <a:fillRect/>
          </a:stretch>
        </p:blipFill>
        <p:spPr bwMode="auto">
          <a:xfrm>
            <a:off x="6172200" y="228600"/>
            <a:ext cx="2819400" cy="3509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562600" cy="7192962"/>
          </a:xfrm>
        </p:spPr>
        <p:txBody>
          <a:bodyPr>
            <a:normAutofit fontScale="90000"/>
          </a:bodyPr>
          <a:lstStyle/>
          <a:p>
            <a:r>
              <a:rPr lang="en-US" sz="4000" dirty="0" smtClean="0">
                <a:solidFill>
                  <a:srgbClr val="FFFF00"/>
                </a:solidFill>
              </a:rPr>
              <a:t>George Washington, </a:t>
            </a:r>
            <a:r>
              <a:rPr lang="en-US" sz="4000" i="1" dirty="0" smtClean="0">
                <a:solidFill>
                  <a:srgbClr val="FFFF00"/>
                </a:solidFill>
              </a:rPr>
              <a:t>General of the Revolutionary Army, president of the Constitutional Convention, First President of the United States of America, Father of our </a:t>
            </a:r>
            <a:r>
              <a:rPr lang="en-US" sz="4000" i="1" dirty="0" smtClean="0">
                <a:solidFill>
                  <a:srgbClr val="FFFF00"/>
                </a:solidFill>
              </a:rPr>
              <a:t>nation</a:t>
            </a:r>
            <a:r>
              <a:rPr lang="en-US" sz="4000" dirty="0" smtClean="0">
                <a:solidFill>
                  <a:srgbClr val="FFFF00"/>
                </a:solidFill>
              </a:rPr>
              <a:t> </a:t>
            </a:r>
            <a:br>
              <a:rPr lang="en-US" sz="4000" dirty="0" smtClean="0">
                <a:solidFill>
                  <a:srgbClr val="FFFF00"/>
                </a:solidFill>
              </a:rPr>
            </a:br>
            <a:r>
              <a:rPr lang="en-US" sz="4000" dirty="0" smtClean="0">
                <a:solidFill>
                  <a:srgbClr val="FFFF00"/>
                </a:solidFill>
              </a:rPr>
              <a:t/>
            </a:r>
            <a:br>
              <a:rPr lang="en-US" sz="4000" dirty="0" smtClean="0">
                <a:solidFill>
                  <a:srgbClr val="FFFF00"/>
                </a:solidFill>
              </a:rPr>
            </a:br>
            <a:r>
              <a:rPr lang="en-US" sz="4000" i="1" dirty="0" smtClean="0"/>
              <a:t> </a:t>
            </a:r>
            <a:r>
              <a:rPr lang="en-US" sz="4000" i="1" dirty="0" smtClean="0"/>
              <a:t>"Religion </a:t>
            </a:r>
            <a:r>
              <a:rPr lang="en-US" sz="4000" i="1" dirty="0" smtClean="0"/>
              <a:t>and morality are the essential </a:t>
            </a:r>
            <a:r>
              <a:rPr lang="en-US" sz="4000" i="1" dirty="0" smtClean="0"/>
              <a:t/>
            </a:r>
            <a:br>
              <a:rPr lang="en-US" sz="4000" i="1" dirty="0" smtClean="0"/>
            </a:br>
            <a:r>
              <a:rPr lang="en-US" sz="4000" i="1" dirty="0" smtClean="0"/>
              <a:t>pillars </a:t>
            </a:r>
            <a:r>
              <a:rPr lang="en-US" sz="4000" i="1" dirty="0" smtClean="0"/>
              <a:t>of civil society." </a:t>
            </a:r>
            <a:r>
              <a:rPr lang="en-US" sz="3600" dirty="0" smtClean="0"/>
              <a:t/>
            </a:r>
            <a:br>
              <a:rPr lang="en-US" sz="3600" dirty="0" smtClean="0"/>
            </a:br>
            <a:endParaRPr lang="en-US" sz="3600" dirty="0"/>
          </a:p>
        </p:txBody>
      </p:sp>
      <p:pic>
        <p:nvPicPr>
          <p:cNvPr id="132099" name="Picture 3"/>
          <p:cNvPicPr>
            <a:picLocks noChangeAspect="1" noChangeArrowheads="1"/>
          </p:cNvPicPr>
          <p:nvPr/>
        </p:nvPicPr>
        <p:blipFill>
          <a:blip r:embed="rId3" cstate="print"/>
          <a:srcRect/>
          <a:stretch>
            <a:fillRect/>
          </a:stretch>
        </p:blipFill>
        <p:spPr bwMode="auto">
          <a:xfrm>
            <a:off x="5943600" y="304800"/>
            <a:ext cx="2879271"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lum bright="-20000"/>
          </a:blip>
          <a:srcRect/>
          <a:stretch>
            <a:fillRect/>
          </a:stretch>
        </p:blipFill>
        <p:spPr bwMode="auto">
          <a:xfrm>
            <a:off x="0" y="0"/>
            <a:ext cx="9130473" cy="6858000"/>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lum bright="-20000"/>
          </a:blip>
          <a:srcRect/>
          <a:stretch>
            <a:fillRect/>
          </a:stretch>
        </p:blipFill>
        <p:spPr bwMode="auto">
          <a:xfrm>
            <a:off x="-1066800" y="-228600"/>
            <a:ext cx="9130473" cy="7239000"/>
          </a:xfrm>
          <a:prstGeom prst="rect">
            <a:avLst/>
          </a:prstGeom>
          <a:ln>
            <a:noFill/>
          </a:ln>
          <a:effectLst>
            <a:softEdge rad="112500"/>
          </a:effectLst>
        </p:spPr>
      </p:pic>
      <p:sp>
        <p:nvSpPr>
          <p:cNvPr id="3" name="Content Placeholder 2"/>
          <p:cNvSpPr>
            <a:spLocks noGrp="1"/>
          </p:cNvSpPr>
          <p:nvPr>
            <p:ph idx="1"/>
          </p:nvPr>
        </p:nvSpPr>
        <p:spPr>
          <a:xfrm>
            <a:off x="0" y="304800"/>
            <a:ext cx="9144000" cy="6553200"/>
          </a:xfrm>
        </p:spPr>
        <p:txBody>
          <a:bodyPr>
            <a:normAutofit/>
          </a:bodyPr>
          <a:lstStyle/>
          <a:p>
            <a:pPr>
              <a:buNone/>
            </a:pPr>
            <a:r>
              <a:rPr lang="en-US" sz="3600" dirty="0" smtClean="0">
                <a:solidFill>
                  <a:srgbClr val="FFFF00"/>
                </a:solidFill>
                <a:effectLst>
                  <a:glow rad="101600">
                    <a:schemeClr val="bg1">
                      <a:alpha val="60000"/>
                    </a:schemeClr>
                  </a:glow>
                </a:effectLst>
              </a:rPr>
              <a:t>4.  </a:t>
            </a:r>
            <a:r>
              <a:rPr lang="en-US" sz="3600" dirty="0">
                <a:solidFill>
                  <a:srgbClr val="FFFF00"/>
                </a:solidFill>
                <a:effectLst>
                  <a:glow rad="101600">
                    <a:schemeClr val="bg1">
                      <a:alpha val="60000"/>
                    </a:schemeClr>
                  </a:glow>
                </a:effectLst>
              </a:rPr>
              <a:t>Man’s eternal destiny is determined by his decision as to how one can truly be good in God’s sight </a:t>
            </a:r>
            <a:r>
              <a:rPr lang="en-US" sz="3600" i="1" dirty="0">
                <a:effectLst>
                  <a:glow rad="101600">
                    <a:schemeClr val="bg1">
                      <a:alpha val="60000"/>
                    </a:schemeClr>
                  </a:glow>
                </a:effectLst>
              </a:rPr>
              <a:t>(See John 5:28-29; Romans 3:1-26; Titus 3:3-7).</a:t>
            </a:r>
          </a:p>
          <a:p>
            <a:endParaRPr lang="en-US" sz="3600" dirty="0">
              <a:effectLst>
                <a:glow rad="101600">
                  <a:schemeClr val="bg1">
                    <a:alpha val="60000"/>
                  </a:schemeClr>
                </a:glow>
              </a:effectLst>
            </a:endParaRPr>
          </a:p>
        </p:txBody>
      </p:sp>
      <p:pic>
        <p:nvPicPr>
          <p:cNvPr id="11267" name="Picture 3"/>
          <p:cNvPicPr>
            <a:picLocks noChangeAspect="1" noChangeArrowheads="1"/>
          </p:cNvPicPr>
          <p:nvPr/>
        </p:nvPicPr>
        <p:blipFill>
          <a:blip r:embed="rId4" cstate="print"/>
          <a:srcRect/>
          <a:stretch>
            <a:fillRect/>
          </a:stretch>
        </p:blipFill>
        <p:spPr bwMode="auto">
          <a:xfrm>
            <a:off x="685800" y="3657600"/>
            <a:ext cx="2590800" cy="1943100"/>
          </a:xfrm>
          <a:prstGeom prst="rect">
            <a:avLst/>
          </a:prstGeom>
          <a:ln>
            <a:noFill/>
          </a:ln>
          <a:effectLst>
            <a:softEdge rad="112500"/>
          </a:effectLst>
        </p:spPr>
      </p:pic>
      <p:pic>
        <p:nvPicPr>
          <p:cNvPr id="11269" name="Picture 5"/>
          <p:cNvPicPr>
            <a:picLocks noChangeAspect="1" noChangeArrowheads="1"/>
          </p:cNvPicPr>
          <p:nvPr/>
        </p:nvPicPr>
        <p:blipFill>
          <a:blip r:embed="rId5" cstate="print">
            <a:lum bright="-10000" contrast="10000"/>
          </a:blip>
          <a:srcRect/>
          <a:stretch>
            <a:fillRect/>
          </a:stretch>
        </p:blipFill>
        <p:spPr bwMode="auto">
          <a:xfrm>
            <a:off x="6434012" y="2514600"/>
            <a:ext cx="2709988" cy="1828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257800" cy="6858000"/>
          </a:xfrm>
        </p:spPr>
        <p:txBody>
          <a:bodyPr>
            <a:normAutofit lnSpcReduction="10000"/>
          </a:bodyPr>
          <a:lstStyle/>
          <a:p>
            <a:r>
              <a:rPr lang="en-US" sz="3600" i="1" dirty="0" smtClean="0"/>
              <a:t>Rom. 3:22 “Even the righteousness of God which is by faith of Jesus Christ unto all and upon all them that believe.”</a:t>
            </a:r>
          </a:p>
          <a:p>
            <a:r>
              <a:rPr lang="en-US" sz="3600" i="1" dirty="0" smtClean="0"/>
              <a:t> Rom. 10:3 “For they being ignorant of God's righteousness, and going about to establish their own righteousness, have not submitted themselves unto the righteousness of God.”</a:t>
            </a:r>
            <a:endParaRPr lang="en-US" sz="3600" i="1" dirty="0"/>
          </a:p>
        </p:txBody>
      </p:sp>
      <p:pic>
        <p:nvPicPr>
          <p:cNvPr id="3074" name="Picture 2"/>
          <p:cNvPicPr>
            <a:picLocks noChangeAspect="1" noChangeArrowheads="1"/>
          </p:cNvPicPr>
          <p:nvPr/>
        </p:nvPicPr>
        <p:blipFill>
          <a:blip r:embed="rId3" cstate="print"/>
          <a:srcRect/>
          <a:stretch>
            <a:fillRect/>
          </a:stretch>
        </p:blipFill>
        <p:spPr bwMode="auto">
          <a:xfrm rot="508123">
            <a:off x="5181600" y="609600"/>
            <a:ext cx="3569676" cy="22098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rot="21115247">
            <a:off x="5473438" y="3775773"/>
            <a:ext cx="2920747" cy="219056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152400" y="1219200"/>
            <a:ext cx="8763000" cy="4906963"/>
          </a:xfrm>
        </p:spPr>
        <p:txBody>
          <a:bodyPr>
            <a:noAutofit/>
          </a:bodyPr>
          <a:lstStyle/>
          <a:p>
            <a:pPr algn="ctr">
              <a:buNone/>
            </a:pPr>
            <a:r>
              <a:rPr lang="en-US" sz="3600" i="1" dirty="0" smtClean="0">
                <a:effectLst>
                  <a:glow rad="63500">
                    <a:schemeClr val="bg1">
                      <a:alpha val="40000"/>
                    </a:schemeClr>
                  </a:glow>
                </a:effectLst>
              </a:rPr>
              <a:t>"And Moses said unto God, Behold, when I come unto the children of Israel, and shall say unto them, The God of your fathers hath sent me, </a:t>
            </a:r>
            <a:r>
              <a:rPr lang="en-US" sz="3600" i="1" u="sng" dirty="0" smtClean="0">
                <a:effectLst>
                  <a:glow rad="63500">
                    <a:schemeClr val="bg1">
                      <a:alpha val="40000"/>
                    </a:schemeClr>
                  </a:glow>
                </a:effectLst>
              </a:rPr>
              <a:t>What is his name? What shall I say unto them? And God said unto Moses, I AM THAT I AM:</a:t>
            </a:r>
            <a:r>
              <a:rPr lang="en-US" sz="3600" i="1" dirty="0" smtClean="0">
                <a:effectLst>
                  <a:glow rad="63500">
                    <a:schemeClr val="bg1">
                      <a:alpha val="40000"/>
                    </a:schemeClr>
                  </a:glow>
                </a:effectLst>
              </a:rPr>
              <a:t> and he said, Thus </a:t>
            </a:r>
            <a:r>
              <a:rPr lang="en-US" sz="3600" i="1" dirty="0" err="1" smtClean="0">
                <a:effectLst>
                  <a:glow rad="63500">
                    <a:schemeClr val="bg1">
                      <a:alpha val="40000"/>
                    </a:schemeClr>
                  </a:glow>
                </a:effectLst>
              </a:rPr>
              <a:t>shalt</a:t>
            </a:r>
            <a:r>
              <a:rPr lang="en-US" sz="3600" i="1" dirty="0" smtClean="0">
                <a:effectLst>
                  <a:glow rad="63500">
                    <a:schemeClr val="bg1">
                      <a:alpha val="40000"/>
                    </a:schemeClr>
                  </a:glow>
                </a:effectLst>
              </a:rPr>
              <a:t> thou say unto the children of Israel, I AM hath sent me unto you.” </a:t>
            </a:r>
          </a:p>
          <a:p>
            <a:pPr algn="ctr">
              <a:buNone/>
            </a:pPr>
            <a:r>
              <a:rPr lang="en-US" sz="3600" i="1" dirty="0" smtClean="0">
                <a:effectLst>
                  <a:glow rad="63500">
                    <a:schemeClr val="bg1">
                      <a:alpha val="40000"/>
                    </a:schemeClr>
                  </a:glow>
                </a:effectLst>
              </a:rPr>
              <a:t>Exodus 3:13-14 </a:t>
            </a:r>
          </a:p>
          <a:p>
            <a:pPr algn="ctr">
              <a:buNone/>
            </a:pPr>
            <a:endParaRPr lang="en-US" sz="3600" i="1" dirty="0">
              <a:effectLst>
                <a:glow rad="63500">
                  <a:schemeClr val="bg1">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858000"/>
          </a:xfrm>
        </p:spPr>
        <p:txBody>
          <a:bodyPr>
            <a:normAutofit/>
          </a:bodyPr>
          <a:lstStyle/>
          <a:p>
            <a:pPr>
              <a:buNone/>
            </a:pPr>
            <a:r>
              <a:rPr lang="en-US" sz="3600" dirty="0" smtClean="0">
                <a:solidFill>
                  <a:srgbClr val="FFFF00"/>
                </a:solidFill>
              </a:rPr>
              <a:t>5. Apart </a:t>
            </a:r>
            <a:r>
              <a:rPr lang="en-US" sz="3600" dirty="0">
                <a:solidFill>
                  <a:srgbClr val="FFFF00"/>
                </a:solidFill>
              </a:rPr>
              <a:t>from the divine revelation of the Scriptures, we cannot recognize true goodness, for it cannot be understood apart from knowing God and seeing life from His </a:t>
            </a:r>
            <a:r>
              <a:rPr lang="en-US" sz="3600" dirty="0" smtClean="0">
                <a:solidFill>
                  <a:srgbClr val="FFFF00"/>
                </a:solidFill>
              </a:rPr>
              <a:t>perspective.</a:t>
            </a:r>
          </a:p>
          <a:p>
            <a:pPr>
              <a:buNone/>
            </a:pPr>
            <a:r>
              <a:rPr lang="en-US" sz="3600" i="1" dirty="0" smtClean="0"/>
              <a:t>   Psalm 34:8 “O taste and see that </a:t>
            </a:r>
            <a:r>
              <a:rPr lang="en-US" sz="3600" i="1" u="sng" dirty="0" smtClean="0"/>
              <a:t>the LORD is good</a:t>
            </a:r>
            <a:r>
              <a:rPr lang="en-US" sz="3600" i="1" dirty="0" smtClean="0"/>
              <a:t>: blessed is the man that </a:t>
            </a:r>
            <a:r>
              <a:rPr lang="en-US" sz="3600" i="1" dirty="0" err="1" smtClean="0"/>
              <a:t>trusteth</a:t>
            </a:r>
            <a:r>
              <a:rPr lang="en-US" sz="3600" i="1" dirty="0" smtClean="0"/>
              <a:t> in him.”</a:t>
            </a:r>
          </a:p>
          <a:p>
            <a:pPr>
              <a:buNone/>
            </a:pPr>
            <a:r>
              <a:rPr lang="en-US" sz="3600" i="1" dirty="0" smtClean="0"/>
              <a:t>   Psalm 119:103  “How sweet                                   are thy words unto my      </a:t>
            </a:r>
            <a:r>
              <a:rPr lang="en-US" sz="3600" i="1" dirty="0" smtClean="0"/>
              <a:t>                                    </a:t>
            </a:r>
            <a:r>
              <a:rPr lang="en-US" sz="3600" i="1" dirty="0" smtClean="0"/>
              <a:t>taste! yea, sweeter than </a:t>
            </a:r>
            <a:r>
              <a:rPr lang="en-US" sz="3600" i="1" dirty="0" smtClean="0"/>
              <a:t>                              honey to </a:t>
            </a:r>
            <a:r>
              <a:rPr lang="en-US" sz="3600" i="1" dirty="0" smtClean="0"/>
              <a:t>my mouth!”</a:t>
            </a:r>
          </a:p>
        </p:txBody>
      </p:sp>
      <p:pic>
        <p:nvPicPr>
          <p:cNvPr id="12291" name="Picture 3"/>
          <p:cNvPicPr>
            <a:picLocks noChangeAspect="1" noChangeArrowheads="1"/>
          </p:cNvPicPr>
          <p:nvPr/>
        </p:nvPicPr>
        <p:blipFill>
          <a:blip r:embed="rId3" cstate="print"/>
          <a:srcRect/>
          <a:stretch>
            <a:fillRect/>
          </a:stretch>
        </p:blipFill>
        <p:spPr bwMode="auto">
          <a:xfrm>
            <a:off x="5638800" y="4343400"/>
            <a:ext cx="3352800" cy="25146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91600" cy="2308324"/>
          </a:xfrm>
          <a:prstGeom prst="rect">
            <a:avLst/>
          </a:prstGeom>
        </p:spPr>
        <p:txBody>
          <a:bodyPr wrap="square">
            <a:spAutoFit/>
          </a:bodyPr>
          <a:lstStyle/>
          <a:p>
            <a:pPr algn="ctr">
              <a:buNone/>
            </a:pPr>
            <a:r>
              <a:rPr lang="en-US" sz="3600" i="1" dirty="0" smtClean="0"/>
              <a:t>“Thy words were found, and I did eat them; and thy word was unto me the joy and rejoicing of mine heart: for I am called by thy name, O LORD God of hosts.” Jer. 15:16 </a:t>
            </a:r>
            <a:endParaRPr lang="en-US" sz="3600" i="1" dirty="0"/>
          </a:p>
        </p:txBody>
      </p:sp>
      <p:pic>
        <p:nvPicPr>
          <p:cNvPr id="13314" name="Picture 2"/>
          <p:cNvPicPr>
            <a:picLocks noChangeAspect="1" noChangeArrowheads="1"/>
          </p:cNvPicPr>
          <p:nvPr/>
        </p:nvPicPr>
        <p:blipFill>
          <a:blip r:embed="rId3" cstate="print"/>
          <a:srcRect/>
          <a:stretch>
            <a:fillRect/>
          </a:stretch>
        </p:blipFill>
        <p:spPr bwMode="auto">
          <a:xfrm>
            <a:off x="2133600" y="2667000"/>
            <a:ext cx="5238750" cy="3933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791200" cy="6858000"/>
          </a:xfrm>
        </p:spPr>
        <p:txBody>
          <a:bodyPr>
            <a:normAutofit lnSpcReduction="10000"/>
          </a:bodyPr>
          <a:lstStyle/>
          <a:p>
            <a:pPr>
              <a:buNone/>
            </a:pPr>
            <a:r>
              <a:rPr lang="en-US" sz="3600" dirty="0" smtClean="0">
                <a:solidFill>
                  <a:srgbClr val="FFFF00"/>
                </a:solidFill>
              </a:rPr>
              <a:t>6. The </a:t>
            </a:r>
            <a:r>
              <a:rPr lang="en-US" sz="3600" dirty="0">
                <a:solidFill>
                  <a:srgbClr val="FFFF00"/>
                </a:solidFill>
              </a:rPr>
              <a:t>goodness of God is a foundational truth that shapes our perspective toward God and His dealings with us in this </a:t>
            </a:r>
            <a:r>
              <a:rPr lang="en-US" sz="3600" dirty="0" smtClean="0">
                <a:solidFill>
                  <a:srgbClr val="FFFF00"/>
                </a:solidFill>
              </a:rPr>
              <a:t>life</a:t>
            </a:r>
            <a:r>
              <a:rPr lang="en-US" sz="3600" dirty="0">
                <a:solidFill>
                  <a:srgbClr val="FFFF00"/>
                </a:solidFill>
              </a:rPr>
              <a:t> </a:t>
            </a:r>
            <a:r>
              <a:rPr lang="en-US" sz="3600" dirty="0" smtClean="0">
                <a:solidFill>
                  <a:srgbClr val="FFFF00"/>
                </a:solidFill>
              </a:rPr>
              <a:t>– </a:t>
            </a:r>
          </a:p>
          <a:p>
            <a:pPr>
              <a:buFont typeface="Arial" charset="0"/>
              <a:buChar char="•"/>
            </a:pPr>
            <a:r>
              <a:rPr lang="en-US" sz="3600" i="1" dirty="0" smtClean="0"/>
              <a:t>“The Lord is good to all and his mercies are over all his works.” Psalm 145:9</a:t>
            </a:r>
          </a:p>
          <a:p>
            <a:pPr>
              <a:buFont typeface="Arial" charset="0"/>
              <a:buChar char="•"/>
            </a:pPr>
            <a:r>
              <a:rPr lang="en-US" sz="3600" i="1" dirty="0" smtClean="0"/>
              <a:t>The fall of man occurred because Satan was able to create a doubt about the “goodness of God.”           (see Gen. 3:1-5)</a:t>
            </a:r>
            <a:endParaRPr lang="en-US" sz="3600" i="1" dirty="0"/>
          </a:p>
        </p:txBody>
      </p:sp>
      <p:pic>
        <p:nvPicPr>
          <p:cNvPr id="14338" name="Picture 2"/>
          <p:cNvPicPr>
            <a:picLocks noChangeAspect="1" noChangeArrowheads="1"/>
          </p:cNvPicPr>
          <p:nvPr/>
        </p:nvPicPr>
        <p:blipFill>
          <a:blip r:embed="rId3" cstate="print"/>
          <a:srcRect/>
          <a:stretch>
            <a:fillRect/>
          </a:stretch>
        </p:blipFill>
        <p:spPr bwMode="auto">
          <a:xfrm>
            <a:off x="5801546" y="0"/>
            <a:ext cx="3342454" cy="4267200"/>
          </a:xfrm>
          <a:prstGeom prst="rect">
            <a:avLst/>
          </a:prstGeom>
          <a:noFill/>
          <a:ln w="9525">
            <a:noFill/>
            <a:miter lim="800000"/>
            <a:headEnd/>
            <a:tailEnd/>
          </a:ln>
        </p:spPr>
      </p:pic>
      <p:pic>
        <p:nvPicPr>
          <p:cNvPr id="14339" name="Picture 3" descr="C:\Users\Ptr. Daniel White\Desktop\Bible pictures\Bible pictures Old Testament\Genesis and adam and eve\Adam, Eve, Creation\Adam and Eve\scan0010.jpg"/>
          <p:cNvPicPr>
            <a:picLocks noChangeAspect="1" noChangeArrowheads="1"/>
          </p:cNvPicPr>
          <p:nvPr/>
        </p:nvPicPr>
        <p:blipFill>
          <a:blip r:embed="rId4" cstate="print">
            <a:lum bright="-10000" contrast="40000"/>
          </a:blip>
          <a:srcRect/>
          <a:stretch>
            <a:fillRect/>
          </a:stretch>
        </p:blipFill>
        <p:spPr bwMode="auto">
          <a:xfrm>
            <a:off x="5486400" y="3881628"/>
            <a:ext cx="2944368" cy="2976372"/>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cstate="print"/>
          <a:srcRect l="5079" r="4762" b="8000"/>
          <a:stretch>
            <a:fillRect/>
          </a:stretch>
        </p:blipFill>
        <p:spPr bwMode="auto">
          <a:xfrm>
            <a:off x="990600" y="0"/>
            <a:ext cx="7056783" cy="2286000"/>
          </a:xfrm>
          <a:prstGeom prst="rect">
            <a:avLst/>
          </a:prstGeom>
          <a:ln>
            <a:noFill/>
          </a:ln>
          <a:effectLst>
            <a:softEdge rad="112500"/>
          </a:effectLst>
        </p:spPr>
      </p:pic>
      <p:sp>
        <p:nvSpPr>
          <p:cNvPr id="5" name="Content Placeholder 4"/>
          <p:cNvSpPr>
            <a:spLocks noGrp="1"/>
          </p:cNvSpPr>
          <p:nvPr>
            <p:ph idx="1"/>
          </p:nvPr>
        </p:nvSpPr>
        <p:spPr>
          <a:xfrm>
            <a:off x="0" y="2209800"/>
            <a:ext cx="8991600" cy="4648200"/>
          </a:xfrm>
        </p:spPr>
        <p:txBody>
          <a:bodyPr>
            <a:normAutofit/>
          </a:bodyPr>
          <a:lstStyle/>
          <a:p>
            <a:r>
              <a:rPr lang="en-US" dirty="0" smtClean="0">
                <a:effectLst>
                  <a:glow rad="101600">
                    <a:schemeClr val="bg1">
                      <a:alpha val="60000"/>
                    </a:schemeClr>
                  </a:glow>
                </a:effectLst>
              </a:rPr>
              <a:t>If God is good, and everything He created is good why will he not allow you to eat of the this tree.</a:t>
            </a:r>
          </a:p>
          <a:p>
            <a:r>
              <a:rPr lang="en-US" dirty="0" smtClean="0">
                <a:effectLst>
                  <a:glow rad="101600">
                    <a:schemeClr val="bg1">
                      <a:alpha val="60000"/>
                    </a:schemeClr>
                  </a:glow>
                </a:effectLst>
              </a:rPr>
              <a:t>Satan’s seemingly innocent question was intended to undermine Eve’s confidence in the goodness of God.</a:t>
            </a:r>
          </a:p>
          <a:p>
            <a:r>
              <a:rPr lang="en-US" dirty="0" smtClean="0">
                <a:effectLst>
                  <a:glow rad="101600">
                    <a:schemeClr val="bg1">
                      <a:alpha val="60000"/>
                    </a:schemeClr>
                  </a:glow>
                </a:effectLst>
              </a:rPr>
              <a:t>By the time Satan has finished, Eve had come to view God as the One who is less than good, and the forbidden fruit as that which was good.</a:t>
            </a:r>
            <a:r>
              <a:rPr lang="en-US" i="1" dirty="0" smtClean="0">
                <a:effectLst>
                  <a:glow rad="101600">
                    <a:schemeClr val="bg1">
                      <a:alpha val="60000"/>
                    </a:schemeClr>
                  </a:glow>
                </a:effectLst>
              </a:rPr>
              <a:t> </a:t>
            </a:r>
            <a:endParaRPr lang="en-US" dirty="0" smtClean="0">
              <a:effectLst>
                <a:glow rad="101600">
                  <a:schemeClr val="bg1">
                    <a:alpha val="60000"/>
                  </a:schemeClr>
                </a:glow>
              </a:effectLst>
            </a:endParaRP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a:buNone/>
            </a:pPr>
            <a:r>
              <a:rPr lang="en-US" sz="3600" dirty="0" smtClean="0">
                <a:solidFill>
                  <a:srgbClr val="FFFF00"/>
                </a:solidFill>
              </a:rPr>
              <a:t>7. The goodness of God must never be called into question, because there is suffering and sorrow in the world</a:t>
            </a:r>
            <a:r>
              <a:rPr lang="en-US" sz="3600" dirty="0" smtClean="0">
                <a:solidFill>
                  <a:srgbClr val="FFFF00"/>
                </a:solidFill>
              </a:rPr>
              <a:t>.</a:t>
            </a:r>
            <a:endParaRPr lang="en-US" sz="3600" i="1" dirty="0" smtClean="0"/>
          </a:p>
          <a:p>
            <a:r>
              <a:rPr lang="en-US" sz="3600" dirty="0" smtClean="0"/>
              <a:t>God is incomprehensible - (</a:t>
            </a:r>
            <a:r>
              <a:rPr lang="en-US" sz="3600" i="1" dirty="0" smtClean="0"/>
              <a:t>Job 11:7-9) </a:t>
            </a:r>
            <a:endParaRPr lang="en-US" sz="3600" dirty="0" smtClean="0"/>
          </a:p>
          <a:p>
            <a:r>
              <a:rPr lang="en-US" sz="3600" dirty="0" smtClean="0"/>
              <a:t>God </a:t>
            </a:r>
            <a:r>
              <a:rPr lang="en-US" sz="3600" dirty="0" smtClean="0"/>
              <a:t>is </a:t>
            </a:r>
            <a:r>
              <a:rPr lang="en-US" sz="3600" dirty="0" smtClean="0"/>
              <a:t>inscrutable – (</a:t>
            </a:r>
            <a:r>
              <a:rPr lang="en-US" sz="3600" i="1" dirty="0" smtClean="0"/>
              <a:t>Isaiah 55:8-9)</a:t>
            </a:r>
            <a:endParaRPr lang="en-US" sz="3600" dirty="0" smtClean="0"/>
          </a:p>
          <a:p>
            <a:r>
              <a:rPr lang="en-US" sz="3600" i="1" dirty="0" smtClean="0"/>
              <a:t>Psalm </a:t>
            </a:r>
            <a:r>
              <a:rPr lang="en-US" sz="3600" i="1" dirty="0" smtClean="0"/>
              <a:t>52:1 “The goodness of God </a:t>
            </a:r>
            <a:r>
              <a:rPr lang="en-US" sz="3600" i="1" dirty="0" err="1" smtClean="0"/>
              <a:t>endureth</a:t>
            </a:r>
            <a:r>
              <a:rPr lang="en-US" sz="3600" i="1" dirty="0" smtClean="0"/>
              <a:t> continually</a:t>
            </a:r>
            <a:r>
              <a:rPr lang="en-US" sz="3600" i="1" dirty="0" smtClean="0"/>
              <a:t>.”</a:t>
            </a:r>
          </a:p>
          <a:p>
            <a:r>
              <a:rPr lang="en-US" sz="3600" i="1" dirty="0" smtClean="0"/>
              <a:t>Psalm </a:t>
            </a:r>
            <a:r>
              <a:rPr lang="en-US" sz="3600" i="1" dirty="0" smtClean="0"/>
              <a:t>73:1 </a:t>
            </a:r>
            <a:r>
              <a:rPr lang="en-US" sz="3600" i="1" dirty="0" smtClean="0"/>
              <a:t>“Truly </a:t>
            </a:r>
            <a:r>
              <a:rPr lang="en-US" sz="3600" i="1" dirty="0" smtClean="0"/>
              <a:t>God is </a:t>
            </a:r>
            <a:r>
              <a:rPr lang="en-US" sz="3600" i="1" dirty="0" smtClean="0"/>
              <a:t>good…”</a:t>
            </a:r>
            <a:endParaRPr lang="en-US" sz="3600" i="1" dirty="0" smtClean="0"/>
          </a:p>
          <a:p>
            <a:endParaRPr lang="en-US" sz="3600" i="1" dirty="0" smtClean="0"/>
          </a:p>
          <a:p>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740307"/>
          </a:xfrm>
          <a:prstGeom prst="rect">
            <a:avLst/>
          </a:prstGeom>
        </p:spPr>
        <p:txBody>
          <a:bodyPr wrap="square">
            <a:spAutoFit/>
          </a:bodyPr>
          <a:lstStyle/>
          <a:p>
            <a:r>
              <a:rPr lang="en-US" sz="3600" i="1" dirty="0" smtClean="0"/>
              <a:t>When others behave badly to us,                            it should only stir us up the more                       heartily to give thanks unto the                             Lord, because He is good; and                        when we </a:t>
            </a:r>
            <a:r>
              <a:rPr lang="en-US" sz="3600" i="1" dirty="0" smtClean="0"/>
              <a:t>ourselves </a:t>
            </a:r>
            <a:r>
              <a:rPr lang="en-US" sz="3600" i="1" dirty="0" smtClean="0"/>
              <a:t>are conscious that we are far from being good, we should only the more reverently bless Him that He is good. </a:t>
            </a:r>
            <a:r>
              <a:rPr lang="en-US" sz="3600" i="1" u="sng" dirty="0" smtClean="0"/>
              <a:t>We must never tolerate </a:t>
            </a:r>
            <a:r>
              <a:rPr lang="en-US" sz="3600" i="1" u="sng" dirty="0" smtClean="0"/>
              <a:t>for an instant </a:t>
            </a:r>
            <a:r>
              <a:rPr lang="en-US" sz="3600" i="1" u="sng" dirty="0" smtClean="0"/>
              <a:t>unbelief as to the goodness of the Lord</a:t>
            </a:r>
            <a:r>
              <a:rPr lang="en-US" sz="3600" i="1" dirty="0" smtClean="0"/>
              <a:t>; whatever else may be questioned, this is absolutely certain, that Jehovah is good; His dispensations may vary, but His nature is always the same. </a:t>
            </a:r>
            <a:endParaRPr lang="en-US" sz="3600" i="1" dirty="0"/>
          </a:p>
        </p:txBody>
      </p:sp>
      <p:pic>
        <p:nvPicPr>
          <p:cNvPr id="9218" name="Picture 2"/>
          <p:cNvPicPr>
            <a:picLocks noChangeAspect="1" noChangeArrowheads="1"/>
          </p:cNvPicPr>
          <p:nvPr/>
        </p:nvPicPr>
        <p:blipFill>
          <a:blip r:embed="rId3" cstate="print"/>
          <a:srcRect/>
          <a:stretch>
            <a:fillRect/>
          </a:stretch>
        </p:blipFill>
        <p:spPr bwMode="auto">
          <a:xfrm>
            <a:off x="6476999" y="0"/>
            <a:ext cx="2667001" cy="2140368"/>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p:spPr>
        <p:txBody>
          <a:bodyPr>
            <a:normAutofit/>
          </a:bodyPr>
          <a:lstStyle/>
          <a:p>
            <a:r>
              <a:rPr lang="en-US" i="1" dirty="0" smtClean="0"/>
              <a:t>“In every thing give thanks: for this is the will of God in Christ Jesus concerning you.” I Thess. 5:18 </a:t>
            </a:r>
            <a:endParaRPr lang="en-US" i="1" dirty="0"/>
          </a:p>
        </p:txBody>
      </p:sp>
      <p:pic>
        <p:nvPicPr>
          <p:cNvPr id="16386" name="Picture 2"/>
          <p:cNvPicPr>
            <a:picLocks noChangeAspect="1" noChangeArrowheads="1"/>
          </p:cNvPicPr>
          <p:nvPr/>
        </p:nvPicPr>
        <p:blipFill>
          <a:blip r:embed="rId3" cstate="print"/>
          <a:srcRect/>
          <a:stretch>
            <a:fillRect/>
          </a:stretch>
        </p:blipFill>
        <p:spPr bwMode="auto">
          <a:xfrm>
            <a:off x="2895600" y="2590800"/>
            <a:ext cx="3758374" cy="4267200"/>
          </a:xfrm>
          <a:prstGeom prst="rect">
            <a:avLst/>
          </a:prstGeom>
          <a:noFill/>
          <a:ln w="9525">
            <a:noFill/>
            <a:miter lim="800000"/>
            <a:headEnd/>
            <a:tailEnd/>
          </a:ln>
        </p:spPr>
      </p:pic>
      <p:sp>
        <p:nvSpPr>
          <p:cNvPr id="4" name="Rectangle 3"/>
          <p:cNvSpPr/>
          <p:nvPr/>
        </p:nvSpPr>
        <p:spPr>
          <a:xfrm>
            <a:off x="3733800" y="2971800"/>
            <a:ext cx="2057400" cy="707886"/>
          </a:xfrm>
          <a:prstGeom prst="rect">
            <a:avLst/>
          </a:prstGeom>
        </p:spPr>
        <p:txBody>
          <a:bodyPr wrap="square">
            <a:spAutoFit/>
          </a:bodyPr>
          <a:lstStyle/>
          <a:p>
            <a:pPr algn="ctr"/>
            <a:r>
              <a:rPr lang="en-US" sz="4000" b="1" dirty="0">
                <a:solidFill>
                  <a:schemeClr val="bg1"/>
                </a:solidFill>
                <a:effectLst>
                  <a:glow rad="101600">
                    <a:srgbClr val="FFFF00">
                      <a:alpha val="60000"/>
                    </a:srgbClr>
                  </a:glow>
                </a:effectLst>
              </a:rPr>
              <a:t>Faith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buNone/>
            </a:pPr>
            <a:r>
              <a:rPr lang="en-US" sz="3600" dirty="0" smtClean="0">
                <a:solidFill>
                  <a:srgbClr val="FFFF00"/>
                </a:solidFill>
              </a:rPr>
              <a:t>8. Those who teach that </a:t>
            </a:r>
            <a:r>
              <a:rPr lang="en-US" sz="3600" dirty="0">
                <a:solidFill>
                  <a:srgbClr val="FFFF00"/>
                </a:solidFill>
              </a:rPr>
              <a:t>God wants only to bless us with healing and prosperity in this life </a:t>
            </a:r>
            <a:r>
              <a:rPr lang="en-US" sz="3600" dirty="0" smtClean="0">
                <a:solidFill>
                  <a:srgbClr val="FFFF00"/>
                </a:solidFill>
              </a:rPr>
              <a:t>are false </a:t>
            </a:r>
            <a:r>
              <a:rPr lang="en-US" sz="3600" dirty="0">
                <a:solidFill>
                  <a:srgbClr val="FFFF00"/>
                </a:solidFill>
              </a:rPr>
              <a:t>teachers. </a:t>
            </a:r>
            <a:endParaRPr lang="en-US" sz="3600" dirty="0" smtClean="0">
              <a:solidFill>
                <a:srgbClr val="FFFF00"/>
              </a:solidFill>
            </a:endParaRPr>
          </a:p>
          <a:p>
            <a:pPr>
              <a:buNone/>
            </a:pPr>
            <a:r>
              <a:rPr lang="en-US" sz="3600" i="1" dirty="0"/>
              <a:t> </a:t>
            </a:r>
            <a:r>
              <a:rPr lang="en-US" sz="3600" i="1" dirty="0" smtClean="0"/>
              <a:t>   “Before </a:t>
            </a:r>
            <a:r>
              <a:rPr lang="en-US" sz="3600" i="1" dirty="0"/>
              <a:t>I was afflicted I went astray, But now I keep Thy </a:t>
            </a:r>
            <a:r>
              <a:rPr lang="en-US" sz="3600" i="1" dirty="0" smtClean="0"/>
              <a:t>word…I </a:t>
            </a:r>
            <a:r>
              <a:rPr lang="en-US" sz="3600" i="1" dirty="0"/>
              <a:t>know, O LORD, that Thy judgments are righteous, And that in faithfulness Thou hast afflicted </a:t>
            </a:r>
            <a:r>
              <a:rPr lang="en-US" sz="3600" i="1" dirty="0" smtClean="0"/>
              <a:t>me.” </a:t>
            </a:r>
            <a:r>
              <a:rPr lang="en-US" sz="3600" i="1" dirty="0" smtClean="0"/>
              <a:t>Psalms 119:67, 75</a:t>
            </a:r>
          </a:p>
          <a:p>
            <a:pPr>
              <a:buNone/>
            </a:pPr>
            <a:r>
              <a:rPr lang="en-US" sz="3600" i="1" dirty="0" smtClean="0"/>
              <a:t>    “That </a:t>
            </a:r>
            <a:r>
              <a:rPr lang="en-US" sz="3600" i="1" dirty="0"/>
              <a:t>I may know Him, and the power of His resurrection and the fellowship of His sufferings, being conformed to His </a:t>
            </a:r>
            <a:r>
              <a:rPr lang="en-US" sz="3600" i="1" dirty="0" smtClean="0"/>
              <a:t>death.” Philippians 3:10</a:t>
            </a:r>
          </a:p>
          <a:p>
            <a:pPr>
              <a:buNone/>
            </a:pPr>
            <a:r>
              <a:rPr lang="en-US" i="1" dirty="0"/>
              <a:t> </a:t>
            </a:r>
            <a:r>
              <a:rPr lang="en-US" i="1" dirty="0" smtClean="0"/>
              <a:t>   </a:t>
            </a:r>
            <a:endParaRPr lang="en-US" i="1" dirty="0"/>
          </a:p>
          <a:p>
            <a:pPr>
              <a:buNone/>
            </a:pPr>
            <a:endParaRPr lang="en-US"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94085"/>
          </a:xfrm>
          <a:prstGeom prst="rect">
            <a:avLst/>
          </a:prstGeom>
        </p:spPr>
        <p:txBody>
          <a:bodyPr wrap="square">
            <a:spAutoFit/>
          </a:bodyPr>
          <a:lstStyle/>
          <a:p>
            <a:pPr algn="ctr"/>
            <a:r>
              <a:rPr lang="en-US" sz="3200" i="1" dirty="0" smtClean="0"/>
              <a:t>“And lest I should be exalted above measure through the abundance of the revelations, there was given to me a thorn in the flesh, the messenger of Satan to buffet me, lest I should be exalted above measure. For this thing I besought the Lord thrice, that it might depart from me. And he said unto me, My grace is sufficient for thee: for my strength is made perfect in weakness. Most gladly therefore will I rather glory in my infirmities, that the power of Christ may rest upon me. Therefore I take pleasure in </a:t>
            </a:r>
            <a:r>
              <a:rPr lang="en-US" sz="3200" i="1" dirty="0" smtClean="0">
                <a:solidFill>
                  <a:srgbClr val="FFFF00"/>
                </a:solidFill>
              </a:rPr>
              <a:t>infirmities</a:t>
            </a:r>
            <a:r>
              <a:rPr lang="en-US" sz="3200" i="1" dirty="0" smtClean="0"/>
              <a:t>, in </a:t>
            </a:r>
            <a:r>
              <a:rPr lang="en-US" sz="3200" i="1" dirty="0" smtClean="0">
                <a:solidFill>
                  <a:srgbClr val="FFFF00"/>
                </a:solidFill>
              </a:rPr>
              <a:t>reproaches</a:t>
            </a:r>
            <a:r>
              <a:rPr lang="en-US" sz="3200" i="1" dirty="0" smtClean="0"/>
              <a:t>, in </a:t>
            </a:r>
            <a:r>
              <a:rPr lang="en-US" sz="3200" i="1" dirty="0" smtClean="0">
                <a:solidFill>
                  <a:srgbClr val="FFFF00"/>
                </a:solidFill>
              </a:rPr>
              <a:t>necessities</a:t>
            </a:r>
            <a:r>
              <a:rPr lang="en-US" sz="3200" i="1" dirty="0" smtClean="0"/>
              <a:t> </a:t>
            </a:r>
            <a:r>
              <a:rPr lang="en-US" sz="3200" i="1" dirty="0" smtClean="0"/>
              <a:t>(bare essentials), </a:t>
            </a:r>
            <a:r>
              <a:rPr lang="en-US" sz="3200" i="1" dirty="0" smtClean="0"/>
              <a:t>in </a:t>
            </a:r>
            <a:r>
              <a:rPr lang="en-US" sz="3200" i="1" dirty="0" smtClean="0">
                <a:solidFill>
                  <a:srgbClr val="FFFF00"/>
                </a:solidFill>
              </a:rPr>
              <a:t>persecutions</a:t>
            </a:r>
            <a:r>
              <a:rPr lang="en-US" sz="3200" i="1" dirty="0" smtClean="0"/>
              <a:t>, in </a:t>
            </a:r>
            <a:r>
              <a:rPr lang="en-US" sz="3200" i="1" dirty="0" smtClean="0">
                <a:solidFill>
                  <a:srgbClr val="FFFF00"/>
                </a:solidFill>
              </a:rPr>
              <a:t>distresses</a:t>
            </a:r>
            <a:r>
              <a:rPr lang="en-US" sz="3200" i="1" dirty="0" smtClean="0"/>
              <a:t> for Christ's sake: for when I am weak, then am I strong.”  II Corinthians 12:7-10</a:t>
            </a:r>
            <a:endParaRPr lang="en-US" sz="3200" i="1"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457200" y="1828800"/>
            <a:ext cx="8458200" cy="3046988"/>
          </a:xfrm>
          <a:prstGeom prst="rect">
            <a:avLst/>
          </a:prstGeom>
        </p:spPr>
        <p:txBody>
          <a:bodyPr wrap="square">
            <a:spAutoFit/>
          </a:bodyPr>
          <a:lstStyle/>
          <a:p>
            <a:pPr algn="ctr"/>
            <a:r>
              <a:rPr lang="en-US" sz="4800" i="1" dirty="0" smtClean="0">
                <a:effectLst>
                  <a:glow rad="101600">
                    <a:schemeClr val="bg1">
                      <a:alpha val="60000"/>
                    </a:schemeClr>
                  </a:glow>
                </a:effectLst>
              </a:rPr>
              <a:t>"</a:t>
            </a:r>
            <a:r>
              <a:rPr lang="en-US" sz="4800" i="1" u="sng" dirty="0" smtClean="0">
                <a:effectLst>
                  <a:glow rad="101600">
                    <a:schemeClr val="bg1">
                      <a:alpha val="60000"/>
                    </a:schemeClr>
                  </a:glow>
                </a:effectLst>
              </a:rPr>
              <a:t>The Lord is good</a:t>
            </a:r>
            <a:r>
              <a:rPr lang="en-US" sz="4800" i="1" dirty="0" smtClean="0">
                <a:effectLst>
                  <a:glow rad="101600">
                    <a:schemeClr val="bg1">
                      <a:alpha val="60000"/>
                    </a:schemeClr>
                  </a:glow>
                </a:effectLst>
              </a:rPr>
              <a:t>, a stronghold in the day of trouble, and He </a:t>
            </a:r>
            <a:r>
              <a:rPr lang="en-US" sz="4800" i="1" dirty="0" err="1" smtClean="0">
                <a:effectLst>
                  <a:glow rad="101600">
                    <a:schemeClr val="bg1">
                      <a:alpha val="60000"/>
                    </a:schemeClr>
                  </a:glow>
                </a:effectLst>
              </a:rPr>
              <a:t>knoweth</a:t>
            </a:r>
            <a:r>
              <a:rPr lang="en-US" sz="4800" i="1" dirty="0" smtClean="0">
                <a:effectLst>
                  <a:glow rad="101600">
                    <a:schemeClr val="bg1">
                      <a:alpha val="60000"/>
                    </a:schemeClr>
                  </a:glow>
                </a:effectLst>
              </a:rPr>
              <a:t> them that trust in Him" Nahum 1:7</a:t>
            </a:r>
            <a:endParaRPr lang="en-US" sz="48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“Neither is worshipped with men's hands, </a:t>
            </a:r>
            <a:r>
              <a:rPr lang="en-US" sz="3600" i="1" u="sng" dirty="0" smtClean="0"/>
              <a:t>as though he needed any thing</a:t>
            </a:r>
            <a:r>
              <a:rPr lang="en-US" sz="3600" i="1" dirty="0" smtClean="0"/>
              <a:t>, seeing he giveth to all life, and breath, and all things.” Acts 17:25 </a:t>
            </a:r>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991600" cy="3276600"/>
          </a:xfrm>
        </p:spPr>
        <p:txBody>
          <a:bodyPr>
            <a:normAutofit/>
          </a:bodyPr>
          <a:lstStyle/>
          <a:p>
            <a:r>
              <a:rPr lang="en-US" i="1" dirty="0" smtClean="0"/>
              <a:t>"O that men would praise the Lord for </a:t>
            </a:r>
            <a:r>
              <a:rPr lang="en-US" i="1" u="sng" dirty="0" smtClean="0"/>
              <a:t>His goodness</a:t>
            </a:r>
            <a:r>
              <a:rPr lang="en-US" i="1" dirty="0" smtClean="0"/>
              <a:t>, and for His wonderful works to the children of men." </a:t>
            </a:r>
            <a:br>
              <a:rPr lang="en-US" i="1" dirty="0" smtClean="0"/>
            </a:br>
            <a:r>
              <a:rPr lang="en-US" i="1" dirty="0" smtClean="0"/>
              <a:t>Psalm 107:8 </a:t>
            </a:r>
            <a:endParaRPr lang="en-US" i="1" dirty="0"/>
          </a:p>
        </p:txBody>
      </p:sp>
      <p:pic>
        <p:nvPicPr>
          <p:cNvPr id="19458" name="Picture 2"/>
          <p:cNvPicPr>
            <a:picLocks noChangeAspect="1" noChangeArrowheads="1"/>
          </p:cNvPicPr>
          <p:nvPr/>
        </p:nvPicPr>
        <p:blipFill>
          <a:blip r:embed="rId3" cstate="print"/>
          <a:srcRect/>
          <a:stretch>
            <a:fillRect/>
          </a:stretch>
        </p:blipFill>
        <p:spPr bwMode="auto">
          <a:xfrm>
            <a:off x="381000" y="3589020"/>
            <a:ext cx="4572000" cy="326898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7086600" cy="2544762"/>
          </a:xfrm>
        </p:spPr>
        <p:txBody>
          <a:bodyPr>
            <a:normAutofit fontScale="90000"/>
          </a:bodyPr>
          <a:lstStyle/>
          <a:p>
            <a:r>
              <a:rPr lang="en-US" dirty="0" smtClean="0"/>
              <a:t> </a:t>
            </a:r>
            <a:r>
              <a:rPr lang="en-US" dirty="0" err="1" smtClean="0"/>
              <a:t>Asaph</a:t>
            </a:r>
            <a:r>
              <a:rPr lang="en-US" dirty="0" smtClean="0"/>
              <a:t>, a </a:t>
            </a:r>
            <a:r>
              <a:rPr lang="en-US" dirty="0"/>
              <a:t>Levite who was </a:t>
            </a:r>
            <a:r>
              <a:rPr lang="en-US" dirty="0" smtClean="0"/>
              <a:t>the chief </a:t>
            </a:r>
            <a:r>
              <a:rPr lang="en-US" dirty="0"/>
              <a:t>of the musicians under </a:t>
            </a:r>
            <a:r>
              <a:rPr lang="en-US" dirty="0" smtClean="0"/>
              <a:t/>
            </a:r>
            <a:br>
              <a:rPr lang="en-US" dirty="0" smtClean="0"/>
            </a:br>
            <a:r>
              <a:rPr lang="en-US" dirty="0" smtClean="0"/>
              <a:t>King David </a:t>
            </a:r>
            <a:br>
              <a:rPr lang="en-US" dirty="0" smtClean="0"/>
            </a:br>
            <a:r>
              <a:rPr lang="en-US" sz="4000" i="1" dirty="0" smtClean="0"/>
              <a:t>(</a:t>
            </a:r>
            <a:r>
              <a:rPr lang="en-US" sz="4000" i="1" dirty="0"/>
              <a:t>1 Chronicles 16:4-7,37</a:t>
            </a:r>
            <a:r>
              <a:rPr lang="en-US" sz="4000" i="1" dirty="0" smtClean="0"/>
              <a:t>)</a:t>
            </a:r>
            <a:r>
              <a:rPr lang="en-US" dirty="0" smtClean="0"/>
              <a:t/>
            </a:r>
            <a:br>
              <a:rPr lang="en-US" dirty="0" smtClean="0"/>
            </a:br>
            <a:r>
              <a:rPr lang="en-US" sz="4000" dirty="0">
                <a:solidFill>
                  <a:srgbClr val="FFC000"/>
                </a:solidFill>
              </a:rPr>
              <a:t>(</a:t>
            </a:r>
            <a:r>
              <a:rPr lang="en-US" sz="4000" dirty="0" smtClean="0">
                <a:solidFill>
                  <a:srgbClr val="FFC000"/>
                </a:solidFill>
              </a:rPr>
              <a:t>Composed </a:t>
            </a:r>
            <a:r>
              <a:rPr lang="en-US" sz="4000" dirty="0">
                <a:solidFill>
                  <a:srgbClr val="FFC000"/>
                </a:solidFill>
              </a:rPr>
              <a:t>Psalm </a:t>
            </a:r>
            <a:r>
              <a:rPr lang="en-US" sz="4000" dirty="0" smtClean="0">
                <a:solidFill>
                  <a:srgbClr val="FFC000"/>
                </a:solidFill>
              </a:rPr>
              <a:t>73)</a:t>
            </a:r>
            <a:endParaRPr lang="en-US" sz="4000" dirty="0">
              <a:solidFill>
                <a:srgbClr val="FFC000"/>
              </a:solidFill>
            </a:endParaRPr>
          </a:p>
        </p:txBody>
      </p:sp>
      <p:sp>
        <p:nvSpPr>
          <p:cNvPr id="3" name="Content Placeholder 2"/>
          <p:cNvSpPr>
            <a:spLocks noGrp="1"/>
          </p:cNvSpPr>
          <p:nvPr>
            <p:ph idx="1"/>
          </p:nvPr>
        </p:nvSpPr>
        <p:spPr>
          <a:xfrm>
            <a:off x="0" y="3200400"/>
            <a:ext cx="9144000" cy="3657600"/>
          </a:xfrm>
        </p:spPr>
        <p:txBody>
          <a:bodyPr>
            <a:normAutofit/>
          </a:bodyPr>
          <a:lstStyle/>
          <a:p>
            <a:r>
              <a:rPr lang="en-US" sz="3600" dirty="0" err="1" smtClean="0"/>
              <a:t>Asaph’s</a:t>
            </a:r>
            <a:r>
              <a:rPr lang="en-US" sz="3600" dirty="0" smtClean="0"/>
              <a:t> Psalm expresses his struggle in understanding and embracing the goodness of God – </a:t>
            </a:r>
          </a:p>
          <a:p>
            <a:r>
              <a:rPr lang="en-US" sz="3600" i="1" dirty="0" smtClean="0"/>
              <a:t>Verse 1 “The Lord is Good…”</a:t>
            </a:r>
          </a:p>
          <a:p>
            <a:r>
              <a:rPr lang="en-US" sz="3600" i="1" dirty="0" smtClean="0"/>
              <a:t>Verse 28 “But it is good for me to drew near to God: I will trust in the Lord God…”</a:t>
            </a:r>
            <a:endParaRPr lang="en-US" sz="3600" i="1" dirty="0"/>
          </a:p>
        </p:txBody>
      </p:sp>
      <p:pic>
        <p:nvPicPr>
          <p:cNvPr id="20482" name="Picture 2"/>
          <p:cNvPicPr>
            <a:picLocks noChangeAspect="1" noChangeArrowheads="1"/>
          </p:cNvPicPr>
          <p:nvPr/>
        </p:nvPicPr>
        <p:blipFill>
          <a:blip r:embed="rId3" cstate="print">
            <a:lum contrast="40000"/>
          </a:blip>
          <a:srcRect r="-1701" b="11905"/>
          <a:stretch>
            <a:fillRect/>
          </a:stretch>
        </p:blipFill>
        <p:spPr bwMode="auto">
          <a:xfrm>
            <a:off x="228600" y="0"/>
            <a:ext cx="2057400" cy="3187148"/>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3251200" cy="2438400"/>
          </a:xfrm>
          <a:prstGeom prst="rect">
            <a:avLst/>
          </a:prstGeom>
          <a:noFill/>
          <a:ln w="9525">
            <a:noFill/>
            <a:miter lim="800000"/>
            <a:headEnd/>
            <a:tailEnd/>
          </a:ln>
        </p:spPr>
      </p:pic>
      <p:sp>
        <p:nvSpPr>
          <p:cNvPr id="3" name="Rectangle 2"/>
          <p:cNvSpPr/>
          <p:nvPr/>
        </p:nvSpPr>
        <p:spPr>
          <a:xfrm>
            <a:off x="0" y="3048000"/>
            <a:ext cx="8610600" cy="3539430"/>
          </a:xfrm>
          <a:prstGeom prst="rect">
            <a:avLst/>
          </a:prstGeom>
        </p:spPr>
        <p:txBody>
          <a:bodyPr wrap="square">
            <a:spAutoFit/>
          </a:bodyPr>
          <a:lstStyle/>
          <a:p>
            <a:pPr algn="ctr"/>
            <a:r>
              <a:rPr lang="en-US" sz="3200" i="1" dirty="0" smtClean="0"/>
              <a:t>“Ye call me Master and Lord: and ye say well; for so I am. If I then, your Lord and Master, have washed your feet; ye also ought to wash one another's feet. For I have given you an example, that ye should do as I have done to you.” </a:t>
            </a:r>
          </a:p>
          <a:p>
            <a:pPr algn="ctr"/>
            <a:r>
              <a:rPr lang="en-US" sz="3200" i="1" dirty="0" smtClean="0"/>
              <a:t>John 13:13-15</a:t>
            </a:r>
          </a:p>
          <a:p>
            <a:pPr algn="ctr"/>
            <a:endParaRPr lang="en-US" sz="3200" i="1" dirty="0"/>
          </a:p>
        </p:txBody>
      </p:sp>
      <p:sp>
        <p:nvSpPr>
          <p:cNvPr id="4" name="Rectangle 3"/>
          <p:cNvSpPr/>
          <p:nvPr/>
        </p:nvSpPr>
        <p:spPr>
          <a:xfrm>
            <a:off x="3733800" y="304800"/>
            <a:ext cx="5410200" cy="2062103"/>
          </a:xfrm>
          <a:prstGeom prst="rect">
            <a:avLst/>
          </a:prstGeom>
        </p:spPr>
        <p:txBody>
          <a:bodyPr wrap="square">
            <a:spAutoFit/>
          </a:bodyPr>
          <a:lstStyle/>
          <a:p>
            <a:pPr algn="ctr"/>
            <a:r>
              <a:rPr lang="en-US" sz="3200" i="1" dirty="0" smtClean="0"/>
              <a:t>“How God anointed Jesus of Nazareth with the Holy Ghost and with power: who went about doing good.” Acts 10:38 </a:t>
            </a:r>
            <a:endParaRPr lang="en-US" sz="32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4114800" cy="5016758"/>
          </a:xfrm>
          <a:prstGeom prst="rect">
            <a:avLst/>
          </a:prstGeom>
        </p:spPr>
        <p:txBody>
          <a:bodyPr wrap="square">
            <a:spAutoFit/>
          </a:bodyPr>
          <a:lstStyle/>
          <a:p>
            <a:pPr algn="ctr"/>
            <a:r>
              <a:rPr lang="en-US" sz="4000" i="1" dirty="0" smtClean="0"/>
              <a:t>“Let </a:t>
            </a:r>
            <a:r>
              <a:rPr lang="en-US" sz="4000" i="1" dirty="0" smtClean="0"/>
              <a:t>your light so shine before men, that they may see your good works, and glorify your Father which is </a:t>
            </a:r>
            <a:endParaRPr lang="en-US" sz="4000" i="1" dirty="0" smtClean="0"/>
          </a:p>
          <a:p>
            <a:pPr algn="ctr"/>
            <a:r>
              <a:rPr lang="en-US" sz="4000" i="1" dirty="0" smtClean="0"/>
              <a:t>in </a:t>
            </a:r>
            <a:r>
              <a:rPr lang="en-US" sz="4000" i="1" dirty="0" smtClean="0"/>
              <a:t>heaven</a:t>
            </a:r>
            <a:r>
              <a:rPr lang="en-US" sz="4000" i="1" dirty="0" smtClean="0"/>
              <a:t>.”</a:t>
            </a:r>
          </a:p>
          <a:p>
            <a:pPr algn="ctr"/>
            <a:r>
              <a:rPr lang="en-US" sz="4000" i="1" dirty="0" smtClean="0"/>
              <a:t> Matt. </a:t>
            </a:r>
            <a:r>
              <a:rPr lang="en-US" sz="4000" i="1" dirty="0" smtClean="0"/>
              <a:t>5:16 </a:t>
            </a:r>
            <a:endParaRPr lang="en-US" sz="4000" i="1" dirty="0"/>
          </a:p>
        </p:txBody>
      </p:sp>
      <p:pic>
        <p:nvPicPr>
          <p:cNvPr id="135170" name="Picture 2"/>
          <p:cNvPicPr>
            <a:picLocks noChangeAspect="1" noChangeArrowheads="1"/>
          </p:cNvPicPr>
          <p:nvPr/>
        </p:nvPicPr>
        <p:blipFill>
          <a:blip r:embed="rId3" cstate="print"/>
          <a:srcRect/>
          <a:stretch>
            <a:fillRect/>
          </a:stretch>
        </p:blipFill>
        <p:spPr bwMode="auto">
          <a:xfrm>
            <a:off x="4572000" y="533400"/>
            <a:ext cx="4193659"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381000"/>
            <a:ext cx="4114800" cy="5632311"/>
          </a:xfrm>
          <a:prstGeom prst="rect">
            <a:avLst/>
          </a:prstGeom>
        </p:spPr>
        <p:txBody>
          <a:bodyPr wrap="square">
            <a:spAutoFit/>
          </a:bodyPr>
          <a:lstStyle/>
          <a:p>
            <a:pPr algn="ctr"/>
            <a:r>
              <a:rPr lang="en-US" sz="3600" i="1" dirty="0" smtClean="0"/>
              <a:t>“</a:t>
            </a:r>
            <a:r>
              <a:rPr lang="en-US" sz="3600" i="1" dirty="0" err="1" smtClean="0"/>
              <a:t>Despisest</a:t>
            </a:r>
            <a:r>
              <a:rPr lang="en-US" sz="3600" i="1" dirty="0" smtClean="0"/>
              <a:t> </a:t>
            </a:r>
            <a:r>
              <a:rPr lang="en-US" sz="3600" i="1" dirty="0" smtClean="0"/>
              <a:t>thou the riches of his goodness and forbearance and longsuffering; not knowing that the goodness of God </a:t>
            </a:r>
            <a:r>
              <a:rPr lang="en-US" sz="3600" i="1" dirty="0" err="1" smtClean="0"/>
              <a:t>leadeth</a:t>
            </a:r>
            <a:r>
              <a:rPr lang="en-US" sz="3600" i="1" dirty="0" smtClean="0"/>
              <a:t> thee to </a:t>
            </a:r>
            <a:r>
              <a:rPr lang="en-US" sz="3600" i="1" dirty="0" smtClean="0"/>
              <a:t>repentance?” </a:t>
            </a:r>
          </a:p>
          <a:p>
            <a:pPr algn="ctr"/>
            <a:r>
              <a:rPr lang="en-US" sz="3600" i="1" dirty="0" smtClean="0"/>
              <a:t>Rom. </a:t>
            </a:r>
            <a:r>
              <a:rPr lang="en-US" sz="3600" i="1" dirty="0" smtClean="0"/>
              <a:t>2:4 </a:t>
            </a:r>
            <a:endParaRPr lang="en-US" sz="3600" i="1" dirty="0"/>
          </a:p>
        </p:txBody>
      </p:sp>
      <p:pic>
        <p:nvPicPr>
          <p:cNvPr id="1026" name="Picture 2"/>
          <p:cNvPicPr>
            <a:picLocks noChangeAspect="1" noChangeArrowheads="1"/>
          </p:cNvPicPr>
          <p:nvPr/>
        </p:nvPicPr>
        <p:blipFill>
          <a:blip r:embed="rId3" cstate="print"/>
          <a:srcRect l="5357" t="-2649" r="23214"/>
          <a:stretch>
            <a:fillRect/>
          </a:stretch>
        </p:blipFill>
        <p:spPr bwMode="auto">
          <a:xfrm>
            <a:off x="457200" y="1752600"/>
            <a:ext cx="3900948" cy="377904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"The </a:t>
            </a:r>
            <a:r>
              <a:rPr lang="en-US" sz="3600" i="1" u="sng" dirty="0" smtClean="0"/>
              <a:t>eternal God </a:t>
            </a:r>
            <a:r>
              <a:rPr lang="en-US" sz="3600" i="1" dirty="0" smtClean="0"/>
              <a:t>is  thy refuge, and underneath are the </a:t>
            </a:r>
            <a:r>
              <a:rPr lang="en-US" sz="3600" i="1" u="sng" dirty="0" smtClean="0"/>
              <a:t>everlasting</a:t>
            </a:r>
            <a:r>
              <a:rPr lang="en-US" sz="3600" i="1" dirty="0" smtClean="0"/>
              <a:t> arms: and he shall thrust out the enemy from before thee.” Deuteronomy 33:27 </a:t>
            </a:r>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486400" y="1371600"/>
            <a:ext cx="3657600" cy="4322618"/>
          </a:xfrm>
          <a:prstGeom prst="rect">
            <a:avLst/>
          </a:prstGeom>
          <a:ln>
            <a:noFill/>
          </a:ln>
          <a:effectLst>
            <a:softEdge rad="112500"/>
          </a:effectLst>
        </p:spPr>
      </p:pic>
      <p:sp>
        <p:nvSpPr>
          <p:cNvPr id="3"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1524000"/>
            <a:ext cx="5486400" cy="5016758"/>
          </a:xfrm>
          <a:prstGeom prst="rect">
            <a:avLst/>
          </a:prstGeom>
        </p:spPr>
        <p:txBody>
          <a:bodyPr wrap="square">
            <a:spAutoFit/>
          </a:bodyPr>
          <a:lstStyle/>
          <a:p>
            <a:pPr algn="ctr"/>
            <a:r>
              <a:rPr lang="en-US" sz="3200" i="1" dirty="0" smtClean="0"/>
              <a:t>"And Solomon stood before the altar of the Lord in the presence of all the congregation of Israel, and spread forth his hands toward heaven: And he said…</a:t>
            </a:r>
            <a:r>
              <a:rPr lang="en-US" sz="3200" i="1" u="sng" dirty="0" smtClean="0"/>
              <a:t>Behold, the heaven and heaven of heavens cannot contain thee</a:t>
            </a:r>
            <a:r>
              <a:rPr lang="en-US" sz="3200" i="1" dirty="0" smtClean="0"/>
              <a:t>; how much less this house that I have builded?”</a:t>
            </a:r>
          </a:p>
          <a:p>
            <a:pPr algn="ctr"/>
            <a:r>
              <a:rPr lang="en-US" sz="3200" i="1" dirty="0" smtClean="0"/>
              <a:t>I Kings 8:22, 23, 27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   "Is any thing too hard for the Lord?”     (Genesis 18:14)</a:t>
            </a:r>
          </a:p>
        </p:txBody>
      </p:sp>
      <p:pic>
        <p:nvPicPr>
          <p:cNvPr id="12291" name="Picture 3"/>
          <p:cNvPicPr>
            <a:picLocks noChangeAspect="1" noChangeArrowheads="1"/>
          </p:cNvPicPr>
          <p:nvPr/>
        </p:nvPicPr>
        <p:blipFill>
          <a:blip r:embed="rId3" cstate="print"/>
          <a:srcRect/>
          <a:stretch>
            <a:fillRect/>
          </a:stretch>
        </p:blipFill>
        <p:spPr bwMode="auto">
          <a:xfrm rot="21154425">
            <a:off x="3020275" y="29459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1609</TotalTime>
  <Words>3231</Words>
  <Application>Microsoft Office PowerPoint</Application>
  <PresentationFormat>On-screen Show (4:3)</PresentationFormat>
  <Paragraphs>244</Paragraphs>
  <Slides>64</Slides>
  <Notes>64</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Slide 1</vt:lpstr>
      <vt:lpstr>Slide 2</vt:lpstr>
      <vt:lpstr>Slide 3</vt:lpstr>
      <vt:lpstr>God is incomprehensible</vt:lpstr>
      <vt:lpstr>God is self-existent</vt:lpstr>
      <vt:lpstr>God is self-sufficient</vt:lpstr>
      <vt:lpstr>God is eternal</vt:lpstr>
      <vt:lpstr>Slide 8</vt:lpstr>
      <vt:lpstr>God is omnipotent</vt:lpstr>
      <vt:lpstr>God is omnipresent </vt:lpstr>
      <vt:lpstr>God is omniscient</vt:lpstr>
      <vt:lpstr>God is all wise</vt:lpstr>
      <vt:lpstr>God is immutable “For I am the Lord, I change not.” Malachi 3:6   </vt:lpstr>
      <vt:lpstr>God is sovereign</vt:lpstr>
      <vt:lpstr>God is light</vt:lpstr>
      <vt:lpstr>God is inscrutable</vt:lpstr>
      <vt:lpstr>God is faithful</vt:lpstr>
      <vt:lpstr>Slide 18</vt:lpstr>
      <vt:lpstr>God is just and righteous</vt:lpstr>
      <vt:lpstr>God is true  </vt:lpstr>
      <vt:lpstr>Slide 21</vt:lpstr>
      <vt:lpstr>Slide 22</vt:lpstr>
      <vt:lpstr>God is good</vt:lpstr>
      <vt:lpstr>Slide 24</vt:lpstr>
      <vt:lpstr>“And Jesus said unto him, Why callest thou me good? There is none good but one, that is, God.”  Mark 10:18 </vt:lpstr>
      <vt:lpstr>A.W. Pink</vt:lpstr>
      <vt:lpstr>The Importance of the Goodness of God </vt:lpstr>
      <vt:lpstr>Slide 28</vt:lpstr>
      <vt:lpstr>Slide 29</vt:lpstr>
      <vt:lpstr>Slide 30</vt:lpstr>
      <vt:lpstr>“Show me thy glory...And He said, I will make all my goodness pass before thee…”</vt:lpstr>
      <vt:lpstr>The clearest expression of the goodness of God appeared when He sent forth His Son “…made of a woman, made under the law, to redeem them that were under the law, that we might received the adoption of sons." Gal. 4:4-5</vt:lpstr>
      <vt:lpstr>Slide 33</vt:lpstr>
      <vt:lpstr>Slide 34</vt:lpstr>
      <vt:lpstr>Slide 35</vt:lpstr>
      <vt:lpstr>Slide 36</vt:lpstr>
      <vt:lpstr>Slide 37</vt:lpstr>
      <vt:lpstr>Slide 38</vt:lpstr>
      <vt:lpstr>Slide 39</vt:lpstr>
      <vt:lpstr>“We have a very large Christian population but we do not consider ourselves a Christian nation or a Jewish nation or a Muslim nation. We consider ourselves a nation of citizens who are bound by ideals and a  set of values."</vt:lpstr>
      <vt:lpstr>Slide 41</vt:lpstr>
      <vt:lpstr>Slide 42</vt:lpstr>
      <vt:lpstr>John Adams a signer of the Declaration of Independence,  the Bill of Right and our  second President  "We have no government armed with power capable of contending with human passions unbridled by morality and religion . . . Our Constitution was made only for a moral and religious people. It is wholly inadequate to the government of any other."  </vt:lpstr>
      <vt:lpstr>Benjamin Rush, Signer of the Declaration of Independence   “The only foundation for a useful education in a republic is to be aid in religion. Without this there can be no virtue, and without virtue there can be no liberty, and liberty is the object and life of all republican governments.  Without religion, I believe that learning does real mischief to the morals and principles of mankind.”   </vt:lpstr>
      <vt:lpstr>Gouverneur Morris, Signer  of the Constitution  “For avoiding the extremes of tyranny or anarchy . . . the only ground of hope must be on the morals of the people. I believe that religion is the only solid base of morals and that morals are the only possible support of free governments. Therefore education should teach the precepts of religion and the duties of man towards God.” </vt:lpstr>
      <vt:lpstr>Thomas Jefferson, while President of the United States, became the first president of the Washington D. C. public school board, which used the Bible and Watt's Hymnal as reading texts in the classroom. Notice why Jefferson felt the Bible to be essential in any successful plan of education:  “I have always said, always will say, that the studious perusal of the sacred volume will make us better citizens.” </vt:lpstr>
      <vt:lpstr>George Washington, General of the Revolutionary Army, president of the Constitutional Convention, First President of the United States of America, Father of our nation    "Religion and morality are the essential  pillars of civil society."  </vt:lpstr>
      <vt:lpstr>Slide 48</vt:lpstr>
      <vt:lpstr>Slide 49</vt:lpstr>
      <vt:lpstr>Slide 50</vt:lpstr>
      <vt:lpstr>Slide 51</vt:lpstr>
      <vt:lpstr>Slide 52</vt:lpstr>
      <vt:lpstr>Slide 53</vt:lpstr>
      <vt:lpstr>Slide 54</vt:lpstr>
      <vt:lpstr>Slide 55</vt:lpstr>
      <vt:lpstr>“In every thing give thanks: for this is the will of God in Christ Jesus concerning you.” I Thess. 5:18 </vt:lpstr>
      <vt:lpstr>Slide 57</vt:lpstr>
      <vt:lpstr>Slide 58</vt:lpstr>
      <vt:lpstr>Slide 59</vt:lpstr>
      <vt:lpstr>"O that men would praise the Lord for His goodness, and for His wonderful works to the children of men."  Psalm 107:8 </vt:lpstr>
      <vt:lpstr> Asaph, a Levite who was the chief of the musicians under  King David  (1 Chronicles 16:4-7,37) (Composed Psalm 73)</vt:lpstr>
      <vt:lpstr>Slide 62</vt:lpstr>
      <vt:lpstr>Slide 63</vt:lpstr>
      <vt:lpstr>Slide 64</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33</cp:revision>
  <dcterms:created xsi:type="dcterms:W3CDTF">2011-11-29T10:35:14Z</dcterms:created>
  <dcterms:modified xsi:type="dcterms:W3CDTF">2011-12-07T22:09:35Z</dcterms:modified>
</cp:coreProperties>
</file>