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9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421" r:id="rId22"/>
    <p:sldId id="278" r:id="rId23"/>
    <p:sldId id="279" r:id="rId24"/>
    <p:sldId id="280" r:id="rId25"/>
    <p:sldId id="281" r:id="rId26"/>
    <p:sldId id="282" r:id="rId27"/>
    <p:sldId id="283" r:id="rId28"/>
    <p:sldId id="284" r:id="rId29"/>
    <p:sldId id="417" r:id="rId30"/>
    <p:sldId id="286" r:id="rId31"/>
    <p:sldId id="287" r:id="rId32"/>
    <p:sldId id="292" r:id="rId33"/>
    <p:sldId id="308" r:id="rId34"/>
    <p:sldId id="310" r:id="rId35"/>
    <p:sldId id="341" r:id="rId36"/>
    <p:sldId id="350" r:id="rId37"/>
    <p:sldId id="356" r:id="rId38"/>
    <p:sldId id="351" r:id="rId39"/>
    <p:sldId id="352" r:id="rId40"/>
    <p:sldId id="353" r:id="rId41"/>
    <p:sldId id="354" r:id="rId42"/>
    <p:sldId id="387" r:id="rId43"/>
    <p:sldId id="357" r:id="rId44"/>
    <p:sldId id="359" r:id="rId45"/>
    <p:sldId id="360" r:id="rId46"/>
    <p:sldId id="361" r:id="rId47"/>
    <p:sldId id="362" r:id="rId48"/>
    <p:sldId id="363" r:id="rId49"/>
    <p:sldId id="364" r:id="rId50"/>
    <p:sldId id="365" r:id="rId51"/>
    <p:sldId id="366" r:id="rId52"/>
    <p:sldId id="418" r:id="rId53"/>
    <p:sldId id="367" r:id="rId54"/>
    <p:sldId id="372" r:id="rId55"/>
    <p:sldId id="373" r:id="rId56"/>
    <p:sldId id="374" r:id="rId57"/>
    <p:sldId id="375" r:id="rId58"/>
    <p:sldId id="419" r:id="rId59"/>
    <p:sldId id="376" r:id="rId60"/>
    <p:sldId id="369" r:id="rId61"/>
    <p:sldId id="370" r:id="rId62"/>
    <p:sldId id="371" r:id="rId63"/>
    <p:sldId id="380" r:id="rId64"/>
    <p:sldId id="378" r:id="rId65"/>
    <p:sldId id="379" r:id="rId66"/>
    <p:sldId id="381" r:id="rId67"/>
    <p:sldId id="382" r:id="rId68"/>
    <p:sldId id="383" r:id="rId69"/>
    <p:sldId id="384" r:id="rId70"/>
    <p:sldId id="385" r:id="rId71"/>
    <p:sldId id="386" r:id="rId72"/>
    <p:sldId id="388" r:id="rId73"/>
    <p:sldId id="389" r:id="rId74"/>
    <p:sldId id="390" r:id="rId75"/>
    <p:sldId id="391" r:id="rId76"/>
    <p:sldId id="392" r:id="rId77"/>
    <p:sldId id="393" r:id="rId78"/>
    <p:sldId id="394" r:id="rId79"/>
    <p:sldId id="395" r:id="rId80"/>
    <p:sldId id="396" r:id="rId81"/>
    <p:sldId id="397" r:id="rId82"/>
    <p:sldId id="400" r:id="rId83"/>
    <p:sldId id="402" r:id="rId84"/>
    <p:sldId id="404" r:id="rId85"/>
    <p:sldId id="403" r:id="rId86"/>
    <p:sldId id="405" r:id="rId87"/>
    <p:sldId id="406" r:id="rId88"/>
    <p:sldId id="407" r:id="rId89"/>
    <p:sldId id="409" r:id="rId90"/>
    <p:sldId id="408" r:id="rId91"/>
    <p:sldId id="410" r:id="rId92"/>
    <p:sldId id="411" r:id="rId93"/>
    <p:sldId id="413" r:id="rId94"/>
    <p:sldId id="414" r:id="rId95"/>
    <p:sldId id="416" r:id="rId96"/>
    <p:sldId id="415" r:id="rId97"/>
    <p:sldId id="420" r:id="rId98"/>
    <p:sldId id="412" r:id="rId99"/>
    <p:sldId id="293"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2" autoAdjust="0"/>
    <p:restoredTop sz="94624" autoAdjust="0"/>
  </p:normalViewPr>
  <p:slideViewPr>
    <p:cSldViewPr>
      <p:cViewPr varScale="1">
        <p:scale>
          <a:sx n="69" d="100"/>
          <a:sy n="69" d="100"/>
        </p:scale>
        <p:origin x="-131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974689-59DF-4F4C-B1A1-7B6E7495FB4C}" type="datetimeFigureOut">
              <a:rPr lang="en-US" smtClean="0"/>
              <a:pPr/>
              <a:t>2/18/2013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7C2097-41F2-4917-8540-DB284A5E0824}"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C9573A-1739-49D7-B86B-361F4AE5A88F}" type="slidenum">
              <a:rPr lang="en-US" smtClean="0"/>
              <a:pPr/>
              <a:t>1</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60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61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CD9E98C-CF25-421F-80A1-F6D9E299B3D2}" type="slidenum">
              <a:rPr lang="en-US" smtClean="0"/>
              <a:pPr/>
              <a:t>62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012BB8-0017-4908-A9AC-D09D3D5882C4}" type="datetimeFigureOut">
              <a:rPr lang="en-US" smtClean="0"/>
              <a:pPr/>
              <a:t>2/18/2013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92F226B-4B39-4297-AAB4-B45004FC159E}"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12BB8-0017-4908-A9AC-D09D3D5882C4}" type="datetimeFigureOut">
              <a:rPr lang="en-US" smtClean="0"/>
              <a:pPr/>
              <a:t>2/18/2013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2F226B-4B39-4297-AAB4-B45004FC159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gif"/><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gif"/><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9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rot="787179">
            <a:off x="182842" y="3275059"/>
            <a:ext cx="2895600" cy="1944022"/>
          </a:xfrm>
          <a:prstGeom prst="rect">
            <a:avLst/>
          </a:prstGeom>
          <a:ln>
            <a:noFill/>
          </a:ln>
          <a:effectLst>
            <a:softEdge rad="112500"/>
          </a:effectLst>
        </p:spPr>
      </p:pic>
      <p:pic>
        <p:nvPicPr>
          <p:cNvPr id="1027" name="Picture 3"/>
          <p:cNvPicPr>
            <a:picLocks noChangeAspect="1" noChangeArrowheads="1"/>
          </p:cNvPicPr>
          <p:nvPr/>
        </p:nvPicPr>
        <p:blipFill>
          <a:blip r:embed="rId4" cstate="print"/>
          <a:srcRect/>
          <a:stretch>
            <a:fillRect/>
          </a:stretch>
        </p:blipFill>
        <p:spPr bwMode="auto">
          <a:xfrm rot="1020487">
            <a:off x="5764266" y="1089354"/>
            <a:ext cx="3107285" cy="2327464"/>
          </a:xfrm>
          <a:prstGeom prst="rect">
            <a:avLst/>
          </a:prstGeom>
          <a:ln>
            <a:noFill/>
          </a:ln>
          <a:effectLst>
            <a:softEdge rad="112500"/>
          </a:effectLst>
        </p:spPr>
      </p:pic>
      <p:sp>
        <p:nvSpPr>
          <p:cNvPr id="2" name="Title 1"/>
          <p:cNvSpPr>
            <a:spLocks noGrp="1"/>
          </p:cNvSpPr>
          <p:nvPr>
            <p:ph type="title"/>
          </p:nvPr>
        </p:nvSpPr>
        <p:spPr>
          <a:xfrm>
            <a:off x="457200" y="228600"/>
            <a:ext cx="8229600" cy="914400"/>
          </a:xfrm>
        </p:spPr>
        <p:txBody>
          <a:bodyPr>
            <a:normAutofit fontScale="90000"/>
          </a:bodyPr>
          <a:lstStyle/>
          <a:p>
            <a:r>
              <a:rPr lang="en-US" sz="4800" dirty="0" smtClean="0"/>
              <a:t>The Doctrine of Jesus Christ</a:t>
            </a:r>
            <a:br>
              <a:rPr lang="en-US" sz="4800" dirty="0" smtClean="0"/>
            </a:br>
            <a:r>
              <a:rPr lang="en-US" sz="4800" i="1" dirty="0" smtClean="0"/>
              <a:t>(Part 23)</a:t>
            </a:r>
            <a:endParaRPr lang="en-US" sz="4800" i="1" dirty="0"/>
          </a:p>
        </p:txBody>
      </p:sp>
      <p:pic>
        <p:nvPicPr>
          <p:cNvPr id="1026" name="Picture 2"/>
          <p:cNvPicPr>
            <a:picLocks noChangeAspect="1" noChangeArrowheads="1"/>
          </p:cNvPicPr>
          <p:nvPr/>
        </p:nvPicPr>
        <p:blipFill>
          <a:blip r:embed="rId5" cstate="print"/>
          <a:srcRect t="2656" r="24213"/>
          <a:stretch>
            <a:fillRect/>
          </a:stretch>
        </p:blipFill>
        <p:spPr bwMode="auto">
          <a:xfrm rot="21077314">
            <a:off x="382057" y="1156775"/>
            <a:ext cx="3129331" cy="2264760"/>
          </a:xfrm>
          <a:prstGeom prst="rect">
            <a:avLst/>
          </a:prstGeom>
          <a:ln>
            <a:noFill/>
          </a:ln>
          <a:effectLst>
            <a:softEdge rad="112500"/>
          </a:effectLst>
        </p:spPr>
      </p:pic>
      <p:pic>
        <p:nvPicPr>
          <p:cNvPr id="2050" name="Picture 2"/>
          <p:cNvPicPr>
            <a:picLocks noChangeAspect="1" noChangeArrowheads="1"/>
          </p:cNvPicPr>
          <p:nvPr/>
        </p:nvPicPr>
        <p:blipFill>
          <a:blip r:embed="rId6" cstate="print"/>
          <a:srcRect/>
          <a:stretch>
            <a:fillRect/>
          </a:stretch>
        </p:blipFill>
        <p:spPr bwMode="auto">
          <a:xfrm>
            <a:off x="3276600" y="1447800"/>
            <a:ext cx="2674218" cy="3352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9" name="Picture 5"/>
          <p:cNvPicPr>
            <a:picLocks noChangeAspect="1" noChangeArrowheads="1"/>
          </p:cNvPicPr>
          <p:nvPr/>
        </p:nvPicPr>
        <p:blipFill>
          <a:blip r:embed="rId7" cstate="print"/>
          <a:srcRect/>
          <a:stretch>
            <a:fillRect/>
          </a:stretch>
        </p:blipFill>
        <p:spPr bwMode="auto">
          <a:xfrm rot="20720252">
            <a:off x="6636170" y="2810641"/>
            <a:ext cx="2088313" cy="2730470"/>
          </a:xfrm>
          <a:prstGeom prst="rect">
            <a:avLst/>
          </a:prstGeom>
          <a:ln>
            <a:noFill/>
          </a:ln>
          <a:effectLst>
            <a:softEdge rad="112500"/>
          </a:effectLst>
        </p:spPr>
      </p:pic>
      <p:pic>
        <p:nvPicPr>
          <p:cNvPr id="1030" name="Picture 6"/>
          <p:cNvPicPr>
            <a:picLocks noChangeAspect="1" noChangeArrowheads="1"/>
          </p:cNvPicPr>
          <p:nvPr/>
        </p:nvPicPr>
        <p:blipFill>
          <a:blip r:embed="rId8" cstate="print"/>
          <a:srcRect/>
          <a:stretch>
            <a:fillRect/>
          </a:stretch>
        </p:blipFill>
        <p:spPr bwMode="auto">
          <a:xfrm rot="20154516">
            <a:off x="802425" y="4691567"/>
            <a:ext cx="2556605" cy="2237029"/>
          </a:xfrm>
          <a:prstGeom prst="rect">
            <a:avLst/>
          </a:prstGeom>
          <a:ln>
            <a:noFill/>
          </a:ln>
          <a:effectLst>
            <a:softEdge rad="112500"/>
          </a:effectLst>
        </p:spPr>
      </p:pic>
      <p:pic>
        <p:nvPicPr>
          <p:cNvPr id="1032" name="Picture 8"/>
          <p:cNvPicPr>
            <a:picLocks noChangeAspect="1" noChangeArrowheads="1"/>
          </p:cNvPicPr>
          <p:nvPr/>
        </p:nvPicPr>
        <p:blipFill>
          <a:blip r:embed="rId9" cstate="print"/>
          <a:srcRect/>
          <a:stretch>
            <a:fillRect/>
          </a:stretch>
        </p:blipFill>
        <p:spPr bwMode="auto">
          <a:xfrm rot="1387813">
            <a:off x="6032662" y="4631687"/>
            <a:ext cx="1960211" cy="2406422"/>
          </a:xfrm>
          <a:prstGeom prst="rect">
            <a:avLst/>
          </a:prstGeom>
          <a:ln>
            <a:noFill/>
          </a:ln>
          <a:effectLst>
            <a:softEdge rad="112500"/>
          </a:effectLst>
        </p:spPr>
      </p:pic>
      <p:pic>
        <p:nvPicPr>
          <p:cNvPr id="1034" name="Picture 10"/>
          <p:cNvPicPr>
            <a:picLocks noChangeAspect="1" noChangeArrowheads="1"/>
          </p:cNvPicPr>
          <p:nvPr/>
        </p:nvPicPr>
        <p:blipFill>
          <a:blip r:embed="rId10" cstate="print"/>
          <a:srcRect/>
          <a:stretch>
            <a:fillRect/>
          </a:stretch>
        </p:blipFill>
        <p:spPr bwMode="auto">
          <a:xfrm>
            <a:off x="3657600" y="4648200"/>
            <a:ext cx="2057400" cy="2501154"/>
          </a:xfrm>
          <a:prstGeom prst="rect">
            <a:avLst/>
          </a:prstGeom>
          <a:ln>
            <a:noFill/>
          </a:ln>
          <a:effectLst>
            <a:softEdge rad="112500"/>
          </a:effectLst>
        </p:spPr>
      </p:pic>
      <p:sp>
        <p:nvSpPr>
          <p:cNvPr id="4" name="Content Placeholder 3"/>
          <p:cNvSpPr>
            <a:spLocks noGrp="1"/>
          </p:cNvSpPr>
          <p:nvPr>
            <p:ph idx="1"/>
          </p:nvPr>
        </p:nvSpPr>
        <p:spPr>
          <a:xfrm>
            <a:off x="0" y="5029200"/>
            <a:ext cx="9144000" cy="1828800"/>
          </a:xfrm>
        </p:spPr>
        <p:txBody>
          <a:bodyPr>
            <a:normAutofit/>
          </a:bodyPr>
          <a:lstStyle/>
          <a:p>
            <a:pPr algn="ctr">
              <a:buNone/>
            </a:pPr>
            <a:r>
              <a:rPr lang="en-US" sz="4000" dirty="0" smtClean="0">
                <a:solidFill>
                  <a:srgbClr val="FFFF00"/>
                </a:solidFill>
                <a:effectLst>
                  <a:glow rad="101600">
                    <a:schemeClr val="bg1">
                      <a:alpha val="60000"/>
                    </a:schemeClr>
                  </a:glow>
                </a:effectLst>
              </a:rPr>
              <a:t>The results of the resurrection</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05400"/>
            <a:ext cx="8686800" cy="1752600"/>
          </a:xfrm>
        </p:spPr>
        <p:txBody>
          <a:bodyPr>
            <a:normAutofit/>
          </a:bodyPr>
          <a:lstStyle/>
          <a:p>
            <a:r>
              <a:rPr lang="en-US" sz="3600" i="1" dirty="0" smtClean="0"/>
              <a:t>“For even the Son of man came not to be ministered unto, but to minister, and to give his life a ransom for many.” Mark 10:45 </a:t>
            </a:r>
            <a:endParaRPr lang="en-US" sz="3600" i="1" dirty="0"/>
          </a:p>
        </p:txBody>
      </p:sp>
      <p:pic>
        <p:nvPicPr>
          <p:cNvPr id="39938" name="Picture 2" descr="http://4.bp.blogspot.com/-N_C9qqDGyE4/T4RwSh0vO6I/AAAAAAAAA1c/GD4y4I9ToRk/s1600/Jesus%2BHealing-01.jpg"/>
          <p:cNvPicPr>
            <a:picLocks noChangeAspect="1" noChangeArrowheads="1"/>
          </p:cNvPicPr>
          <p:nvPr/>
        </p:nvPicPr>
        <p:blipFill>
          <a:blip r:embed="rId2" cstate="print"/>
          <a:srcRect/>
          <a:stretch>
            <a:fillRect/>
          </a:stretch>
        </p:blipFill>
        <p:spPr bwMode="auto">
          <a:xfrm>
            <a:off x="0" y="1295400"/>
            <a:ext cx="5181600" cy="3886200"/>
          </a:xfrm>
          <a:prstGeom prst="rect">
            <a:avLst/>
          </a:prstGeom>
          <a:ln>
            <a:noFill/>
          </a:ln>
          <a:effectLst>
            <a:softEdge rad="112500"/>
          </a:effectLst>
        </p:spPr>
      </p:pic>
      <p:pic>
        <p:nvPicPr>
          <p:cNvPr id="39940" name="Picture 4" descr="http://3.bp.blogspot.com/-z3Q2ASkJNUo/TbG2rgsu3zI/AAAAAAAAAAo/IVRfpepQgfM/s1600/jesus_on_cross_2oo4.jpg"/>
          <p:cNvPicPr>
            <a:picLocks noChangeAspect="1" noChangeArrowheads="1"/>
          </p:cNvPicPr>
          <p:nvPr/>
        </p:nvPicPr>
        <p:blipFill>
          <a:blip r:embed="rId3" cstate="print"/>
          <a:srcRect/>
          <a:stretch>
            <a:fillRect/>
          </a:stretch>
        </p:blipFill>
        <p:spPr bwMode="auto">
          <a:xfrm>
            <a:off x="4360985" y="1294228"/>
            <a:ext cx="4783015" cy="3811172"/>
          </a:xfrm>
          <a:prstGeom prst="rect">
            <a:avLst/>
          </a:prstGeom>
          <a:ln>
            <a:noFill/>
          </a:ln>
          <a:effectLst>
            <a:softEdge rad="112500"/>
          </a:effectLst>
        </p:spPr>
      </p:pic>
      <p:sp>
        <p:nvSpPr>
          <p:cNvPr id="5" name="Rectangle 4"/>
          <p:cNvSpPr/>
          <p:nvPr/>
        </p:nvSpPr>
        <p:spPr>
          <a:xfrm>
            <a:off x="0" y="228600"/>
            <a:ext cx="9144000" cy="707886"/>
          </a:xfrm>
          <a:prstGeom prst="rect">
            <a:avLst/>
          </a:prstGeom>
        </p:spPr>
        <p:txBody>
          <a:bodyPr wrap="square">
            <a:spAutoFit/>
          </a:bodyPr>
          <a:lstStyle/>
          <a:p>
            <a:pPr algn="ctr"/>
            <a:r>
              <a:rPr lang="en-US" sz="4000" dirty="0" smtClean="0">
                <a:effectLst>
                  <a:glow rad="139700">
                    <a:schemeClr val="accent2">
                      <a:satMod val="175000"/>
                      <a:alpha val="40000"/>
                    </a:schemeClr>
                  </a:glow>
                </a:effectLst>
              </a:rPr>
              <a:t>The Earthly Ministry of Jesus Christ</a:t>
            </a:r>
            <a:endParaRPr lang="en-US" sz="40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Character of Jesus Christ</a:t>
            </a:r>
            <a:endParaRPr lang="en-US" dirty="0">
              <a:solidFill>
                <a:srgbClr val="FFFF00"/>
              </a:solidFill>
            </a:endParaRPr>
          </a:p>
        </p:txBody>
      </p:sp>
      <p:sp>
        <p:nvSpPr>
          <p:cNvPr id="3" name="Content Placeholder 2"/>
          <p:cNvSpPr>
            <a:spLocks noGrp="1"/>
          </p:cNvSpPr>
          <p:nvPr>
            <p:ph idx="1"/>
          </p:nvPr>
        </p:nvSpPr>
        <p:spPr>
          <a:xfrm>
            <a:off x="4038600" y="1828800"/>
            <a:ext cx="4648200" cy="4297363"/>
          </a:xfrm>
        </p:spPr>
        <p:txBody>
          <a:bodyPr>
            <a:normAutofit/>
          </a:bodyPr>
          <a:lstStyle/>
          <a:p>
            <a:pPr>
              <a:buFont typeface="Arial" charset="0"/>
              <a:buChar char="•"/>
            </a:pPr>
            <a:r>
              <a:rPr lang="en-US" sz="3600" dirty="0" smtClean="0"/>
              <a:t>What </a:t>
            </a:r>
            <a:r>
              <a:rPr lang="en-US" sz="3600" dirty="0"/>
              <a:t>kind of man was our Lord</a:t>
            </a:r>
            <a:r>
              <a:rPr lang="en-US" sz="3600" dirty="0" smtClean="0"/>
              <a:t>?</a:t>
            </a:r>
          </a:p>
          <a:p>
            <a:pPr>
              <a:buNone/>
            </a:pPr>
            <a:endParaRPr lang="en-US" sz="3600" dirty="0" smtClean="0"/>
          </a:p>
          <a:p>
            <a:r>
              <a:rPr lang="en-US" sz="3600" dirty="0" smtClean="0"/>
              <a:t>What </a:t>
            </a:r>
            <a:r>
              <a:rPr lang="en-US" sz="3600" dirty="0"/>
              <a:t>were some of his characteristics</a:t>
            </a:r>
            <a:r>
              <a:rPr lang="en-US" sz="3600" dirty="0" smtClean="0"/>
              <a:t>?</a:t>
            </a:r>
          </a:p>
          <a:p>
            <a:pPr>
              <a:buNone/>
            </a:pPr>
            <a:endParaRPr lang="en-US" sz="3600" dirty="0"/>
          </a:p>
        </p:txBody>
      </p:sp>
      <p:pic>
        <p:nvPicPr>
          <p:cNvPr id="2050" name="Picture 2" descr="http://spiritlessons.com/Documents/Jesus_Pictures/Jesus_007.jpg"/>
          <p:cNvPicPr>
            <a:picLocks noChangeAspect="1" noChangeArrowheads="1"/>
          </p:cNvPicPr>
          <p:nvPr/>
        </p:nvPicPr>
        <p:blipFill>
          <a:blip r:embed="rId2" cstate="print"/>
          <a:srcRect/>
          <a:stretch>
            <a:fillRect/>
          </a:stretch>
        </p:blipFill>
        <p:spPr bwMode="auto">
          <a:xfrm>
            <a:off x="609600" y="2057400"/>
            <a:ext cx="2527473" cy="3248025"/>
          </a:xfrm>
          <a:prstGeom prst="rect">
            <a:avLst/>
          </a:prstGeom>
          <a:noFill/>
        </p:spPr>
      </p:pic>
      <p:sp>
        <p:nvSpPr>
          <p:cNvPr id="5" name="Rectangle 4"/>
          <p:cNvSpPr/>
          <p:nvPr/>
        </p:nvSpPr>
        <p:spPr>
          <a:xfrm>
            <a:off x="0" y="5486400"/>
            <a:ext cx="9144000" cy="1077218"/>
          </a:xfrm>
          <a:prstGeom prst="rect">
            <a:avLst/>
          </a:prstGeom>
        </p:spPr>
        <p:txBody>
          <a:bodyPr wrap="square">
            <a:spAutoFit/>
          </a:bodyPr>
          <a:lstStyle/>
          <a:p>
            <a:pPr algn="ctr"/>
            <a:r>
              <a:rPr lang="en-US" sz="3200" dirty="0" smtClean="0"/>
              <a:t> zeal; compassion; meekness and gentleness; boldness and courage; love</a:t>
            </a:r>
            <a:endParaRPr lang="en-US" sz="3200"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49562"/>
          </a:xfrm>
        </p:spPr>
        <p:txBody>
          <a:bodyPr>
            <a:normAutofit/>
          </a:bodyPr>
          <a:lstStyle/>
          <a:p>
            <a:r>
              <a:rPr lang="en-US" dirty="0"/>
              <a:t>In the Old Testament three great offices were created by God to meet the spiritual and material needs of his chosen </a:t>
            </a:r>
            <a:r>
              <a:rPr lang="en-US" dirty="0" smtClean="0"/>
              <a:t>people.</a:t>
            </a:r>
            <a:endParaRPr lang="en-US" dirty="0"/>
          </a:p>
        </p:txBody>
      </p:sp>
      <p:pic>
        <p:nvPicPr>
          <p:cNvPr id="1026" name="Picture 2" descr="http://classicalchristianity.com/wp-content/uploads/2010/12/Old-Testament.jpg"/>
          <p:cNvPicPr>
            <a:picLocks noChangeAspect="1" noChangeArrowheads="1"/>
          </p:cNvPicPr>
          <p:nvPr/>
        </p:nvPicPr>
        <p:blipFill>
          <a:blip r:embed="rId2" cstate="print"/>
          <a:srcRect/>
          <a:stretch>
            <a:fillRect/>
          </a:stretch>
        </p:blipFill>
        <p:spPr bwMode="auto">
          <a:xfrm>
            <a:off x="1981200" y="3429000"/>
            <a:ext cx="5404402" cy="3429000"/>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t>Jesus holds all three offices</a:t>
            </a:r>
            <a:endParaRPr lang="en-US" dirty="0"/>
          </a:p>
        </p:txBody>
      </p:sp>
      <p:pic>
        <p:nvPicPr>
          <p:cNvPr id="50178" name="Picture 2" descr="http://effectualgrace.com/wp-content/uploads/2011/10/Prophet-Priest-King.jpg"/>
          <p:cNvPicPr>
            <a:picLocks noChangeAspect="1" noChangeArrowheads="1"/>
          </p:cNvPicPr>
          <p:nvPr/>
        </p:nvPicPr>
        <p:blipFill>
          <a:blip r:embed="rId2" cstate="print"/>
          <a:srcRect/>
          <a:stretch>
            <a:fillRect/>
          </a:stretch>
        </p:blipFill>
        <p:spPr bwMode="auto">
          <a:xfrm>
            <a:off x="1219200" y="1752600"/>
            <a:ext cx="7006279" cy="48006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The Death of Jesus Christ</a:t>
            </a:r>
            <a:endParaRPr lang="en-US" dirty="0"/>
          </a:p>
        </p:txBody>
      </p:sp>
      <p:pic>
        <p:nvPicPr>
          <p:cNvPr id="58370" name="Picture 2" descr="http://1.bp.blogspot.com/-S51f2kxHK7M/T4H65hzLHpI/AAAAAAAAAPc/u6igr5uGlIw/s1600/jesus-on-cross.jpg"/>
          <p:cNvPicPr>
            <a:picLocks noChangeAspect="1" noChangeArrowheads="1"/>
          </p:cNvPicPr>
          <p:nvPr/>
        </p:nvPicPr>
        <p:blipFill>
          <a:blip r:embed="rId2" cstate="print"/>
          <a:srcRect/>
          <a:stretch>
            <a:fillRect/>
          </a:stretch>
        </p:blipFill>
        <p:spPr bwMode="auto">
          <a:xfrm>
            <a:off x="1524000" y="1676400"/>
            <a:ext cx="5934075" cy="4446911"/>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true love"/>
          <p:cNvPicPr>
            <a:picLocks noChangeAspect="1" noChangeArrowheads="1"/>
          </p:cNvPicPr>
          <p:nvPr/>
        </p:nvPicPr>
        <p:blipFill>
          <a:blip r:embed="rId2" cstate="print"/>
          <a:srcRect/>
          <a:stretch>
            <a:fillRect/>
          </a:stretch>
        </p:blipFill>
        <p:spPr bwMode="auto">
          <a:xfrm>
            <a:off x="533400" y="304800"/>
            <a:ext cx="8383917" cy="5562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Autofit/>
          </a:bodyPr>
          <a:lstStyle/>
          <a:p>
            <a:r>
              <a:rPr lang="en-US" sz="3600" dirty="0" smtClean="0"/>
              <a:t/>
            </a:r>
            <a:br>
              <a:rPr lang="en-US" sz="3600" dirty="0" smtClean="0"/>
            </a:br>
            <a:r>
              <a:rPr lang="en-US" sz="3600" i="1" dirty="0" smtClean="0">
                <a:solidFill>
                  <a:srgbClr val="FFFF00"/>
                </a:solidFill>
              </a:rPr>
              <a:t>“Exposing the false Doctrine of Calvinism”</a:t>
            </a:r>
            <a:endParaRPr lang="en-US" sz="3600" i="1" dirty="0">
              <a:solidFill>
                <a:srgbClr val="FFFF00"/>
              </a:solidFill>
            </a:endParaRPr>
          </a:p>
        </p:txBody>
      </p:sp>
      <p:sp>
        <p:nvSpPr>
          <p:cNvPr id="3" name="Content Placeholder 2"/>
          <p:cNvSpPr>
            <a:spLocks noGrp="1"/>
          </p:cNvSpPr>
          <p:nvPr>
            <p:ph idx="1"/>
          </p:nvPr>
        </p:nvSpPr>
        <p:spPr>
          <a:xfrm>
            <a:off x="0" y="838200"/>
            <a:ext cx="6553200" cy="6019800"/>
          </a:xfrm>
        </p:spPr>
        <p:txBody>
          <a:bodyPr>
            <a:noAutofit/>
          </a:bodyPr>
          <a:lstStyle/>
          <a:p>
            <a:pPr algn="ctr">
              <a:buNone/>
            </a:pPr>
            <a:endParaRPr lang="en-US" dirty="0" smtClean="0"/>
          </a:p>
          <a:p>
            <a:pPr algn="ctr">
              <a:buNone/>
            </a:pPr>
            <a:r>
              <a:rPr lang="en-US" i="1" dirty="0" smtClean="0"/>
              <a:t>“I marvel that ye are so soon removed from him that called you into the grace of Christ unto another gospel …but there be some that trouble you, and would </a:t>
            </a:r>
            <a:r>
              <a:rPr lang="en-US" i="1" u="sng" dirty="0" smtClean="0"/>
              <a:t>pervert the gospel of Christ</a:t>
            </a:r>
            <a:r>
              <a:rPr lang="en-US" i="1" dirty="0" smtClean="0"/>
              <a:t>. But though we, or an angel from heaven, preach any other gospel unto you than that which we have preached unto you, let him be accursed.” (Gal. 1:6-8) </a:t>
            </a:r>
          </a:p>
        </p:txBody>
      </p:sp>
      <p:pic>
        <p:nvPicPr>
          <p:cNvPr id="3074" name="Picture 2" descr="John Calvin Best View"/>
          <p:cNvPicPr>
            <a:picLocks noChangeAspect="1" noChangeArrowheads="1"/>
          </p:cNvPicPr>
          <p:nvPr/>
        </p:nvPicPr>
        <p:blipFill>
          <a:blip r:embed="rId2" cstate="print"/>
          <a:srcRect/>
          <a:stretch>
            <a:fillRect/>
          </a:stretch>
        </p:blipFill>
        <p:spPr bwMode="auto">
          <a:xfrm>
            <a:off x="6758788" y="1600200"/>
            <a:ext cx="2385212" cy="3581400"/>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1" cy="1015663"/>
          </a:xfrm>
          <a:prstGeom prst="rect">
            <a:avLst/>
          </a:prstGeom>
        </p:spPr>
        <p:txBody>
          <a:bodyPr wrap="square">
            <a:spAutoFit/>
          </a:bodyPr>
          <a:lstStyle/>
          <a:p>
            <a:pPr algn="ctr"/>
            <a:r>
              <a:rPr lang="en-US" sz="6000" i="1" dirty="0" smtClean="0">
                <a:solidFill>
                  <a:srgbClr val="FFFF00"/>
                </a:solidFill>
                <a:effectLst>
                  <a:glow rad="101600">
                    <a:schemeClr val="bg1">
                      <a:alpha val="60000"/>
                    </a:schemeClr>
                  </a:glow>
                </a:effectLst>
              </a:rPr>
              <a:t>The Vicarious Atonement</a:t>
            </a:r>
            <a:endParaRPr lang="en-US" sz="6000" dirty="0"/>
          </a:p>
        </p:txBody>
      </p:sp>
      <p:pic>
        <p:nvPicPr>
          <p:cNvPr id="1026" name="Picture 2" descr="http://www.crosswindministry.org/wp-content/uploads/2009/01/_cross.jpg"/>
          <p:cNvPicPr>
            <a:picLocks noChangeAspect="1" noChangeArrowheads="1"/>
          </p:cNvPicPr>
          <p:nvPr/>
        </p:nvPicPr>
        <p:blipFill>
          <a:blip r:embed="rId2" cstate="print"/>
          <a:srcRect/>
          <a:stretch>
            <a:fillRect/>
          </a:stretch>
        </p:blipFill>
        <p:spPr bwMode="auto">
          <a:xfrm>
            <a:off x="4267200" y="1295400"/>
            <a:ext cx="4618182" cy="3048000"/>
          </a:xfrm>
          <a:prstGeom prst="rect">
            <a:avLst/>
          </a:prstGeom>
          <a:noFill/>
        </p:spPr>
      </p:pic>
      <p:pic>
        <p:nvPicPr>
          <p:cNvPr id="1028" name="Picture 4" descr="http://realchristianity.files.wordpress.com/2011/10/2223868_f520.jpg?w=614"/>
          <p:cNvPicPr>
            <a:picLocks noChangeAspect="1" noChangeArrowheads="1"/>
          </p:cNvPicPr>
          <p:nvPr/>
        </p:nvPicPr>
        <p:blipFill>
          <a:blip r:embed="rId3" cstate="print"/>
          <a:srcRect/>
          <a:stretch>
            <a:fillRect/>
          </a:stretch>
        </p:blipFill>
        <p:spPr bwMode="auto">
          <a:xfrm>
            <a:off x="0" y="3295650"/>
            <a:ext cx="4419600" cy="3314701"/>
          </a:xfrm>
          <a:prstGeom prst="rect">
            <a:avLst/>
          </a:prstGeom>
          <a:noFill/>
        </p:spPr>
      </p:pic>
      <p:sp>
        <p:nvSpPr>
          <p:cNvPr id="5" name="Rectangle 4"/>
          <p:cNvSpPr/>
          <p:nvPr/>
        </p:nvSpPr>
        <p:spPr>
          <a:xfrm>
            <a:off x="4419600" y="4724400"/>
            <a:ext cx="4648200" cy="2062103"/>
          </a:xfrm>
          <a:prstGeom prst="rect">
            <a:avLst/>
          </a:prstGeom>
        </p:spPr>
        <p:txBody>
          <a:bodyPr wrap="square">
            <a:spAutoFit/>
          </a:bodyPr>
          <a:lstStyle/>
          <a:p>
            <a:pPr algn="ctr"/>
            <a:r>
              <a:rPr lang="en-US" sz="3200" i="1" dirty="0" smtClean="0">
                <a:effectLst/>
                <a:latin typeface="Times New Roman" pitchFamily="18" charset="0"/>
                <a:cs typeface="Times New Roman" pitchFamily="18" charset="0"/>
              </a:rPr>
              <a:t>“Who his own self bare our sins in his own body on the tree.”</a:t>
            </a:r>
          </a:p>
          <a:p>
            <a:pPr algn="ctr"/>
            <a:r>
              <a:rPr lang="en-US" sz="3200" i="1" dirty="0" smtClean="0">
                <a:effectLst/>
                <a:latin typeface="Times New Roman" pitchFamily="18" charset="0"/>
                <a:cs typeface="Times New Roman" pitchFamily="18" charset="0"/>
              </a:rPr>
              <a:t> I Peter 2:24 </a:t>
            </a:r>
            <a:endParaRPr lang="en-US" sz="3200" i="1" dirty="0">
              <a:effectLst/>
              <a:latin typeface="Times New Roman" pitchFamily="18" charset="0"/>
              <a:cs typeface="Times New Roman" pitchFamily="18" charset="0"/>
            </a:endParaRPr>
          </a:p>
        </p:txBody>
      </p:sp>
      <p:sp>
        <p:nvSpPr>
          <p:cNvPr id="6" name="Rectangle 5"/>
          <p:cNvSpPr/>
          <p:nvPr/>
        </p:nvSpPr>
        <p:spPr>
          <a:xfrm>
            <a:off x="0" y="1066800"/>
            <a:ext cx="4267200" cy="2246769"/>
          </a:xfrm>
          <a:prstGeom prst="rect">
            <a:avLst/>
          </a:prstGeom>
        </p:spPr>
        <p:txBody>
          <a:bodyPr wrap="square">
            <a:spAutoFit/>
          </a:bodyPr>
          <a:lstStyle/>
          <a:p>
            <a:pPr algn="ctr"/>
            <a:r>
              <a:rPr lang="en-US" sz="2800" i="1" dirty="0" smtClean="0">
                <a:latin typeface="Times New Roman" pitchFamily="18" charset="0"/>
                <a:cs typeface="Times New Roman" pitchFamily="18" charset="0"/>
              </a:rPr>
              <a:t>“For he hath made him to be sin for us, who knew no sin; that we might be made the righteousness of God in him.” II Cor. 5:21 </a:t>
            </a:r>
            <a:endParaRPr lang="en-US" sz="2800" i="1" dirty="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2.bp.blogspot.com/-UfF16jcv9Uw/UBnqdqaWUII/AAAAAAAAADY/F07Gm2gwXJQ/s1600/cross.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p:txBody>
          <a:bodyPr>
            <a:normAutofit fontScale="90000"/>
          </a:bodyPr>
          <a:lstStyle/>
          <a:p>
            <a:r>
              <a:rPr lang="en-US" i="1" dirty="0" smtClean="0">
                <a:solidFill>
                  <a:srgbClr val="FFFF00"/>
                </a:solidFill>
                <a:effectLst>
                  <a:glow rad="101600">
                    <a:schemeClr val="bg1">
                      <a:alpha val="60000"/>
                    </a:schemeClr>
                  </a:glow>
                </a:effectLst>
              </a:rPr>
              <a:t>The results of the vicarious atonement</a:t>
            </a:r>
            <a:br>
              <a:rPr lang="en-US" i="1" dirty="0" smtClean="0">
                <a:solidFill>
                  <a:srgbClr val="FFFF00"/>
                </a:solidFill>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sz="half" idx="1"/>
          </p:nvPr>
        </p:nvSpPr>
        <p:spPr/>
        <p:txBody>
          <a:bodyPr>
            <a:normAutofit lnSpcReduction="10000"/>
          </a:bodyPr>
          <a:lstStyle/>
          <a:p>
            <a:r>
              <a:rPr lang="en-US" sz="3600" dirty="0" smtClean="0">
                <a:effectLst>
                  <a:glow rad="101600">
                    <a:schemeClr val="bg1">
                      <a:alpha val="60000"/>
                    </a:schemeClr>
                  </a:glow>
                </a:effectLst>
              </a:rPr>
              <a:t>Redemption</a:t>
            </a:r>
          </a:p>
          <a:p>
            <a:r>
              <a:rPr lang="en-US" sz="3600" dirty="0" smtClean="0">
                <a:effectLst>
                  <a:glow rad="101600">
                    <a:schemeClr val="bg1">
                      <a:alpha val="60000"/>
                    </a:schemeClr>
                  </a:glow>
                </a:effectLst>
              </a:rPr>
              <a:t>Reconciliation</a:t>
            </a:r>
          </a:p>
          <a:p>
            <a:r>
              <a:rPr lang="en-US" sz="3600" dirty="0" smtClean="0">
                <a:effectLst>
                  <a:glow rad="101600">
                    <a:schemeClr val="bg1">
                      <a:alpha val="60000"/>
                    </a:schemeClr>
                  </a:glow>
                </a:effectLst>
              </a:rPr>
              <a:t>Justification</a:t>
            </a:r>
          </a:p>
          <a:p>
            <a:r>
              <a:rPr lang="en-US" sz="3600" dirty="0" smtClean="0">
                <a:effectLst>
                  <a:glow rad="101600">
                    <a:schemeClr val="bg1">
                      <a:alpha val="60000"/>
                    </a:schemeClr>
                  </a:glow>
                </a:effectLst>
              </a:rPr>
              <a:t>Sanctification</a:t>
            </a:r>
          </a:p>
          <a:p>
            <a:r>
              <a:rPr lang="en-US" sz="3600" dirty="0" smtClean="0">
                <a:effectLst>
                  <a:glow rad="101600">
                    <a:schemeClr val="bg1">
                      <a:alpha val="60000"/>
                    </a:schemeClr>
                  </a:glow>
                </a:effectLst>
              </a:rPr>
              <a:t>Glorification</a:t>
            </a:r>
          </a:p>
          <a:p>
            <a:r>
              <a:rPr lang="en-US" sz="3600" dirty="0" smtClean="0">
                <a:effectLst>
                  <a:glow rad="101600">
                    <a:schemeClr val="bg1">
                      <a:alpha val="60000"/>
                    </a:schemeClr>
                  </a:glow>
                </a:effectLst>
              </a:rPr>
              <a:t>Regeneration</a:t>
            </a:r>
          </a:p>
          <a:p>
            <a:r>
              <a:rPr lang="en-US" sz="3600" dirty="0" smtClean="0">
                <a:effectLst>
                  <a:glow rad="101600">
                    <a:schemeClr val="bg1">
                      <a:alpha val="60000"/>
                    </a:schemeClr>
                  </a:glow>
                </a:effectLst>
              </a:rPr>
              <a:t>Remission</a:t>
            </a:r>
          </a:p>
          <a:p>
            <a:endParaRPr lang="en-US" sz="3600" dirty="0">
              <a:effectLst>
                <a:glow rad="101600">
                  <a:schemeClr val="bg1">
                    <a:alpha val="60000"/>
                  </a:schemeClr>
                </a:glow>
              </a:effectLst>
            </a:endParaRPr>
          </a:p>
        </p:txBody>
      </p:sp>
      <p:sp>
        <p:nvSpPr>
          <p:cNvPr id="4" name="Content Placeholder 3"/>
          <p:cNvSpPr>
            <a:spLocks noGrp="1"/>
          </p:cNvSpPr>
          <p:nvPr>
            <p:ph sz="half" idx="2"/>
          </p:nvPr>
        </p:nvSpPr>
        <p:spPr>
          <a:xfrm>
            <a:off x="5105400" y="1600200"/>
            <a:ext cx="4038600" cy="4525963"/>
          </a:xfrm>
        </p:spPr>
        <p:txBody>
          <a:bodyPr>
            <a:normAutofit lnSpcReduction="10000"/>
          </a:bodyPr>
          <a:lstStyle/>
          <a:p>
            <a:r>
              <a:rPr lang="en-US" sz="3600" dirty="0" smtClean="0">
                <a:effectLst>
                  <a:glow rad="101600">
                    <a:schemeClr val="bg1">
                      <a:alpha val="60000"/>
                    </a:schemeClr>
                  </a:glow>
                </a:effectLst>
              </a:rPr>
              <a:t>Imputation</a:t>
            </a:r>
          </a:p>
          <a:p>
            <a:r>
              <a:rPr lang="en-US" sz="3600" dirty="0" smtClean="0">
                <a:effectLst>
                  <a:glow rad="101600">
                    <a:schemeClr val="bg1">
                      <a:alpha val="60000"/>
                    </a:schemeClr>
                  </a:glow>
                </a:effectLst>
              </a:rPr>
              <a:t>Propitiation</a:t>
            </a:r>
          </a:p>
          <a:p>
            <a:r>
              <a:rPr lang="en-US" sz="3600" dirty="0" smtClean="0">
                <a:effectLst>
                  <a:glow rad="101600">
                    <a:schemeClr val="bg1">
                      <a:alpha val="60000"/>
                    </a:schemeClr>
                  </a:glow>
                </a:effectLst>
              </a:rPr>
              <a:t>Forgiveness</a:t>
            </a:r>
          </a:p>
          <a:p>
            <a:r>
              <a:rPr lang="en-US" sz="3600" dirty="0" smtClean="0">
                <a:effectLst>
                  <a:glow rad="101600">
                    <a:schemeClr val="bg1">
                      <a:alpha val="60000"/>
                    </a:schemeClr>
                  </a:glow>
                </a:effectLst>
              </a:rPr>
              <a:t>Adoption</a:t>
            </a:r>
          </a:p>
          <a:p>
            <a:r>
              <a:rPr lang="en-US" sz="3600" dirty="0" smtClean="0">
                <a:effectLst>
                  <a:glow rad="101600">
                    <a:schemeClr val="bg1">
                      <a:alpha val="60000"/>
                    </a:schemeClr>
                  </a:glow>
                </a:effectLst>
              </a:rPr>
              <a:t>Ransom</a:t>
            </a:r>
          </a:p>
          <a:p>
            <a:r>
              <a:rPr lang="en-US" sz="3600" dirty="0" smtClean="0">
                <a:effectLst>
                  <a:glow rad="101600">
                    <a:schemeClr val="bg1">
                      <a:alpha val="60000"/>
                    </a:schemeClr>
                  </a:glow>
                </a:effectLst>
              </a:rPr>
              <a:t>Pardon</a:t>
            </a:r>
          </a:p>
          <a:p>
            <a:r>
              <a:rPr lang="en-US" sz="3600" dirty="0" smtClean="0">
                <a:effectLst>
                  <a:glow rad="101600">
                    <a:schemeClr val="bg1">
                      <a:alpha val="60000"/>
                    </a:schemeClr>
                  </a:glow>
                </a:effectLst>
              </a:rPr>
              <a:t>Eternal Salvation</a:t>
            </a: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8686800" cy="1981200"/>
          </a:xfrm>
        </p:spPr>
        <p:txBody>
          <a:bodyPr>
            <a:prstTxWarp prst="textArchUp">
              <a:avLst>
                <a:gd name="adj" fmla="val 10729697"/>
              </a:avLst>
            </a:prstTxWarp>
            <a:normAutofit/>
            <a:scene3d>
              <a:camera prst="orthographicFront"/>
              <a:lightRig rig="threePt" dir="t"/>
            </a:scene3d>
            <a:sp3d extrusionH="57150">
              <a:bevelT w="38100" h="38100" prst="relaxedInset"/>
            </a:sp3d>
          </a:bodyPr>
          <a:lstStyle/>
          <a:p>
            <a:r>
              <a:rPr lang="en-US" sz="4800" dirty="0" smtClean="0">
                <a:effectLst>
                  <a:glow rad="101600">
                    <a:schemeClr val="accent2">
                      <a:satMod val="175000"/>
                      <a:alpha val="40000"/>
                    </a:schemeClr>
                  </a:glow>
                  <a:innerShdw blurRad="63500" dist="50800" dir="13500000">
                    <a:prstClr val="black">
                      <a:alpha val="50000"/>
                    </a:prstClr>
                  </a:innerShdw>
                </a:effectLst>
              </a:rPr>
              <a:t>The seven last statements of Christ</a:t>
            </a:r>
            <a:endParaRPr lang="en-US" sz="4800" dirty="0">
              <a:effectLst>
                <a:glow rad="101600">
                  <a:schemeClr val="accent2">
                    <a:satMod val="175000"/>
                    <a:alpha val="40000"/>
                  </a:schemeClr>
                </a:glow>
                <a:innerShdw blurRad="63500" dist="50800" dir="13500000">
                  <a:prstClr val="black">
                    <a:alpha val="50000"/>
                  </a:prstClr>
                </a:innerShdw>
              </a:effectLst>
            </a:endParaRPr>
          </a:p>
        </p:txBody>
      </p:sp>
      <p:pic>
        <p:nvPicPr>
          <p:cNvPr id="2050" name="Picture 2" descr="http://www.houstonriverbc.org/hp_wordpress/wp-content/uploads/2012/01/Jesus-on-the-Cross-at-Sunset_600x400crop.jpg"/>
          <p:cNvPicPr>
            <a:picLocks noChangeAspect="1" noChangeArrowheads="1"/>
          </p:cNvPicPr>
          <p:nvPr/>
        </p:nvPicPr>
        <p:blipFill>
          <a:blip r:embed="rId2" cstate="print"/>
          <a:srcRect/>
          <a:stretch>
            <a:fillRect/>
          </a:stretch>
        </p:blipFill>
        <p:spPr bwMode="auto">
          <a:xfrm>
            <a:off x="1371600" y="1549300"/>
            <a:ext cx="6553200" cy="4927700"/>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54762"/>
          </a:xfrm>
        </p:spPr>
        <p:txBody>
          <a:bodyPr>
            <a:normAutofit/>
          </a:bodyPr>
          <a:lstStyle/>
          <a:p>
            <a:r>
              <a:rPr lang="en-US" sz="9600" dirty="0" smtClean="0">
                <a:effectLst>
                  <a:glow rad="101600">
                    <a:schemeClr val="accent2">
                      <a:satMod val="175000"/>
                      <a:alpha val="40000"/>
                    </a:schemeClr>
                  </a:glow>
                </a:effectLst>
              </a:rPr>
              <a:t>Review</a:t>
            </a:r>
            <a:endParaRPr lang="en-US" sz="9600" dirty="0">
              <a:effectLst>
                <a:glow rad="101600">
                  <a:schemeClr val="accent2">
                    <a:satMod val="175000"/>
                    <a:alpha val="40000"/>
                  </a:schemeClr>
                </a:glo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bonsecoursvocations.org/wp-content/uploads/2010/09/2010.09.28-Crosses-600x384.jpg"/>
          <p:cNvPicPr>
            <a:picLocks noChangeAspect="1" noChangeArrowheads="1"/>
          </p:cNvPicPr>
          <p:nvPr/>
        </p:nvPicPr>
        <p:blipFill>
          <a:blip r:embed="rId2" cstate="print"/>
          <a:srcRect/>
          <a:stretch>
            <a:fillRect/>
          </a:stretch>
        </p:blipFill>
        <p:spPr bwMode="auto">
          <a:xfrm>
            <a:off x="-1066800" y="0"/>
            <a:ext cx="11163300" cy="7144512"/>
          </a:xfrm>
          <a:prstGeom prst="rect">
            <a:avLst/>
          </a:prstGeom>
          <a:noFill/>
        </p:spPr>
      </p:pic>
      <p:sp>
        <p:nvSpPr>
          <p:cNvPr id="4" name="Content Placeholder 3"/>
          <p:cNvSpPr>
            <a:spLocks noGrp="1"/>
          </p:cNvSpPr>
          <p:nvPr>
            <p:ph idx="1"/>
          </p:nvPr>
        </p:nvSpPr>
        <p:spPr>
          <a:xfrm>
            <a:off x="228600" y="228600"/>
            <a:ext cx="8915400" cy="6629400"/>
          </a:xfrm>
        </p:spPr>
        <p:txBody>
          <a:bodyPr>
            <a:noAutofit/>
          </a:bodyPr>
          <a:lstStyle/>
          <a:p>
            <a:r>
              <a:rPr lang="en-US" sz="3600" i="1" dirty="0" smtClean="0">
                <a:effectLst>
                  <a:glow rad="101600">
                    <a:schemeClr val="bg1">
                      <a:alpha val="60000"/>
                    </a:schemeClr>
                  </a:glow>
                </a:effectLst>
              </a:rPr>
              <a:t>“Father, forgive them; for they know not what they do.”</a:t>
            </a:r>
          </a:p>
          <a:p>
            <a:r>
              <a:rPr lang="en-US" sz="3600" i="1" dirty="0" smtClean="0">
                <a:effectLst>
                  <a:glow rad="101600">
                    <a:schemeClr val="bg1">
                      <a:alpha val="60000"/>
                    </a:schemeClr>
                  </a:glow>
                </a:effectLst>
              </a:rPr>
              <a:t>“Today </a:t>
            </a:r>
            <a:r>
              <a:rPr lang="en-US" sz="3600" i="1" dirty="0" err="1" smtClean="0">
                <a:effectLst>
                  <a:glow rad="101600">
                    <a:schemeClr val="bg1">
                      <a:alpha val="60000"/>
                    </a:schemeClr>
                  </a:glow>
                </a:effectLst>
              </a:rPr>
              <a:t>shalt</a:t>
            </a:r>
            <a:r>
              <a:rPr lang="en-US" sz="3600" i="1" dirty="0" smtClean="0">
                <a:effectLst>
                  <a:glow rad="101600">
                    <a:schemeClr val="bg1">
                      <a:alpha val="60000"/>
                    </a:schemeClr>
                  </a:glow>
                </a:effectLst>
              </a:rPr>
              <a:t> thou be with me in paradise.”</a:t>
            </a:r>
          </a:p>
          <a:p>
            <a:r>
              <a:rPr lang="en-US" sz="3600" i="1" dirty="0" smtClean="0">
                <a:effectLst>
                  <a:glow rad="101600">
                    <a:schemeClr val="bg1">
                      <a:alpha val="60000"/>
                    </a:schemeClr>
                  </a:glow>
                </a:effectLst>
              </a:rPr>
              <a:t>“Woman, behold thy son! Then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he to the disciple, Behold thy mother!”</a:t>
            </a:r>
          </a:p>
          <a:p>
            <a:r>
              <a:rPr lang="en-US" sz="3600" i="1" dirty="0" smtClean="0">
                <a:effectLst>
                  <a:glow rad="101600">
                    <a:schemeClr val="bg1">
                      <a:alpha val="60000"/>
                    </a:schemeClr>
                  </a:glow>
                </a:effectLst>
              </a:rPr>
              <a:t>“My God, my God, why hast thou forsaken me?”</a:t>
            </a:r>
          </a:p>
          <a:p>
            <a:r>
              <a:rPr lang="en-US" sz="3600" i="1" dirty="0" smtClean="0">
                <a:effectLst>
                  <a:glow rad="101600">
                    <a:schemeClr val="bg1">
                      <a:alpha val="60000"/>
                    </a:schemeClr>
                  </a:glow>
                </a:effectLst>
              </a:rPr>
              <a:t>“I thirst.”</a:t>
            </a:r>
          </a:p>
          <a:p>
            <a:r>
              <a:rPr lang="en-US" sz="3600" i="1" dirty="0" smtClean="0">
                <a:effectLst>
                  <a:glow rad="101600">
                    <a:schemeClr val="bg1">
                      <a:alpha val="60000"/>
                    </a:schemeClr>
                  </a:glow>
                </a:effectLst>
              </a:rPr>
              <a:t>“It is finished.”</a:t>
            </a:r>
          </a:p>
          <a:p>
            <a:r>
              <a:rPr lang="en-US" sz="3600" i="1" dirty="0" smtClean="0">
                <a:effectLst>
                  <a:glow rad="101600">
                    <a:schemeClr val="bg1">
                      <a:alpha val="60000"/>
                    </a:schemeClr>
                  </a:glow>
                </a:effectLst>
              </a:rPr>
              <a:t>“Father, into thy hands I commend my spirit.”</a:t>
            </a: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i="1" dirty="0" smtClean="0">
              <a:effectLst>
                <a:glow rad="101600">
                  <a:schemeClr val="bg1">
                    <a:alpha val="60000"/>
                  </a:schemeClr>
                </a:glow>
              </a:effectLst>
            </a:endParaRPr>
          </a:p>
          <a:p>
            <a:endParaRPr lang="en-US" sz="3600"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davebunnell.files.wordpress.com/2011/04/cross_over_the_earth.jpg"/>
          <p:cNvPicPr>
            <a:picLocks noChangeAspect="1" noChangeArrowheads="1"/>
          </p:cNvPicPr>
          <p:nvPr/>
        </p:nvPicPr>
        <p:blipFill>
          <a:blip r:embed="rId2" cstate="print"/>
          <a:srcRect/>
          <a:stretch>
            <a:fillRect/>
          </a:stretch>
        </p:blipFill>
        <p:spPr bwMode="auto">
          <a:xfrm>
            <a:off x="457200" y="1777999"/>
            <a:ext cx="7620000" cy="5080001"/>
          </a:xfrm>
          <a:prstGeom prst="rect">
            <a:avLst/>
          </a:prstGeom>
          <a:noFill/>
        </p:spPr>
      </p:pic>
      <p:pic>
        <p:nvPicPr>
          <p:cNvPr id="58372" name="Picture 4" descr="http://files.myopera.com/AshraFekry/albums/1466471/Jesus%20Christ%2023%20a%20051.jpg"/>
          <p:cNvPicPr>
            <a:picLocks noChangeAspect="1" noChangeArrowheads="1"/>
          </p:cNvPicPr>
          <p:nvPr/>
        </p:nvPicPr>
        <p:blipFill>
          <a:blip r:embed="rId3" cstate="print"/>
          <a:srcRect l="18209" r="15023" b="8817"/>
          <a:stretch>
            <a:fillRect/>
          </a:stretch>
        </p:blipFill>
        <p:spPr bwMode="auto">
          <a:xfrm>
            <a:off x="2895600" y="3124200"/>
            <a:ext cx="2362200" cy="2276302"/>
          </a:xfrm>
          <a:prstGeom prst="ellipse">
            <a:avLst/>
          </a:prstGeom>
          <a:ln>
            <a:noFill/>
          </a:ln>
          <a:effectLst>
            <a:softEdge rad="112500"/>
          </a:effectLst>
        </p:spPr>
      </p:pic>
      <p:sp>
        <p:nvSpPr>
          <p:cNvPr id="4" name="Title 1"/>
          <p:cNvSpPr txBox="1">
            <a:spLocks/>
          </p:cNvSpPr>
          <p:nvPr/>
        </p:nvSpPr>
        <p:spPr>
          <a:xfrm>
            <a:off x="0" y="0"/>
            <a:ext cx="9144000" cy="25146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Christ descent into the </a:t>
            </a:r>
            <a:b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br>
            <a:r>
              <a:rPr kumimoji="0" lang="en-US" sz="5400" b="0" i="0" u="none" strike="noStrike" kern="1200" cap="none" spc="0" normalizeH="0" baseline="0" noProof="0" smtClean="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rPr>
              <a:t>heart of the earth</a:t>
            </a:r>
            <a:endParaRPr kumimoji="0" lang="en-US" sz="5400" b="0" i="0" u="none" strike="noStrike" kern="1200" cap="none" spc="0" normalizeH="0" baseline="0" noProof="0" dirty="0">
              <a:ln>
                <a:noFill/>
              </a:ln>
              <a:solidFill>
                <a:schemeClr val="accent5">
                  <a:lumMod val="60000"/>
                  <a:lumOff val="40000"/>
                </a:schemeClr>
              </a:solidFill>
              <a:effectLst>
                <a:glow rad="63500">
                  <a:schemeClr val="accent1">
                    <a:satMod val="175000"/>
                    <a:alpha val="40000"/>
                  </a:schemeClr>
                </a:glow>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2000"/>
                                        <p:tgtEl>
                                          <p:spTgt spid="5837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 0  L 0 0.33302  E" pathEditMode="relative" ptsTypes="">
                                      <p:cBhvr>
                                        <p:cTn id="11" dur="2000" fill="hold"/>
                                        <p:tgtEl>
                                          <p:spTgt spid="5837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0"/>
            <a:ext cx="8534400" cy="2862322"/>
          </a:xfrm>
          <a:prstGeom prst="rect">
            <a:avLst/>
          </a:prstGeom>
        </p:spPr>
        <p:txBody>
          <a:bodyPr wrap="square">
            <a:spAutoFit/>
          </a:bodyPr>
          <a:lstStyle/>
          <a:p>
            <a:pPr algn="ctr">
              <a:buNone/>
            </a:pPr>
            <a:r>
              <a:rPr lang="en-US" sz="3600" i="1" dirty="0" smtClean="0"/>
              <a:t> "For as Jonas was three days and three nights in the whale’s belly; so shall the Son of man be three days and three nights in the </a:t>
            </a:r>
          </a:p>
          <a:p>
            <a:pPr algn="ctr">
              <a:buNone/>
            </a:pPr>
            <a:r>
              <a:rPr lang="en-US" sz="3600" i="1" dirty="0" smtClean="0"/>
              <a:t>heart of the earth." </a:t>
            </a:r>
          </a:p>
          <a:p>
            <a:pPr algn="ctr">
              <a:buNone/>
            </a:pPr>
            <a:r>
              <a:rPr lang="en-US" sz="3600" i="1" dirty="0" smtClean="0"/>
              <a:t>Matt. 12:40</a:t>
            </a:r>
            <a:endParaRPr lang="en-US" sz="3600" dirty="0"/>
          </a:p>
        </p:txBody>
      </p:sp>
      <p:pic>
        <p:nvPicPr>
          <p:cNvPr id="3" name="Picture 2" descr="http://cdn2-b.examiner.com/sites/default/files/styles/image_content_width/hash/14/1a/141ab68fef136a867a07681e77db40b7.jpg"/>
          <p:cNvPicPr>
            <a:picLocks noChangeAspect="1" noChangeArrowheads="1"/>
          </p:cNvPicPr>
          <p:nvPr/>
        </p:nvPicPr>
        <p:blipFill>
          <a:blip r:embed="rId2" cstate="print"/>
          <a:srcRect/>
          <a:stretch>
            <a:fillRect/>
          </a:stretch>
        </p:blipFill>
        <p:spPr bwMode="auto">
          <a:xfrm>
            <a:off x="381000" y="3048000"/>
            <a:ext cx="4495800" cy="33718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4" descr="http://www.freewebs.com/seanlaca/burial_of_christ.jpg"/>
          <p:cNvPicPr>
            <a:picLocks noChangeAspect="1" noChangeArrowheads="1"/>
          </p:cNvPicPr>
          <p:nvPr/>
        </p:nvPicPr>
        <p:blipFill>
          <a:blip r:embed="rId3" cstate="print"/>
          <a:srcRect/>
          <a:stretch>
            <a:fillRect/>
          </a:stretch>
        </p:blipFill>
        <p:spPr bwMode="auto">
          <a:xfrm>
            <a:off x="5334000" y="2133600"/>
            <a:ext cx="3581400" cy="454837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0"/>
            <a:ext cx="9144000" cy="4343400"/>
          </a:xfrm>
        </p:spPr>
        <p:txBody>
          <a:bodyPr>
            <a:noAutofit/>
          </a:bodyPr>
          <a:lstStyle/>
          <a:p>
            <a:r>
              <a:rPr lang="en-US" sz="3600" i="1" dirty="0" smtClean="0"/>
              <a:t>“For Christ also hath once suffered for sins, the just for the unjust, that he might bring us to God, being put to death in the flesh, but quickened by the Spirit: By which also he went and </a:t>
            </a:r>
            <a:r>
              <a:rPr lang="en-US" sz="3600" i="1" u="sng" dirty="0" smtClean="0"/>
              <a:t>preached unto the spirits in prison</a:t>
            </a:r>
            <a:r>
              <a:rPr lang="en-US" sz="3600" i="1" dirty="0" smtClean="0"/>
              <a:t>; Which sometime were disobedient, when once the longsuffering of God waited in the days of Noah, while the ark was a preparing, wherein few, that is, eight souls were saved by water.”     (I Peter 3:18-20) </a:t>
            </a:r>
            <a:r>
              <a:rPr lang="en-US" sz="3600" i="1" dirty="0"/>
              <a:t/>
            </a:r>
            <a:br>
              <a:rPr lang="en-US" sz="3600" i="1" dirty="0"/>
            </a:br>
            <a:endParaRPr lang="en-US" sz="3600" i="1" dirty="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http://lifebeforelife.org/files/2012/06/great-council-in-heaven4-1.jpg"/>
          <p:cNvPicPr>
            <a:picLocks noChangeAspect="1" noChangeArrowheads="1"/>
          </p:cNvPicPr>
          <p:nvPr/>
        </p:nvPicPr>
        <p:blipFill>
          <a:blip r:embed="rId2" cstate="print">
            <a:lum bright="-10000"/>
          </a:blip>
          <a:srcRect l="16725" t="43178" r="-1918"/>
          <a:stretch>
            <a:fillRect/>
          </a:stretch>
        </p:blipFill>
        <p:spPr bwMode="auto">
          <a:xfrm>
            <a:off x="-152400" y="3276600"/>
            <a:ext cx="9703520" cy="3581400"/>
          </a:xfrm>
          <a:prstGeom prst="rect">
            <a:avLst/>
          </a:prstGeom>
          <a:ln>
            <a:noFill/>
          </a:ln>
          <a:effectLst>
            <a:softEdge rad="112500"/>
          </a:effectLst>
        </p:spPr>
      </p:pic>
      <p:pic>
        <p:nvPicPr>
          <p:cNvPr id="59402" name="Picture 10" descr="http://eborg2.com/Revelation/Rev14/Lake%20of%20Fire21.jpg"/>
          <p:cNvPicPr>
            <a:picLocks noChangeAspect="1" noChangeArrowheads="1"/>
          </p:cNvPicPr>
          <p:nvPr/>
        </p:nvPicPr>
        <p:blipFill>
          <a:blip r:embed="rId3" cstate="print"/>
          <a:srcRect/>
          <a:stretch>
            <a:fillRect/>
          </a:stretch>
        </p:blipFill>
        <p:spPr bwMode="auto">
          <a:xfrm>
            <a:off x="-228600" y="-1143000"/>
            <a:ext cx="9525000" cy="3762376"/>
          </a:xfrm>
          <a:prstGeom prst="rect">
            <a:avLst/>
          </a:prstGeom>
          <a:ln>
            <a:noFill/>
          </a:ln>
          <a:effectLst>
            <a:softEdge rad="112500"/>
          </a:effectLst>
        </p:spPr>
      </p:pic>
      <p:sp>
        <p:nvSpPr>
          <p:cNvPr id="10" name="Rectangle 9"/>
          <p:cNvSpPr/>
          <p:nvPr/>
        </p:nvSpPr>
        <p:spPr>
          <a:xfrm>
            <a:off x="4039738" y="152400"/>
            <a:ext cx="4494661" cy="769441"/>
          </a:xfrm>
          <a:prstGeom prst="rect">
            <a:avLst/>
          </a:prstGeom>
        </p:spPr>
        <p:txBody>
          <a:bodyPr wrap="square">
            <a:spAutoFit/>
          </a:bodyPr>
          <a:lstStyle/>
          <a:p>
            <a:pPr algn="ctr"/>
            <a:r>
              <a:rPr lang="en-US" sz="4400" i="1" dirty="0"/>
              <a:t>Torments</a:t>
            </a:r>
          </a:p>
        </p:txBody>
      </p:sp>
      <p:sp>
        <p:nvSpPr>
          <p:cNvPr id="59403" name="Rectangle 11"/>
          <p:cNvSpPr>
            <a:spLocks noChangeArrowheads="1"/>
          </p:cNvSpPr>
          <p:nvPr/>
        </p:nvSpPr>
        <p:spPr bwMode="auto">
          <a:xfrm>
            <a:off x="2438400" y="4343400"/>
            <a:ext cx="6096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4000" b="0" i="1" u="none" strike="noStrike" cap="none" normalizeH="0" baseline="0" dirty="0" smtClean="0">
                <a:ln>
                  <a:noFill/>
                </a:ln>
                <a:solidFill>
                  <a:schemeClr val="tx1"/>
                </a:solidFill>
                <a:effectLst>
                  <a:glow rad="101600">
                    <a:schemeClr val="bg1">
                      <a:alpha val="60000"/>
                    </a:schemeClr>
                  </a:glow>
                </a:effectLst>
                <a:latin typeface="Calibri" pitchFamily="34" charset="0"/>
                <a:ea typeface="Calibri" pitchFamily="34" charset="0"/>
                <a:cs typeface="Times New Roman" pitchFamily="18" charset="0"/>
              </a:rPr>
              <a:t>Paradise                                                                                                                                                                       (Abraham's bosom)</a:t>
            </a:r>
            <a:endParaRPr kumimoji="0" lang="en-US" sz="4000" b="0" i="1" u="none" strike="noStrike" cap="none" normalizeH="0" baseline="0" dirty="0" smtClean="0">
              <a:ln>
                <a:noFill/>
              </a:ln>
              <a:solidFill>
                <a:schemeClr val="tx1"/>
              </a:solidFill>
              <a:effectLst>
                <a:glow rad="101600">
                  <a:schemeClr val="bg1">
                    <a:alpha val="60000"/>
                  </a:schemeClr>
                </a:glow>
              </a:effectLst>
              <a:latin typeface="Arial" pitchFamily="34" charset="0"/>
              <a:cs typeface="Arial" pitchFamily="34" charset="0"/>
            </a:endParaRPr>
          </a:p>
        </p:txBody>
      </p:sp>
      <p:pic>
        <p:nvPicPr>
          <p:cNvPr id="38914" name="Picture 2" descr="http://www.icedragonart.com/wowexplorers/ragefire%20chasm/ragefire_chasm_screenshots2.jpg"/>
          <p:cNvPicPr>
            <a:picLocks noChangeAspect="1" noChangeArrowheads="1"/>
          </p:cNvPicPr>
          <p:nvPr/>
        </p:nvPicPr>
        <p:blipFill>
          <a:blip r:embed="rId4" cstate="print">
            <a:grayscl/>
            <a:lum contrast="10000"/>
          </a:blip>
          <a:srcRect t="69406" r="713"/>
          <a:stretch>
            <a:fillRect/>
          </a:stretch>
        </p:blipFill>
        <p:spPr bwMode="auto">
          <a:xfrm>
            <a:off x="-228600" y="2286000"/>
            <a:ext cx="9601200" cy="1371600"/>
          </a:xfrm>
          <a:prstGeom prst="rect">
            <a:avLst/>
          </a:prstGeom>
          <a:ln>
            <a:noFill/>
          </a:ln>
          <a:effectLst>
            <a:softEdge rad="112500"/>
          </a:effectLst>
        </p:spPr>
      </p:pic>
      <p:pic>
        <p:nvPicPr>
          <p:cNvPr id="38916" name="Picture 4" descr="http://4.bp.blogspot.com/--UgStOu3CkE/TjBAb6b3CqI/AAAAAAAAALw/Q_wQ8YiOExs/s1600/ascensio.jpg"/>
          <p:cNvPicPr>
            <a:picLocks noChangeAspect="1" noChangeArrowheads="1"/>
          </p:cNvPicPr>
          <p:nvPr/>
        </p:nvPicPr>
        <p:blipFill>
          <a:blip r:embed="rId5" cstate="print">
            <a:lum bright="-10000"/>
          </a:blip>
          <a:srcRect/>
          <a:stretch>
            <a:fillRect/>
          </a:stretch>
        </p:blipFill>
        <p:spPr bwMode="auto">
          <a:xfrm>
            <a:off x="304800" y="3657600"/>
            <a:ext cx="3048000" cy="32004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i="1" dirty="0" smtClean="0"/>
              <a:t>“Wherefore he </a:t>
            </a:r>
            <a:r>
              <a:rPr lang="en-US" i="1" dirty="0" err="1" smtClean="0"/>
              <a:t>saith</a:t>
            </a:r>
            <a:r>
              <a:rPr lang="en-US" i="1" dirty="0" smtClean="0"/>
              <a:t>, When he ascended up on high, he </a:t>
            </a:r>
            <a:r>
              <a:rPr lang="en-US" i="1" u="sng" dirty="0" smtClean="0"/>
              <a:t>led captivity captive</a:t>
            </a:r>
            <a:r>
              <a:rPr lang="en-US" i="1" dirty="0" smtClean="0"/>
              <a:t>, and gave gifts unto men. Now that he ascended, what is it but that he also descended first into the lower parts of the earth? He that descended is the same also that ascended up far above all heavens, that he might fill all things.” (Ephesians 4:8-9) </a:t>
            </a:r>
            <a:endParaRPr lang="en-US" i="1"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ut-images.s3.amazonaws.com/wp-content/uploads/2009/09/bluemarble.jpg"/>
          <p:cNvPicPr>
            <a:picLocks noChangeAspect="1" noChangeArrowheads="1"/>
          </p:cNvPicPr>
          <p:nvPr/>
        </p:nvPicPr>
        <p:blipFill>
          <a:blip r:embed="rId2" cstate="print"/>
          <a:srcRect/>
          <a:stretch>
            <a:fillRect/>
          </a:stretch>
        </p:blipFill>
        <p:spPr bwMode="auto">
          <a:xfrm>
            <a:off x="228600" y="2971799"/>
            <a:ext cx="3886200" cy="3886201"/>
          </a:xfrm>
          <a:prstGeom prst="rect">
            <a:avLst/>
          </a:prstGeom>
          <a:noFill/>
        </p:spPr>
      </p:pic>
      <p:pic>
        <p:nvPicPr>
          <p:cNvPr id="81924" name="Picture 4" descr="http://spiritlessons.com/Documents/7_Jovenes/new_jerusalem.jpg"/>
          <p:cNvPicPr>
            <a:picLocks noChangeAspect="1" noChangeArrowheads="1"/>
          </p:cNvPicPr>
          <p:nvPr/>
        </p:nvPicPr>
        <p:blipFill>
          <a:blip r:embed="rId3" cstate="print"/>
          <a:srcRect/>
          <a:stretch>
            <a:fillRect/>
          </a:stretch>
        </p:blipFill>
        <p:spPr bwMode="auto">
          <a:xfrm>
            <a:off x="4470400" y="0"/>
            <a:ext cx="4673600" cy="3505200"/>
          </a:xfrm>
          <a:prstGeom prst="rect">
            <a:avLst/>
          </a:prstGeom>
          <a:ln>
            <a:noFill/>
          </a:ln>
          <a:effectLst>
            <a:softEdge rad="112500"/>
          </a:effectLst>
        </p:spPr>
      </p:pic>
      <p:pic>
        <p:nvPicPr>
          <p:cNvPr id="4" name="Picture 2" descr="http://www.ldsces.org/content/images/manuals/nt-trm/spirits.jp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1066800" y="3962400"/>
            <a:ext cx="2057400" cy="2010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 -4.94912E-6 L 0.52917 -0.47733 " pathEditMode="relative" rAng="0" ptsTypes="AA">
                                      <p:cBhvr>
                                        <p:cTn id="6" dur="2000" fill="hold"/>
                                        <p:tgtEl>
                                          <p:spTgt spid="4"/>
                                        </p:tgtEl>
                                        <p:attrNameLst>
                                          <p:attrName>ppt_x</p:attrName>
                                          <p:attrName>ppt_y</p:attrName>
                                        </p:attrNameLst>
                                      </p:cBhvr>
                                      <p:rCtr x="265" y="-2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Resurrection of Jesus Christ</a:t>
            </a:r>
            <a:endParaRPr lang="en-US" dirty="0"/>
          </a:p>
        </p:txBody>
      </p:sp>
      <p:pic>
        <p:nvPicPr>
          <p:cNvPr id="55298" name="Picture 2" descr="http://4.bp.blogspot.com/-CVGmNTJ8BKo/TbNfXLOxukI/AAAAAAAAEKQ/CNXLm0s04sw/s1600/jesus+resurrection+3.jpg"/>
          <p:cNvPicPr>
            <a:picLocks noChangeAspect="1" noChangeArrowheads="1"/>
          </p:cNvPicPr>
          <p:nvPr/>
        </p:nvPicPr>
        <p:blipFill>
          <a:blip r:embed="rId2" cstate="print"/>
          <a:srcRect/>
          <a:stretch>
            <a:fillRect/>
          </a:stretch>
        </p:blipFill>
        <p:spPr bwMode="auto">
          <a:xfrm>
            <a:off x="914400" y="1752600"/>
            <a:ext cx="7239000" cy="4719546"/>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t>The Most Important Bible Doctrine</a:t>
            </a:r>
            <a:br>
              <a:rPr lang="en-US" dirty="0" smtClean="0"/>
            </a:br>
            <a:r>
              <a:rPr lang="en-US" i="1" dirty="0" smtClean="0"/>
              <a:t>(I Corinthians 15)</a:t>
            </a:r>
            <a:endParaRPr lang="en-US" i="1" dirty="0"/>
          </a:p>
        </p:txBody>
      </p:sp>
      <p:pic>
        <p:nvPicPr>
          <p:cNvPr id="63490" name="Picture 2" descr="http://1.bp.blogspot.com/-VgeHZ3RIneQ/T4EGUp4_5OI/AAAAAAAAAyw/FDgXkuZvKUM/s1600/jesus-resurrection-92.jpg"/>
          <p:cNvPicPr>
            <a:picLocks noChangeAspect="1" noChangeArrowheads="1"/>
          </p:cNvPicPr>
          <p:nvPr/>
        </p:nvPicPr>
        <p:blipFill>
          <a:blip r:embed="rId2" cstate="print"/>
          <a:srcRect/>
          <a:stretch>
            <a:fillRect/>
          </a:stretch>
        </p:blipFill>
        <p:spPr bwMode="auto">
          <a:xfrm>
            <a:off x="1371600" y="1676400"/>
            <a:ext cx="6477000" cy="485775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encrypted-tbn3.gstatic.com/images?q=tbn:ANd9GcQpglpHIFunLi7AK76v4UWGyNpihhB9WUWlHIS_AdqQviM0Uxw1sQ"/>
          <p:cNvPicPr>
            <a:picLocks noChangeAspect="1" noChangeArrowheads="1"/>
          </p:cNvPicPr>
          <p:nvPr/>
        </p:nvPicPr>
        <p:blipFill>
          <a:blip r:embed="rId2" cstate="print"/>
          <a:srcRect/>
          <a:stretch>
            <a:fillRect/>
          </a:stretch>
        </p:blipFill>
        <p:spPr bwMode="auto">
          <a:xfrm>
            <a:off x="-304800" y="1"/>
            <a:ext cx="9744075" cy="6858000"/>
          </a:xfrm>
          <a:prstGeom prst="rect">
            <a:avLst/>
          </a:prstGeom>
          <a:noFill/>
        </p:spPr>
      </p:pic>
      <p:sp>
        <p:nvSpPr>
          <p:cNvPr id="3" name="Content Placeholder 2"/>
          <p:cNvSpPr>
            <a:spLocks noGrp="1"/>
          </p:cNvSpPr>
          <p:nvPr>
            <p:ph idx="1"/>
          </p:nvPr>
        </p:nvSpPr>
        <p:spPr>
          <a:xfrm>
            <a:off x="0" y="304800"/>
            <a:ext cx="9144000" cy="5821363"/>
          </a:xfrm>
        </p:spPr>
        <p:txBody>
          <a:bodyPr>
            <a:normAutofit/>
          </a:bodyPr>
          <a:lstStyle/>
          <a:p>
            <a:pPr algn="ctr">
              <a:buNone/>
            </a:pPr>
            <a:r>
              <a:rPr lang="en-US" sz="5400" i="1" dirty="0" smtClean="0">
                <a:effectLst>
                  <a:glow rad="101600">
                    <a:schemeClr val="bg1">
                      <a:alpha val="60000"/>
                    </a:schemeClr>
                  </a:glow>
                </a:effectLst>
              </a:rPr>
              <a:t>“And if Christ be not raised, your faith is vain; ye are yet in your sins. Then they also which are fallen asleep in Christ are perished.” I Cor. 15:17-18 </a:t>
            </a:r>
            <a:endParaRPr lang="en-US" sz="54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cstate="print">
            <a:lum bright="-20000"/>
          </a:blip>
          <a:srcRect/>
          <a:stretch>
            <a:fillRect/>
          </a:stretch>
        </p:blipFill>
        <p:spPr bwMode="auto">
          <a:xfrm>
            <a:off x="0" y="0"/>
            <a:ext cx="9448800" cy="708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686800" cy="2862322"/>
          </a:xfrm>
          <a:prstGeom prst="rect">
            <a:avLst/>
          </a:prstGeom>
        </p:spPr>
        <p:txBody>
          <a:bodyPr wrap="square">
            <a:spAutoFit/>
          </a:bodyPr>
          <a:lstStyle/>
          <a:p>
            <a:r>
              <a:rPr lang="en-US" sz="3600" i="1" dirty="0" smtClean="0"/>
              <a:t>Romans 10:9</a:t>
            </a:r>
          </a:p>
          <a:p>
            <a:r>
              <a:rPr lang="en-US" sz="3600" i="1" dirty="0" smtClean="0"/>
              <a:t>“That if thou </a:t>
            </a:r>
            <a:r>
              <a:rPr lang="en-US" sz="3600" i="1" dirty="0" err="1" smtClean="0"/>
              <a:t>shalt</a:t>
            </a:r>
            <a:r>
              <a:rPr lang="en-US" sz="3600" i="1" dirty="0" smtClean="0"/>
              <a:t> confess with thy mouth the Lord Jesus, and </a:t>
            </a:r>
            <a:r>
              <a:rPr lang="en-US" sz="3600" i="1" dirty="0" err="1" smtClean="0"/>
              <a:t>shalt</a:t>
            </a:r>
            <a:r>
              <a:rPr lang="en-US" sz="3600" i="1" dirty="0" smtClean="0"/>
              <a:t> believe in </a:t>
            </a:r>
            <a:r>
              <a:rPr lang="en-US" sz="3600" i="1" dirty="0" err="1" smtClean="0"/>
              <a:t>thine</a:t>
            </a:r>
            <a:r>
              <a:rPr lang="en-US" sz="3600" i="1" dirty="0" smtClean="0"/>
              <a:t> heart that God hath raised him from the dead, thou </a:t>
            </a:r>
            <a:r>
              <a:rPr lang="en-US" sz="3600" i="1" dirty="0" err="1" smtClean="0"/>
              <a:t>shalt</a:t>
            </a:r>
            <a:r>
              <a:rPr lang="en-US" sz="3600" i="1" dirty="0" smtClean="0"/>
              <a:t> be saved.”</a:t>
            </a:r>
            <a:endParaRPr lang="en-US" sz="3600" i="1" dirty="0"/>
          </a:p>
        </p:txBody>
      </p:sp>
      <p:pic>
        <p:nvPicPr>
          <p:cNvPr id="83970" name="Picture 2" descr="http://www.fcflife.com/images/gfx_goodNews_receive.jpg"/>
          <p:cNvPicPr>
            <a:picLocks noChangeAspect="1" noChangeArrowheads="1"/>
          </p:cNvPicPr>
          <p:nvPr/>
        </p:nvPicPr>
        <p:blipFill>
          <a:blip r:embed="rId2" cstate="print"/>
          <a:srcRect/>
          <a:stretch>
            <a:fillRect/>
          </a:stretch>
        </p:blipFill>
        <p:spPr bwMode="auto">
          <a:xfrm>
            <a:off x="990600" y="3124200"/>
            <a:ext cx="6781800" cy="3507827"/>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solidFill>
                  <a:srgbClr val="FFFF00"/>
                </a:solidFill>
              </a:rPr>
              <a:t>The Infallible Proofs of the Resurrection</a:t>
            </a:r>
            <a:endParaRPr lang="en-US" dirty="0">
              <a:solidFill>
                <a:srgbClr val="FFFF00"/>
              </a:solidFill>
            </a:endParaRPr>
          </a:p>
        </p:txBody>
      </p:sp>
      <p:sp>
        <p:nvSpPr>
          <p:cNvPr id="3" name="Rectangle 2"/>
          <p:cNvSpPr/>
          <p:nvPr/>
        </p:nvSpPr>
        <p:spPr>
          <a:xfrm>
            <a:off x="228600" y="1828800"/>
            <a:ext cx="8534400" cy="4801314"/>
          </a:xfrm>
          <a:prstGeom prst="rect">
            <a:avLst/>
          </a:prstGeom>
        </p:spPr>
        <p:txBody>
          <a:bodyPr wrap="square">
            <a:spAutoFit/>
          </a:bodyPr>
          <a:lstStyle/>
          <a:p>
            <a:pPr algn="ctr"/>
            <a:r>
              <a:rPr lang="en-US" sz="3200" i="1" dirty="0" smtClean="0"/>
              <a:t>“The former treatise have I made, O </a:t>
            </a:r>
            <a:r>
              <a:rPr lang="en-US" sz="3200" i="1" dirty="0" err="1" smtClean="0"/>
              <a:t>Theophilus</a:t>
            </a:r>
            <a:r>
              <a:rPr lang="en-US" sz="3200" i="1" dirty="0" smtClean="0"/>
              <a:t>, of all that Jesus began both to do and teach, Until the day in which he was taken up, after that he through the Holy Ghost had given commandments unto the apostles whom he had chosen:</a:t>
            </a:r>
            <a:r>
              <a:rPr lang="en-US" sz="3200" i="1" dirty="0"/>
              <a:t> </a:t>
            </a:r>
            <a:r>
              <a:rPr lang="en-US" sz="3200" i="1" dirty="0" smtClean="0"/>
              <a:t>To whom also he </a:t>
            </a:r>
            <a:r>
              <a:rPr lang="en-US" sz="3200" i="1" dirty="0" err="1" smtClean="0"/>
              <a:t>shewed</a:t>
            </a:r>
            <a:r>
              <a:rPr lang="en-US" sz="3200" i="1" dirty="0" smtClean="0"/>
              <a:t> himself alive after his passion by </a:t>
            </a:r>
            <a:r>
              <a:rPr lang="en-US" sz="3200" i="1" u="sng" dirty="0" smtClean="0"/>
              <a:t>many infallible proofs</a:t>
            </a:r>
            <a:r>
              <a:rPr lang="en-US" sz="3200" i="1" dirty="0" smtClean="0"/>
              <a:t>, being seen of them forty days, and speaking of the things pertaining to the kingdom of God.” (Acts 1:1-3)</a:t>
            </a:r>
          </a:p>
          <a:p>
            <a:endParaRPr lang="en-US" dirty="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Seventeen appearances of Jesus                          after the resurrection</a:t>
            </a:r>
            <a:endParaRPr lang="en-US" dirty="0">
              <a:solidFill>
                <a:srgbClr val="FFFF00"/>
              </a:solidFill>
            </a:endParaRPr>
          </a:p>
        </p:txBody>
      </p:sp>
      <p:pic>
        <p:nvPicPr>
          <p:cNvPr id="34818" name="Picture 2" descr="http://www.deseretnews.com/images/article/midres/16048/16048.jpg"/>
          <p:cNvPicPr>
            <a:picLocks noChangeAspect="1" noChangeArrowheads="1"/>
          </p:cNvPicPr>
          <p:nvPr/>
        </p:nvPicPr>
        <p:blipFill>
          <a:blip r:embed="rId2" cstate="print"/>
          <a:srcRect l="3448" t="4657" r="3448" b="5128"/>
          <a:stretch>
            <a:fillRect/>
          </a:stretch>
        </p:blipFill>
        <p:spPr bwMode="auto">
          <a:xfrm>
            <a:off x="914400" y="1635948"/>
            <a:ext cx="6934200" cy="5222052"/>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00200"/>
          </a:xfrm>
        </p:spPr>
        <p:txBody>
          <a:bodyPr>
            <a:normAutofit/>
            <a:scene3d>
              <a:camera prst="orthographicFront"/>
              <a:lightRig rig="threePt" dir="t"/>
            </a:scene3d>
            <a:sp3d extrusionH="57150">
              <a:bevelT w="38100" h="38100" prst="convex"/>
            </a:sp3d>
          </a:bodyPr>
          <a:lstStyle/>
          <a:p>
            <a:r>
              <a:rPr lang="en-US" sz="4000" dirty="0" smtClean="0">
                <a:solidFill>
                  <a:srgbClr val="FFFF00"/>
                </a:solidFill>
              </a:rPr>
              <a:t>The order of the resurrection</a:t>
            </a:r>
            <a:br>
              <a:rPr lang="en-US" sz="4000" dirty="0" smtClean="0">
                <a:solidFill>
                  <a:srgbClr val="FFFF00"/>
                </a:solidFill>
              </a:rPr>
            </a:br>
            <a:r>
              <a:rPr lang="en-US" sz="4000" i="1" dirty="0" smtClean="0">
                <a:solidFill>
                  <a:srgbClr val="FFFF00"/>
                </a:solidFill>
              </a:rPr>
              <a:t> (I Cor. 15:20-25)</a:t>
            </a:r>
            <a:endParaRPr lang="en-US" sz="4000" i="1" dirty="0">
              <a:solidFill>
                <a:srgbClr val="FFFF00"/>
              </a:solidFill>
              <a:effectLst/>
            </a:endParaRPr>
          </a:p>
        </p:txBody>
      </p:sp>
      <p:pic>
        <p:nvPicPr>
          <p:cNvPr id="98308" name="Picture 4" descr="http://1.bp.blogspot.com/-CixHg6Sv1Qc/T29yK9YiFNI/AAAAAAAACJE/eIwIcaVU2tc/s1600/premil.gif"/>
          <p:cNvPicPr>
            <a:picLocks noChangeAspect="1" noChangeArrowheads="1"/>
          </p:cNvPicPr>
          <p:nvPr/>
        </p:nvPicPr>
        <p:blipFill>
          <a:blip r:embed="rId2" cstate="print"/>
          <a:srcRect/>
          <a:stretch>
            <a:fillRect/>
          </a:stretch>
        </p:blipFill>
        <p:spPr bwMode="auto">
          <a:xfrm>
            <a:off x="1657" y="2971800"/>
            <a:ext cx="9142343"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flipH="1" flipV="1">
            <a:off x="1143000" y="5562600"/>
            <a:ext cx="2819400" cy="914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H="1" flipV="1">
            <a:off x="2362200" y="3505200"/>
            <a:ext cx="3810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H="1" flipV="1">
            <a:off x="6324603" y="5486400"/>
            <a:ext cx="2819397" cy="9143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310" name="Picture 6" descr="http://www.fallenangels-ckquarterman.com/wp-content/uploads/2012/04/Great-White-Throne.jpg"/>
          <p:cNvPicPr>
            <a:picLocks noChangeAspect="1" noChangeArrowheads="1"/>
          </p:cNvPicPr>
          <p:nvPr/>
        </p:nvPicPr>
        <p:blipFill>
          <a:blip r:embed="rId3" cstate="print"/>
          <a:srcRect/>
          <a:stretch>
            <a:fillRect/>
          </a:stretch>
        </p:blipFill>
        <p:spPr bwMode="auto">
          <a:xfrm>
            <a:off x="7620000" y="2971800"/>
            <a:ext cx="1524000" cy="1178076"/>
          </a:xfrm>
          <a:prstGeom prst="ellipse">
            <a:avLst/>
          </a:prstGeom>
          <a:ln>
            <a:noFill/>
          </a:ln>
          <a:effectLst>
            <a:softEdge rad="112500"/>
          </a:effectLst>
        </p:spPr>
      </p:pic>
      <p:pic>
        <p:nvPicPr>
          <p:cNvPr id="98312" name="Picture 8" descr="http://www.mormonchurch.com/files/2011/05/Second-Coming-Jesus-Christ-Mormon1.jpg"/>
          <p:cNvPicPr>
            <a:picLocks noChangeAspect="1" noChangeArrowheads="1"/>
          </p:cNvPicPr>
          <p:nvPr/>
        </p:nvPicPr>
        <p:blipFill>
          <a:blip r:embed="rId4" cstate="print"/>
          <a:srcRect l="28333" t="15000" r="28333" b="35000"/>
          <a:stretch>
            <a:fillRect/>
          </a:stretch>
        </p:blipFill>
        <p:spPr bwMode="auto">
          <a:xfrm>
            <a:off x="2286000" y="3429000"/>
            <a:ext cx="594360" cy="914400"/>
          </a:xfrm>
          <a:prstGeom prst="ellipse">
            <a:avLst/>
          </a:prstGeom>
          <a:ln>
            <a:noFill/>
          </a:ln>
          <a:effectLst>
            <a:softEdge rad="112500"/>
          </a:effectLst>
        </p:spPr>
      </p:pic>
      <p:pic>
        <p:nvPicPr>
          <p:cNvPr id="98313" name="Picture 9" descr="C:\Users\Dan White\Pictures\Bible pictures\Daniel &amp; Bab Captvty\scan0028 (2).jpg"/>
          <p:cNvPicPr>
            <a:picLocks noChangeAspect="1" noChangeArrowheads="1"/>
          </p:cNvPicPr>
          <p:nvPr/>
        </p:nvPicPr>
        <p:blipFill>
          <a:blip r:embed="rId5" cstate="print"/>
          <a:srcRect/>
          <a:stretch>
            <a:fillRect/>
          </a:stretch>
        </p:blipFill>
        <p:spPr bwMode="auto">
          <a:xfrm>
            <a:off x="2133600" y="5410200"/>
            <a:ext cx="814545" cy="1176898"/>
          </a:xfrm>
          <a:prstGeom prst="ellipse">
            <a:avLst/>
          </a:prstGeom>
          <a:ln>
            <a:noFill/>
          </a:ln>
          <a:effectLst>
            <a:softEdge rad="112500"/>
          </a:effectLst>
        </p:spPr>
      </p:pic>
      <p:pic>
        <p:nvPicPr>
          <p:cNvPr id="98314" name="Picture 10" descr="C:\Users\Dan White\Pictures\Bible pictures\Prophecy pictures\prophecy pictures\rapture and second coming\rapture88 (2).jpg"/>
          <p:cNvPicPr>
            <a:picLocks noChangeAspect="1" noChangeArrowheads="1"/>
          </p:cNvPicPr>
          <p:nvPr/>
        </p:nvPicPr>
        <p:blipFill>
          <a:blip r:embed="rId6" cstate="print"/>
          <a:srcRect/>
          <a:stretch>
            <a:fillRect/>
          </a:stretch>
        </p:blipFill>
        <p:spPr bwMode="auto">
          <a:xfrm>
            <a:off x="380999" y="3425526"/>
            <a:ext cx="1256921" cy="994074"/>
          </a:xfrm>
          <a:prstGeom prst="ellipse">
            <a:avLst/>
          </a:prstGeom>
          <a:ln>
            <a:noFill/>
          </a:ln>
          <a:effectLst>
            <a:softEdge rad="112500"/>
          </a:effectLst>
        </p:spPr>
      </p:pic>
      <p:pic>
        <p:nvPicPr>
          <p:cNvPr id="98315" name="Picture 11" descr="C:\Users\Dan White\Pictures\Bible pictures\Prophecy pictures\prophecy pictures\rapture and second coming\scan0112 - Copy.jpg"/>
          <p:cNvPicPr>
            <a:picLocks noChangeAspect="1" noChangeArrowheads="1"/>
          </p:cNvPicPr>
          <p:nvPr/>
        </p:nvPicPr>
        <p:blipFill>
          <a:blip r:embed="rId7" cstate="print"/>
          <a:srcRect/>
          <a:stretch>
            <a:fillRect/>
          </a:stretch>
        </p:blipFill>
        <p:spPr bwMode="auto">
          <a:xfrm>
            <a:off x="5334000" y="4953000"/>
            <a:ext cx="1084263" cy="1583418"/>
          </a:xfrm>
          <a:prstGeom prst="ellipse">
            <a:avLst/>
          </a:prstGeom>
          <a:ln>
            <a:noFill/>
          </a:ln>
          <a:effectLst>
            <a:softEdge rad="112500"/>
          </a:effectLst>
        </p:spPr>
      </p:pic>
      <p:pic>
        <p:nvPicPr>
          <p:cNvPr id="98317" name="Picture 13" descr="C:\Users\Dan White\Pictures\Bible pictures\Prophecy pictures\prophecy pictures\rapture and second coming\14~ (2).JPG"/>
          <p:cNvPicPr>
            <a:picLocks noChangeAspect="1" noChangeArrowheads="1"/>
          </p:cNvPicPr>
          <p:nvPr/>
        </p:nvPicPr>
        <p:blipFill>
          <a:blip r:embed="rId8" cstate="print"/>
          <a:srcRect l="45280" t="9016" r="5227" b="45902"/>
          <a:stretch>
            <a:fillRect/>
          </a:stretch>
        </p:blipFill>
        <p:spPr bwMode="auto">
          <a:xfrm>
            <a:off x="3200400" y="3505200"/>
            <a:ext cx="762000" cy="891702"/>
          </a:xfrm>
          <a:prstGeom prst="ellipse">
            <a:avLst/>
          </a:prstGeom>
          <a:ln>
            <a:noFill/>
          </a:ln>
          <a:effectLst>
            <a:softEdge rad="112500"/>
          </a:effectLst>
        </p:spPr>
      </p:pic>
      <p:pic>
        <p:nvPicPr>
          <p:cNvPr id="98321" name="Picture 17" descr="http://what-buddha-said.net/Pics/hell.n4.jpg"/>
          <p:cNvPicPr>
            <a:picLocks noChangeAspect="1" noChangeArrowheads="1"/>
          </p:cNvPicPr>
          <p:nvPr/>
        </p:nvPicPr>
        <p:blipFill>
          <a:blip r:embed="rId9" cstate="print"/>
          <a:srcRect/>
          <a:stretch>
            <a:fillRect/>
          </a:stretch>
        </p:blipFill>
        <p:spPr bwMode="auto">
          <a:xfrm>
            <a:off x="6705600" y="4953000"/>
            <a:ext cx="1981200" cy="1485900"/>
          </a:xfrm>
          <a:prstGeom prst="ellipse">
            <a:avLst/>
          </a:prstGeom>
          <a:ln>
            <a:noFill/>
          </a:ln>
          <a:effectLst>
            <a:softEdge rad="112500"/>
          </a:effectLst>
        </p:spPr>
      </p:pic>
      <p:sp>
        <p:nvSpPr>
          <p:cNvPr id="25" name="Rectangle 24"/>
          <p:cNvSpPr/>
          <p:nvPr/>
        </p:nvSpPr>
        <p:spPr>
          <a:xfrm>
            <a:off x="70866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Second Resurrection</a:t>
            </a:r>
            <a:endParaRPr lang="en-US" sz="2400" b="1" i="1" dirty="0"/>
          </a:p>
        </p:txBody>
      </p:sp>
      <p:sp>
        <p:nvSpPr>
          <p:cNvPr id="19" name="Rectangle 18"/>
          <p:cNvSpPr/>
          <p:nvPr/>
        </p:nvSpPr>
        <p:spPr>
          <a:xfrm>
            <a:off x="152400" y="1981200"/>
            <a:ext cx="1905000" cy="830997"/>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i="1" dirty="0" smtClean="0"/>
              <a:t>First  Resurrection</a:t>
            </a:r>
            <a:endParaRPr lang="en-US" sz="2400" b="1" i="1" dirty="0"/>
          </a:p>
        </p:txBody>
      </p:sp>
      <p:sp>
        <p:nvSpPr>
          <p:cNvPr id="20" name="Right Arrow 19"/>
          <p:cNvSpPr/>
          <p:nvPr/>
        </p:nvSpPr>
        <p:spPr>
          <a:xfrm rot="6477945">
            <a:off x="7068458" y="2886811"/>
            <a:ext cx="814484"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2941469">
            <a:off x="328874" y="2848551"/>
            <a:ext cx="704239"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2093924">
            <a:off x="1873466" y="2561323"/>
            <a:ext cx="1615912" cy="484632"/>
          </a:xfrm>
          <a:prstGeom prst="rightArrow">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682" name="Picture 2" descr="http://files.myopera.com/AshraFekry/albums/930397/Jesus%20Christ%2023%20a%20354.jpg"/>
          <p:cNvPicPr>
            <a:picLocks noChangeAspect="1" noChangeArrowheads="1"/>
          </p:cNvPicPr>
          <p:nvPr/>
        </p:nvPicPr>
        <p:blipFill>
          <a:blip r:embed="rId10" cstate="print"/>
          <a:srcRect/>
          <a:stretch>
            <a:fillRect/>
          </a:stretch>
        </p:blipFill>
        <p:spPr bwMode="auto">
          <a:xfrm>
            <a:off x="1" y="4397406"/>
            <a:ext cx="609600" cy="43077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682"/>
                                        </p:tgtEl>
                                        <p:attrNameLst>
                                          <p:attrName>style.visibility</p:attrName>
                                        </p:attrNameLst>
                                      </p:cBhvr>
                                      <p:to>
                                        <p:strVal val="visible"/>
                                      </p:to>
                                    </p:set>
                                    <p:animEffect transition="in" filter="fade">
                                      <p:cBhvr>
                                        <p:cTn id="7" dur="20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Our Resurrection Bodies</a:t>
            </a:r>
            <a:endParaRPr lang="en-US" dirty="0">
              <a:solidFill>
                <a:srgbClr val="FFFF00"/>
              </a:solidFill>
            </a:endParaRPr>
          </a:p>
        </p:txBody>
      </p:sp>
      <p:sp>
        <p:nvSpPr>
          <p:cNvPr id="4" name="Rectangle 3"/>
          <p:cNvSpPr/>
          <p:nvPr/>
        </p:nvSpPr>
        <p:spPr>
          <a:xfrm>
            <a:off x="304800" y="2209800"/>
            <a:ext cx="8382000" cy="2862322"/>
          </a:xfrm>
          <a:prstGeom prst="rect">
            <a:avLst/>
          </a:prstGeom>
          <a:solidFill>
            <a:schemeClr val="accent3">
              <a:lumMod val="75000"/>
            </a:schemeClr>
          </a:solidFill>
          <a:ln>
            <a:solidFill>
              <a:schemeClr val="tx1">
                <a:lumMod val="95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3600" i="1" dirty="0" smtClean="0"/>
              <a:t>“Who shall change our vile body, that it may be fashioned </a:t>
            </a:r>
            <a:r>
              <a:rPr lang="en-US" sz="3600" i="1" u="sng" dirty="0" smtClean="0"/>
              <a:t>like unto </a:t>
            </a:r>
            <a:r>
              <a:rPr lang="en-US" sz="3600" i="1" dirty="0" smtClean="0"/>
              <a:t>his glorious body, according to the working whereby he is able even to subdue all things unto himself.”</a:t>
            </a:r>
          </a:p>
          <a:p>
            <a:pPr algn="ctr"/>
            <a:r>
              <a:rPr lang="en-US" sz="3600" i="1" dirty="0" smtClean="0"/>
              <a:t> (Phil. 3:21)</a:t>
            </a:r>
            <a:endParaRPr lang="en-US" sz="3600" i="1"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rackingbibleprophecy.com/images/bride.jpg"/>
          <p:cNvPicPr>
            <a:picLocks noChangeAspect="1" noChangeArrowheads="1"/>
          </p:cNvPicPr>
          <p:nvPr/>
        </p:nvPicPr>
        <p:blipFill>
          <a:blip r:embed="rId2" cstate="print">
            <a:lum bright="-10000" contrast="20000"/>
          </a:blip>
          <a:srcRect/>
          <a:stretch>
            <a:fillRect/>
          </a:stretch>
        </p:blipFill>
        <p:spPr bwMode="auto">
          <a:xfrm>
            <a:off x="0" y="-1524"/>
            <a:ext cx="5043768" cy="6859524"/>
          </a:xfrm>
          <a:prstGeom prst="rect">
            <a:avLst/>
          </a:prstGeom>
          <a:noFill/>
        </p:spPr>
      </p:pic>
      <p:sp>
        <p:nvSpPr>
          <p:cNvPr id="3" name="Rectangle 2"/>
          <p:cNvSpPr/>
          <p:nvPr/>
        </p:nvSpPr>
        <p:spPr>
          <a:xfrm>
            <a:off x="5105400" y="0"/>
            <a:ext cx="4038600" cy="6740307"/>
          </a:xfrm>
          <a:prstGeom prst="rect">
            <a:avLst/>
          </a:prstGeom>
        </p:spPr>
        <p:txBody>
          <a:bodyPr wrap="square">
            <a:spAutoFit/>
          </a:bodyPr>
          <a:lstStyle/>
          <a:p>
            <a:pPr algn="ctr"/>
            <a:r>
              <a:rPr lang="en-US" sz="2400" i="1" dirty="0" smtClean="0">
                <a:effectLst>
                  <a:glow rad="101600">
                    <a:schemeClr val="bg1">
                      <a:alpha val="60000"/>
                    </a:schemeClr>
                  </a:glow>
                </a:effectLst>
              </a:rPr>
              <a:t>“For this we say unto you by the word of the Lord, that we which are alive and remain unto the coming of the Lord shall not prevent them which are asleep. For the Lord himself shall descend from heaven with a shout, with the voice of the archangel, and with the trump of God: and the dead in Christ shall rise first: Then we which are alive and remain shall be caught up together with them in the clouds, to meet the Lord in the air: and so shall we ever be with the Lord.”</a:t>
            </a:r>
          </a:p>
          <a:p>
            <a:pPr algn="ctr"/>
            <a:r>
              <a:rPr lang="en-US" sz="2400" i="1" dirty="0" smtClean="0">
                <a:effectLst>
                  <a:glow rad="101600">
                    <a:schemeClr val="bg1">
                      <a:alpha val="60000"/>
                    </a:schemeClr>
                  </a:glow>
                </a:effectLst>
              </a:rPr>
              <a:t>(I Thessalonians 4:15-17) </a:t>
            </a:r>
            <a:endParaRPr lang="en-US" sz="2400" i="1" dirty="0">
              <a:effectLst>
                <a:glow rad="101600">
                  <a:schemeClr val="bg1">
                    <a:alpha val="60000"/>
                  </a:schemeClr>
                </a:glow>
              </a:effectLst>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895600"/>
          </a:xfrm>
        </p:spPr>
        <p:txBody>
          <a:bodyPr>
            <a:normAutofit/>
            <a:scene3d>
              <a:camera prst="orthographicFront"/>
              <a:lightRig rig="threePt" dir="t"/>
            </a:scene3d>
            <a:sp3d extrusionH="57150">
              <a:bevelT w="38100" h="38100" prst="convex"/>
            </a:sp3d>
          </a:bodyPr>
          <a:lstStyle/>
          <a:p>
            <a:r>
              <a:rPr lang="en-US" b="1" dirty="0" smtClean="0">
                <a:solidFill>
                  <a:schemeClr val="accent6">
                    <a:lumMod val="60000"/>
                    <a:lumOff val="40000"/>
                  </a:schemeClr>
                </a:solidFill>
              </a:rPr>
              <a:t>GLORIFICATION: THE FINAL DIVINE ACT OF REDEMPTION </a:t>
            </a:r>
            <a:endParaRPr lang="en-US" b="1" dirty="0">
              <a:solidFill>
                <a:schemeClr val="accent6">
                  <a:lumMod val="60000"/>
                  <a:lumOff val="40000"/>
                </a:schemeClr>
              </a:solidFill>
            </a:endParaRPr>
          </a:p>
        </p:txBody>
      </p:sp>
      <p:sp>
        <p:nvSpPr>
          <p:cNvPr id="3" name="Rectangle 2"/>
          <p:cNvSpPr/>
          <p:nvPr/>
        </p:nvSpPr>
        <p:spPr>
          <a:xfrm>
            <a:off x="914400" y="3048000"/>
            <a:ext cx="7467600" cy="2308324"/>
          </a:xfrm>
          <a:prstGeom prst="rect">
            <a:avLst/>
          </a:prstGeom>
        </p:spPr>
        <p:txBody>
          <a:bodyPr wrap="square">
            <a:spAutoFit/>
          </a:bodyPr>
          <a:lstStyle/>
          <a:p>
            <a:pPr algn="ctr"/>
            <a:r>
              <a:rPr lang="en-US" sz="3600" i="1" dirty="0" smtClean="0"/>
              <a:t> “Even we ourselves groan within ourselves, waiting for the adoption, to wit, the redemption of our body.” </a:t>
            </a:r>
          </a:p>
          <a:p>
            <a:pPr algn="ctr"/>
            <a:r>
              <a:rPr lang="en-US" sz="3600" i="1" dirty="0"/>
              <a:t>(</a:t>
            </a:r>
            <a:r>
              <a:rPr lang="en-US" sz="3600" i="1" dirty="0" smtClean="0"/>
              <a:t>Rom. 8:23)</a:t>
            </a:r>
            <a:endParaRPr lang="en-US" sz="3600" i="1"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4343400"/>
          </a:xfrm>
        </p:spPr>
        <p:txBody>
          <a:bodyPr>
            <a:normAutofit/>
            <a:scene3d>
              <a:camera prst="orthographicFront"/>
              <a:lightRig rig="threePt" dir="t"/>
            </a:scene3d>
            <a:sp3d extrusionH="57150">
              <a:bevelT w="38100" h="38100" prst="convex"/>
            </a:sp3d>
          </a:bodyPr>
          <a:lstStyle/>
          <a:p>
            <a:r>
              <a:rPr lang="en-US" sz="6600" dirty="0" smtClean="0">
                <a:solidFill>
                  <a:srgbClr val="92D050"/>
                </a:solidFill>
                <a:effectLst>
                  <a:glow rad="63500">
                    <a:schemeClr val="accent3">
                      <a:satMod val="175000"/>
                      <a:alpha val="40000"/>
                    </a:schemeClr>
                  </a:glow>
                  <a:reflection blurRad="6350" stA="55000" endA="300" endPos="45500" dir="5400000" sy="-100000" algn="bl" rotWithShape="0"/>
                </a:effectLst>
              </a:rPr>
              <a:t>Tonight’s Message</a:t>
            </a:r>
            <a:endParaRPr lang="en-US" sz="6600" dirty="0">
              <a:solidFill>
                <a:srgbClr val="92D050"/>
              </a:solidFill>
              <a:effectLst>
                <a:glow rad="63500">
                  <a:schemeClr val="accent3">
                    <a:satMod val="175000"/>
                    <a:alpha val="40000"/>
                  </a:schemeClr>
                </a:glow>
                <a:reflection blurRad="6350" stA="55000" endA="300" endPos="45500" dir="5400000" sy="-100000" algn="bl" rotWithShape="0"/>
              </a:effectLst>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457200"/>
          </a:xfrm>
        </p:spPr>
        <p:txBody>
          <a:bodyPr>
            <a:noAutofit/>
          </a:bodyPr>
          <a:lstStyle/>
          <a:p>
            <a:r>
              <a:rPr lang="en-US" dirty="0">
                <a:solidFill>
                  <a:srgbClr val="FFFF00"/>
                </a:solidFill>
              </a:rPr>
              <a:t> </a:t>
            </a:r>
            <a:br>
              <a:rPr lang="en-US" dirty="0">
                <a:solidFill>
                  <a:srgbClr val="FFFF00"/>
                </a:solidFill>
              </a:rPr>
            </a:br>
            <a:r>
              <a:rPr lang="en-US" dirty="0">
                <a:solidFill>
                  <a:srgbClr val="FFFF00"/>
                </a:solidFill>
              </a:rPr>
              <a:t>The results of the </a:t>
            </a:r>
            <a:r>
              <a:rPr lang="en-US" dirty="0" smtClean="0">
                <a:solidFill>
                  <a:srgbClr val="FFFF00"/>
                </a:solidFill>
              </a:rPr>
              <a:t>resurrection</a:t>
            </a:r>
            <a:br>
              <a:rPr lang="en-US" dirty="0" smtClean="0">
                <a:solidFill>
                  <a:srgbClr val="FFFF00"/>
                </a:solidFill>
              </a:rPr>
            </a:br>
            <a:r>
              <a:rPr lang="en-US" sz="3600" i="1" dirty="0" smtClean="0">
                <a:solidFill>
                  <a:srgbClr val="FFFF00"/>
                </a:solidFill>
              </a:rPr>
              <a:t>(I Cor. 15:42-58)</a:t>
            </a:r>
            <a:r>
              <a:rPr lang="en-US" i="1" dirty="0" smtClean="0"/>
              <a:t/>
            </a:r>
            <a:br>
              <a:rPr lang="en-US" i="1" dirty="0" smtClean="0"/>
            </a:br>
            <a:r>
              <a:rPr lang="en-US" dirty="0" smtClean="0">
                <a:solidFill>
                  <a:srgbClr val="FFFF00"/>
                </a:solidFill>
              </a:rPr>
              <a:t> </a:t>
            </a:r>
            <a:endParaRPr lang="en-US" dirty="0">
              <a:solidFill>
                <a:srgbClr val="FFFF00"/>
              </a:solidFill>
            </a:endParaRPr>
          </a:p>
        </p:txBody>
      </p:sp>
      <p:sp>
        <p:nvSpPr>
          <p:cNvPr id="3" name="Content Placeholder 2"/>
          <p:cNvSpPr>
            <a:spLocks noGrp="1"/>
          </p:cNvSpPr>
          <p:nvPr>
            <p:ph idx="1"/>
          </p:nvPr>
        </p:nvSpPr>
        <p:spPr>
          <a:xfrm>
            <a:off x="0" y="1219200"/>
            <a:ext cx="9144000" cy="5638800"/>
          </a:xfrm>
        </p:spPr>
        <p:txBody>
          <a:bodyPr>
            <a:normAutofit/>
          </a:bodyPr>
          <a:lstStyle/>
          <a:p>
            <a:r>
              <a:rPr lang="en-US" i="1" dirty="0" smtClean="0"/>
              <a:t>42 So also is the resurrection of the dead. It is sown in corruption; it is raised in incorruption:</a:t>
            </a:r>
          </a:p>
          <a:p>
            <a:r>
              <a:rPr lang="en-US" i="1" dirty="0" smtClean="0"/>
              <a:t>43 It is sown in </a:t>
            </a:r>
            <a:r>
              <a:rPr lang="en-US" i="1" dirty="0" err="1" smtClean="0"/>
              <a:t>dishonour</a:t>
            </a:r>
            <a:r>
              <a:rPr lang="en-US" i="1" dirty="0" smtClean="0"/>
              <a:t>; it is raised in glory: it is sown in weakness; it is raised in power:</a:t>
            </a:r>
          </a:p>
          <a:p>
            <a:r>
              <a:rPr lang="en-US" i="1" dirty="0" smtClean="0"/>
              <a:t>44 It is sown a natural body; it is raised a spiritual body. There is a natural body, and there is a spiritual body.</a:t>
            </a:r>
          </a:p>
          <a:p>
            <a:r>
              <a:rPr lang="en-US" i="1" dirty="0" smtClean="0"/>
              <a:t>45 And so it is written, The first man Adam was made a living soul; the last Adam was made a quickening spirit.</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46 Howbeit that was not first which is spiritual, but that which is natural; and afterward that which is spiritual.</a:t>
            </a:r>
          </a:p>
          <a:p>
            <a:r>
              <a:rPr lang="en-US" i="1" dirty="0" smtClean="0"/>
              <a:t> 47 The first man is of the earth, earthy: the second man is the Lord from heaven.</a:t>
            </a:r>
          </a:p>
          <a:p>
            <a:r>
              <a:rPr lang="en-US" i="1" dirty="0" smtClean="0"/>
              <a:t> 48 As is the earthy, such are they also that are earthy: and as is the heavenly, such are they also that are heavenly.</a:t>
            </a:r>
          </a:p>
          <a:p>
            <a:r>
              <a:rPr lang="en-US" i="1" dirty="0" smtClean="0"/>
              <a:t> 49 And as we have borne the image of the earthy, we shall also bear the image of the heavenly.</a:t>
            </a:r>
          </a:p>
          <a:p>
            <a:r>
              <a:rPr lang="en-US" i="1" dirty="0" smtClean="0"/>
              <a:t> 50 Now this I say, brethren, that flesh and blood cannot inherit the kingdom of God; neither doth corruption inherit incorruption.</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The Virgin Birth</a:t>
            </a:r>
            <a:endParaRPr lang="en-US" dirty="0">
              <a:solidFill>
                <a:srgbClr val="FFFF00"/>
              </a:solidFill>
            </a:endParaRPr>
          </a:p>
        </p:txBody>
      </p:sp>
      <p:sp>
        <p:nvSpPr>
          <p:cNvPr id="3" name="Content Placeholder 2"/>
          <p:cNvSpPr>
            <a:spLocks noGrp="1"/>
          </p:cNvSpPr>
          <p:nvPr>
            <p:ph idx="1"/>
          </p:nvPr>
        </p:nvSpPr>
        <p:spPr>
          <a:xfrm>
            <a:off x="0" y="1600200"/>
            <a:ext cx="4572000" cy="5257800"/>
          </a:xfrm>
        </p:spPr>
        <p:txBody>
          <a:bodyPr>
            <a:normAutofit/>
          </a:bodyPr>
          <a:lstStyle/>
          <a:p>
            <a:pPr algn="ctr">
              <a:buNone/>
            </a:pPr>
            <a:r>
              <a:rPr lang="en-US" sz="3600" i="1" dirty="0" smtClean="0"/>
              <a:t>   “Behold, a virgin shall be with child, and shall bring forth a son, and they shall call his name Emmanuel, which being interpreted is, God with us.” </a:t>
            </a:r>
          </a:p>
          <a:p>
            <a:pPr algn="ctr">
              <a:buNone/>
            </a:pPr>
            <a:r>
              <a:rPr lang="en-US" sz="3600" i="1" dirty="0" smtClean="0"/>
              <a:t>Matt. 1:23 </a:t>
            </a:r>
            <a:endParaRPr lang="en-US" sz="3600" i="1" dirty="0"/>
          </a:p>
        </p:txBody>
      </p:sp>
      <p:pic>
        <p:nvPicPr>
          <p:cNvPr id="4098" name="Picture 2" descr="C:\Users\Dan White\Pictures\Bible pictures\Jesus\01 Birth\baby_Jesus (2).JPG"/>
          <p:cNvPicPr>
            <a:picLocks noChangeAspect="1" noChangeArrowheads="1"/>
          </p:cNvPicPr>
          <p:nvPr/>
        </p:nvPicPr>
        <p:blipFill>
          <a:blip r:embed="rId2" cstate="print"/>
          <a:srcRect/>
          <a:stretch>
            <a:fillRect/>
          </a:stretch>
        </p:blipFill>
        <p:spPr bwMode="auto">
          <a:xfrm rot="366275">
            <a:off x="4572001" y="2057399"/>
            <a:ext cx="4572000" cy="3411855"/>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fontScale="92500"/>
          </a:bodyPr>
          <a:lstStyle/>
          <a:p>
            <a:r>
              <a:rPr lang="en-US" i="1" dirty="0" smtClean="0"/>
              <a:t>51 Behold, I </a:t>
            </a:r>
            <a:r>
              <a:rPr lang="en-US" i="1" dirty="0" err="1" smtClean="0"/>
              <a:t>shew</a:t>
            </a:r>
            <a:r>
              <a:rPr lang="en-US" i="1" dirty="0" smtClean="0"/>
              <a:t> you a mystery; We shall not all sleep, but we shall all be changed,</a:t>
            </a:r>
          </a:p>
          <a:p>
            <a:r>
              <a:rPr lang="en-US" i="1" dirty="0" smtClean="0"/>
              <a:t> 52 In a moment, in the twinkling of an eye, at the last trump: for the trumpet shall sound, and the dead shall be raised incorruptible, and we shall be changed.</a:t>
            </a:r>
          </a:p>
          <a:p>
            <a:r>
              <a:rPr lang="en-US" i="1" dirty="0" smtClean="0"/>
              <a:t> 53 For this corruptible must put on incorruption, and this mortal must put on immortality.</a:t>
            </a:r>
          </a:p>
          <a:p>
            <a:r>
              <a:rPr lang="en-US" i="1" dirty="0" smtClean="0"/>
              <a:t> 54 So when this corruptible shall have put on incorruption, and this mortal shall have put on immortality, then shall be brought to pass the saying that is written, Death is swallowed up in victory.</a:t>
            </a:r>
          </a:p>
          <a:p>
            <a:r>
              <a:rPr lang="en-US" i="1" dirty="0" smtClean="0"/>
              <a:t> 55 O death, where is thy sting? O grave, where is thy victory?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lstStyle/>
          <a:p>
            <a:r>
              <a:rPr lang="en-US" i="1" dirty="0" smtClean="0"/>
              <a:t>56  The sting of death is sin; and the strength of sin is the law.</a:t>
            </a:r>
          </a:p>
          <a:p>
            <a:r>
              <a:rPr lang="en-US" i="1" dirty="0" smtClean="0"/>
              <a:t> 57 But thanks be to God, which </a:t>
            </a:r>
            <a:r>
              <a:rPr lang="en-US" i="1" dirty="0" err="1" smtClean="0"/>
              <a:t>giveth</a:t>
            </a:r>
            <a:r>
              <a:rPr lang="en-US" i="1" dirty="0" smtClean="0"/>
              <a:t> us the victory through our Lord Jesus Christ.</a:t>
            </a:r>
          </a:p>
          <a:p>
            <a:r>
              <a:rPr lang="en-US" i="1" dirty="0" smtClean="0"/>
              <a:t> 58 Therefore, my beloved brethren, be ye </a:t>
            </a:r>
            <a:r>
              <a:rPr lang="en-US" i="1" dirty="0" err="1" smtClean="0"/>
              <a:t>stedfast</a:t>
            </a:r>
            <a:r>
              <a:rPr lang="en-US" i="1" dirty="0" smtClean="0"/>
              <a:t>, </a:t>
            </a:r>
            <a:r>
              <a:rPr lang="en-US" i="1" dirty="0" err="1" smtClean="0"/>
              <a:t>unmoveable</a:t>
            </a:r>
            <a:r>
              <a:rPr lang="en-US" i="1" dirty="0" smtClean="0"/>
              <a:t>, always abounding in the work of the Lord, forasmuch as ye know that your </a:t>
            </a:r>
            <a:r>
              <a:rPr lang="en-US" i="1" dirty="0" err="1" smtClean="0"/>
              <a:t>labour</a:t>
            </a:r>
            <a:r>
              <a:rPr lang="en-US" i="1" dirty="0" smtClean="0"/>
              <a:t> is not in vain in the Lord.</a:t>
            </a:r>
            <a:endParaRPr lang="en-US" i="1" dirty="0"/>
          </a:p>
        </p:txBody>
      </p:sp>
      <p:pic>
        <p:nvPicPr>
          <p:cNvPr id="3074" name="Picture 2" descr="https://encrypted-tbn3.gstatic.com/images?q=tbn:ANd9GcR8Ul7tv09h1dfcSNAowVT6g6nTpng6uKea5QnCrO905U9KI9Zw6Q"/>
          <p:cNvPicPr>
            <a:picLocks noChangeAspect="1" noChangeArrowheads="1"/>
          </p:cNvPicPr>
          <p:nvPr/>
        </p:nvPicPr>
        <p:blipFill>
          <a:blip r:embed="rId2" cstate="print"/>
          <a:srcRect/>
          <a:stretch>
            <a:fillRect/>
          </a:stretch>
        </p:blipFill>
        <p:spPr bwMode="auto">
          <a:xfrm>
            <a:off x="3733800" y="3829050"/>
            <a:ext cx="4038600" cy="30289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04800"/>
            <a:ext cx="9144000" cy="923330"/>
          </a:xfrm>
          <a:prstGeom prst="rect">
            <a:avLst/>
          </a:prstGeom>
        </p:spPr>
        <p:txBody>
          <a:bodyPr wrap="square">
            <a:spAutoFit/>
            <a:scene3d>
              <a:camera prst="orthographicFront"/>
              <a:lightRig rig="threePt" dir="t"/>
            </a:scene3d>
            <a:sp3d extrusionH="57150">
              <a:bevelT w="38100" h="38100" prst="convex"/>
            </a:sp3d>
          </a:bodyPr>
          <a:lstStyle/>
          <a:p>
            <a:pPr algn="ctr"/>
            <a:r>
              <a:rPr lang="en-US" sz="5400" b="1" dirty="0" smtClean="0">
                <a:solidFill>
                  <a:schemeClr val="tx1">
                    <a:lumMod val="75000"/>
                  </a:schemeClr>
                </a:solidFill>
              </a:rPr>
              <a:t>In relation to the believer </a:t>
            </a:r>
            <a:endParaRPr lang="en-US" sz="5400" b="1" dirty="0">
              <a:solidFill>
                <a:schemeClr val="tx1">
                  <a:lumMod val="75000"/>
                </a:schemeClr>
              </a:solidFill>
            </a:endParaRPr>
          </a:p>
        </p:txBody>
      </p:sp>
      <p:pic>
        <p:nvPicPr>
          <p:cNvPr id="98308" name="Picture 4" descr="http://powerhousechristianchurch.org/blog/wp-content/uploads/2012/03/EmptyTomb.jpg"/>
          <p:cNvPicPr>
            <a:picLocks noChangeAspect="1" noChangeArrowheads="1"/>
          </p:cNvPicPr>
          <p:nvPr/>
        </p:nvPicPr>
        <p:blipFill>
          <a:blip r:embed="rId2" cstate="print"/>
          <a:srcRect/>
          <a:stretch>
            <a:fillRect/>
          </a:stretch>
        </p:blipFill>
        <p:spPr bwMode="auto">
          <a:xfrm>
            <a:off x="2209800" y="1447800"/>
            <a:ext cx="4882805" cy="5114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yeimports.files.wordpress.com/2009/04/blessing1.jpg"/>
          <p:cNvPicPr>
            <a:picLocks noChangeAspect="1" noChangeArrowheads="1"/>
          </p:cNvPicPr>
          <p:nvPr/>
        </p:nvPicPr>
        <p:blipFill>
          <a:blip r:embed="rId2" cstate="print"/>
          <a:srcRect r="-4273" b="8832"/>
          <a:stretch>
            <a:fillRect/>
          </a:stretch>
        </p:blipFill>
        <p:spPr bwMode="auto">
          <a:xfrm>
            <a:off x="4495800" y="3810000"/>
            <a:ext cx="4648200" cy="3048000"/>
          </a:xfrm>
          <a:prstGeom prst="rect">
            <a:avLst/>
          </a:prstGeom>
          <a:noFill/>
        </p:spPr>
      </p:pic>
      <p:sp>
        <p:nvSpPr>
          <p:cNvPr id="2" name="Title 1"/>
          <p:cNvSpPr>
            <a:spLocks noGrp="1"/>
          </p:cNvSpPr>
          <p:nvPr>
            <p:ph type="title"/>
          </p:nvPr>
        </p:nvSpPr>
        <p:spPr>
          <a:xfrm>
            <a:off x="457200" y="762000"/>
            <a:ext cx="8229600" cy="655638"/>
          </a:xfrm>
        </p:spPr>
        <p:txBody>
          <a:bodyPr>
            <a:noAutofit/>
          </a:bodyPr>
          <a:lstStyle/>
          <a:p>
            <a:r>
              <a:rPr lang="en-US" i="1" dirty="0" smtClean="0">
                <a:solidFill>
                  <a:srgbClr val="FFFF00"/>
                </a:solidFill>
                <a:effectLst>
                  <a:glow rad="101600">
                    <a:schemeClr val="bg1">
                      <a:alpha val="60000"/>
                    </a:schemeClr>
                  </a:glow>
                </a:effectLst>
              </a:rPr>
              <a:t>Immediate blessings</a:t>
            </a:r>
            <a:r>
              <a:rPr lang="en-US" dirty="0" smtClean="0">
                <a:solidFill>
                  <a:srgbClr val="FFFF00"/>
                </a:solidFill>
                <a:effectLst>
                  <a:glow rad="101600">
                    <a:schemeClr val="bg1">
                      <a:alpha val="60000"/>
                    </a:schemeClr>
                  </a:glow>
                </a:effectLst>
              </a:rPr>
              <a:t> </a:t>
            </a:r>
            <a:br>
              <a:rPr lang="en-US" dirty="0" smtClean="0">
                <a:solidFill>
                  <a:srgbClr val="FFFF00"/>
                </a:solidFill>
                <a:effectLst>
                  <a:glow rad="101600">
                    <a:schemeClr val="bg1">
                      <a:alpha val="60000"/>
                    </a:schemeClr>
                  </a:glow>
                </a:effectLst>
              </a:rPr>
            </a:br>
            <a:r>
              <a:rPr lang="en-US" dirty="0">
                <a:solidFill>
                  <a:srgbClr val="FFFF00"/>
                </a:solidFill>
              </a:rPr>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219200"/>
            <a:ext cx="9144000" cy="3505200"/>
          </a:xfrm>
        </p:spPr>
        <p:txBody>
          <a:bodyPr>
            <a:noAutofit/>
          </a:bodyPr>
          <a:lstStyle/>
          <a:p>
            <a:r>
              <a:rPr lang="en-US" sz="3600" i="1" dirty="0" smtClean="0">
                <a:effectLst>
                  <a:glow rad="101600">
                    <a:schemeClr val="bg1">
                      <a:alpha val="60000"/>
                    </a:schemeClr>
                  </a:glow>
                </a:effectLst>
              </a:rPr>
              <a:t>Eph 1:3 “Blessed be the God and Father of our Lord Jesus Christ, who hath blessed us with all spiritual blessings in heavenly places in Christ.”</a:t>
            </a:r>
          </a:p>
          <a:p>
            <a:r>
              <a:rPr lang="en-US" sz="3600" i="1" dirty="0" smtClean="0">
                <a:effectLst>
                  <a:glow rad="101600">
                    <a:schemeClr val="bg1">
                      <a:alpha val="60000"/>
                    </a:schemeClr>
                  </a:glow>
                </a:effectLst>
              </a:rPr>
              <a:t>Matt. 5:3-9 – Be-attitudes “blessed are…”</a:t>
            </a:r>
            <a:r>
              <a:rPr lang="en-US" sz="3600" dirty="0" smtClean="0"/>
              <a:t/>
            </a:r>
            <a:br>
              <a:rPr lang="en-US" sz="3600" dirty="0" smtClean="0"/>
            </a:br>
            <a:endParaRPr lang="en-US" sz="3600" dirty="0"/>
          </a:p>
        </p:txBody>
      </p:sp>
      <p:pic>
        <p:nvPicPr>
          <p:cNvPr id="65540" name="Picture 4" descr="http://seyeimports.files.wordpress.com/2009/04/blessing1.jpg"/>
          <p:cNvPicPr>
            <a:picLocks noChangeAspect="1" noChangeArrowheads="1"/>
          </p:cNvPicPr>
          <p:nvPr/>
        </p:nvPicPr>
        <p:blipFill>
          <a:blip r:embed="rId2" cstate="print"/>
          <a:srcRect l="71795" t="52422" r="2564" b="45299"/>
          <a:stretch>
            <a:fillRect/>
          </a:stretch>
        </p:blipFill>
        <p:spPr bwMode="auto">
          <a:xfrm>
            <a:off x="7696200" y="5486400"/>
            <a:ext cx="1295400" cy="4572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solidFill>
                  <a:srgbClr val="FFFF00"/>
                </a:solidFill>
              </a:rPr>
              <a:t>A guarantee of our justification</a:t>
            </a:r>
            <a:endParaRPr lang="en-US" dirty="0">
              <a:solidFill>
                <a:srgbClr val="FFFF00"/>
              </a:solidFill>
            </a:endParaRPr>
          </a:p>
        </p:txBody>
      </p:sp>
      <p:sp>
        <p:nvSpPr>
          <p:cNvPr id="3" name="Content Placeholder 2"/>
          <p:cNvSpPr>
            <a:spLocks noGrp="1"/>
          </p:cNvSpPr>
          <p:nvPr>
            <p:ph idx="1"/>
          </p:nvPr>
        </p:nvSpPr>
        <p:spPr>
          <a:xfrm>
            <a:off x="0" y="1371600"/>
            <a:ext cx="9144000" cy="5486400"/>
          </a:xfrm>
        </p:spPr>
        <p:txBody>
          <a:bodyPr>
            <a:normAutofit lnSpcReduction="10000"/>
          </a:bodyPr>
          <a:lstStyle/>
          <a:p>
            <a:pPr>
              <a:buNone/>
            </a:pPr>
            <a:r>
              <a:rPr lang="en-US" dirty="0" smtClean="0"/>
              <a:t>  </a:t>
            </a:r>
            <a:r>
              <a:rPr lang="en-US" i="1" dirty="0" smtClean="0"/>
              <a:t>"</a:t>
            </a:r>
            <a:r>
              <a:rPr lang="en-US" i="1" dirty="0"/>
              <a:t>Who was delivered for our offenses, and was raised again for our justification" (</a:t>
            </a:r>
            <a:r>
              <a:rPr lang="en-US" i="1" dirty="0" smtClean="0"/>
              <a:t>Romans </a:t>
            </a:r>
            <a:r>
              <a:rPr lang="en-US" i="1" dirty="0"/>
              <a:t>4:25</a:t>
            </a:r>
            <a:r>
              <a:rPr lang="en-US" i="1" dirty="0" smtClean="0"/>
              <a:t>)</a:t>
            </a:r>
            <a:endParaRPr lang="en-US" i="1" dirty="0"/>
          </a:p>
          <a:p>
            <a:pPr>
              <a:buNone/>
            </a:pPr>
            <a:r>
              <a:rPr lang="en-US" dirty="0" smtClean="0"/>
              <a:t>    Justification can be defined as that act of God whereby He declares absolutely righteous any and all who by faith take shelter in the blood of Christ as their only hope for salvation – </a:t>
            </a:r>
            <a:r>
              <a:rPr lang="en-US" i="1" dirty="0" smtClean="0"/>
              <a:t>(Romans 5:9)</a:t>
            </a:r>
          </a:p>
          <a:p>
            <a:pPr>
              <a:buNone/>
            </a:pPr>
            <a:r>
              <a:rPr lang="en-US" dirty="0"/>
              <a:t> </a:t>
            </a:r>
            <a:r>
              <a:rPr lang="en-US" dirty="0" smtClean="0"/>
              <a:t>   Justification is a legal term which changes the believing sinner’s standing before God, declaring him acquitted and accepted by God, with the guilt and penalty of his sins put away forever –              </a:t>
            </a:r>
            <a:r>
              <a:rPr lang="en-US" i="1" dirty="0" smtClean="0"/>
              <a:t>(Romans 6:23)</a:t>
            </a:r>
            <a:endParaRPr lang="en-US" i="1"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1.bp.blogspot.com/-Z3RyZd7h_XY/UBIHnZLT_tI/AAAAAAAAAh0/fMVv6B9fp_o/s1600/justification-9.jpg"/>
          <p:cNvPicPr>
            <a:picLocks noChangeAspect="1" noChangeArrowheads="1"/>
          </p:cNvPicPr>
          <p:nvPr/>
        </p:nvPicPr>
        <p:blipFill>
          <a:blip r:embed="rId2" cstate="print"/>
          <a:srcRect/>
          <a:stretch>
            <a:fillRect/>
          </a:stretch>
        </p:blipFill>
        <p:spPr bwMode="auto">
          <a:xfrm>
            <a:off x="1600200" y="0"/>
            <a:ext cx="5629275" cy="2169984"/>
          </a:xfrm>
          <a:prstGeom prst="rect">
            <a:avLst/>
          </a:prstGeom>
          <a:ln>
            <a:noFill/>
          </a:ln>
          <a:effectLst>
            <a:softEdge rad="112500"/>
          </a:effectLst>
        </p:spPr>
      </p:pic>
      <p:sp>
        <p:nvSpPr>
          <p:cNvPr id="4" name="Content Placeholder 3"/>
          <p:cNvSpPr>
            <a:spLocks noGrp="1"/>
          </p:cNvSpPr>
          <p:nvPr>
            <p:ph idx="1"/>
          </p:nvPr>
        </p:nvSpPr>
        <p:spPr>
          <a:xfrm>
            <a:off x="0" y="1981200"/>
            <a:ext cx="9144000" cy="4876800"/>
          </a:xfrm>
        </p:spPr>
        <p:txBody>
          <a:bodyPr/>
          <a:lstStyle/>
          <a:p>
            <a:r>
              <a:rPr lang="en-US" i="1" dirty="0" smtClean="0"/>
              <a:t>Rom. 5:9 “Much more then, being now justified by his blood, we shall be saved from wrath through him.”</a:t>
            </a:r>
          </a:p>
          <a:p>
            <a:r>
              <a:rPr lang="en-US" i="1" dirty="0" smtClean="0"/>
              <a:t>Gal. 2:16 “Knowing that a man is not justified by the works of the law, but by the faith of Jesus Christ, even we have believed in Jesus Christ, that we might be justified by the faith of Christ, and not by the works of the law: for by the works of the law shall no flesh be justified.”</a:t>
            </a:r>
          </a:p>
          <a:p>
            <a:endParaRPr lang="en-US" i="1" dirty="0" smtClean="0"/>
          </a:p>
          <a:p>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1143000"/>
          </a:xfrm>
        </p:spPr>
        <p:txBody>
          <a:bodyPr>
            <a:normAutofit fontScale="92500"/>
          </a:bodyPr>
          <a:lstStyle/>
          <a:p>
            <a:pPr>
              <a:buNone/>
            </a:pPr>
            <a:r>
              <a:rPr lang="en-US" i="1" dirty="0" smtClean="0"/>
              <a:t>    “That being justified by his grace, we should be made heirs according to the hope of eternal life.” Titus 3:7 </a:t>
            </a:r>
            <a:endParaRPr lang="en-US" i="1" dirty="0"/>
          </a:p>
        </p:txBody>
      </p:sp>
      <p:pic>
        <p:nvPicPr>
          <p:cNvPr id="69634" name="Picture 2" descr="http://aletheuo.org.uk/wp-content/uploads/2010/03/Not-Guilty-274x300.jpg"/>
          <p:cNvPicPr>
            <a:picLocks noChangeAspect="1" noChangeArrowheads="1"/>
          </p:cNvPicPr>
          <p:nvPr/>
        </p:nvPicPr>
        <p:blipFill>
          <a:blip r:embed="rId2" cstate="print"/>
          <a:srcRect/>
          <a:stretch>
            <a:fillRect/>
          </a:stretch>
        </p:blipFill>
        <p:spPr bwMode="auto">
          <a:xfrm rot="21006851">
            <a:off x="307251" y="1876038"/>
            <a:ext cx="3549396"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9635"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82563"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Times New Roman" pitchFamily="18" charset="0"/>
                <a:cs typeface="Times New Roman" pitchFamily="18" charset="0"/>
              </a:rPr>
              <a:t>Being set free from the penility of my sin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82563" algn="just"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smtClean="0">
                <a:ln>
                  <a:noFill/>
                </a:ln>
                <a:solidFill>
                  <a:srgbClr val="000000"/>
                </a:solidFill>
                <a:effectLst/>
                <a:latin typeface="Calibri" pitchFamily="34" charset="0"/>
                <a:ea typeface="Times New Roman" pitchFamily="18" charset="0"/>
                <a:cs typeface="Times New Roman" pitchFamily="18" charset="0"/>
              </a:rPr>
              <a:t>Being set free from the penility of my sin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9637" name="Rectangle 5"/>
          <p:cNvSpPr>
            <a:spLocks noChangeArrowheads="1"/>
          </p:cNvSpPr>
          <p:nvPr/>
        </p:nvSpPr>
        <p:spPr bwMode="auto">
          <a:xfrm rot="771564">
            <a:off x="4339227" y="2378023"/>
            <a:ext cx="4572000" cy="2308324"/>
          </a:xfrm>
          <a:prstGeom prst="rect">
            <a:avLst/>
          </a:prstGeom>
          <a:solidFill>
            <a:schemeClr val="accent4"/>
          </a:solidFill>
          <a:ln w="38100">
            <a:solidFill>
              <a:schemeClr val="tx1"/>
            </a:solidFill>
            <a:miter lim="800000"/>
            <a:headEnd/>
            <a:tailEnd/>
          </a:ln>
          <a:effectLst/>
        </p:spPr>
        <p:txBody>
          <a:bodyPr vert="horz" wrap="square" lIns="91440" tIns="45720" rIns="91440" bIns="45720" numCol="1" anchor="ctr" anchorCtr="0" compatLnSpc="1">
            <a:prstTxWarp prst="textNoShape">
              <a:avLst/>
            </a:prstTxWarp>
            <a:spAutoFit/>
            <a:scene3d>
              <a:camera prst="orthographicFront"/>
              <a:lightRig rig="threePt" dir="t"/>
            </a:scene3d>
            <a:sp3d extrusionH="57150">
              <a:bevelT w="38100" h="38100" prst="convex"/>
            </a:sp3d>
          </a:bodyPr>
          <a:lstStyle/>
          <a:p>
            <a:pPr marL="0" marR="0" lvl="0" indent="182563" algn="ctr" defTabSz="914400" rtl="0" eaLnBrk="1" fontAlgn="base" latinLnBrk="0" hangingPunct="1">
              <a:lnSpc>
                <a:spcPct val="100000"/>
              </a:lnSpc>
              <a:spcBef>
                <a:spcPct val="0"/>
              </a:spcBef>
              <a:spcAft>
                <a:spcPct val="0"/>
              </a:spcAft>
              <a:buClrTx/>
              <a:buSzTx/>
              <a:buFontTx/>
              <a:buNone/>
              <a:tabLst/>
            </a:pPr>
            <a:r>
              <a:rPr kumimoji="0" lang="en-US" sz="48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Times New Roman" pitchFamily="18" charset="0"/>
              </a:rPr>
              <a:t>Being set freeform the</a:t>
            </a:r>
            <a:r>
              <a:rPr kumimoji="0" lang="en-US" sz="4800" b="0" i="0" u="none" strike="noStrike" cap="none" normalizeH="0" dirty="0" smtClean="0">
                <a:ln>
                  <a:noFill/>
                </a:ln>
                <a:effectLst>
                  <a:glow rad="101600">
                    <a:schemeClr val="bg1">
                      <a:alpha val="60000"/>
                    </a:schemeClr>
                  </a:glow>
                </a:effectLst>
                <a:latin typeface="Times New Roman" pitchFamily="18" charset="0"/>
                <a:ea typeface="Times New Roman" pitchFamily="18" charset="0"/>
                <a:cs typeface="Times New Roman" pitchFamily="18" charset="0"/>
              </a:rPr>
              <a:t> </a:t>
            </a:r>
            <a:r>
              <a:rPr kumimoji="0" lang="en-US" sz="4800" b="0" i="0" u="none" strike="noStrike" cap="none" normalizeH="0" baseline="0" dirty="0" smtClean="0">
                <a:ln>
                  <a:noFill/>
                </a:ln>
                <a:effectLst>
                  <a:glow rad="101600">
                    <a:schemeClr val="bg1">
                      <a:alpha val="60000"/>
                    </a:schemeClr>
                  </a:glow>
                </a:effectLst>
                <a:latin typeface="Times New Roman" pitchFamily="18" charset="0"/>
                <a:ea typeface="Times New Roman" pitchFamily="18" charset="0"/>
                <a:cs typeface="Times New Roman" pitchFamily="18" charset="0"/>
              </a:rPr>
              <a:t>penalty of my sin</a:t>
            </a:r>
            <a:endParaRPr kumimoji="0" lang="en-US" sz="4800" b="0" i="0" u="none" strike="noStrike" cap="none" normalizeH="0" baseline="0" dirty="0" smtClean="0">
              <a:ln>
                <a:noFill/>
              </a:ln>
              <a:effectLst>
                <a:glow rad="101600">
                  <a:schemeClr val="bg1">
                    <a:alpha val="60000"/>
                  </a:schemeClr>
                </a:glo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9637"/>
                                        </p:tgtEl>
                                        <p:attrNameLst>
                                          <p:attrName>style.visibility</p:attrName>
                                        </p:attrNameLst>
                                      </p:cBhvr>
                                      <p:to>
                                        <p:strVal val="visible"/>
                                      </p:to>
                                    </p:set>
                                    <p:anim calcmode="lin" valueType="num">
                                      <p:cBhvr>
                                        <p:cTn id="7" dur="500" fill="hold"/>
                                        <p:tgtEl>
                                          <p:spTgt spid="69637"/>
                                        </p:tgtEl>
                                        <p:attrNameLst>
                                          <p:attrName>ppt_w</p:attrName>
                                        </p:attrNameLst>
                                      </p:cBhvr>
                                      <p:tavLst>
                                        <p:tav tm="0">
                                          <p:val>
                                            <p:fltVal val="0"/>
                                          </p:val>
                                        </p:tav>
                                        <p:tav tm="100000">
                                          <p:val>
                                            <p:strVal val="#ppt_w"/>
                                          </p:val>
                                        </p:tav>
                                      </p:tavLst>
                                    </p:anim>
                                    <p:anim calcmode="lin" valueType="num">
                                      <p:cBhvr>
                                        <p:cTn id="8" dur="500" fill="hold"/>
                                        <p:tgtEl>
                                          <p:spTgt spid="69637"/>
                                        </p:tgtEl>
                                        <p:attrNameLst>
                                          <p:attrName>ppt_h</p:attrName>
                                        </p:attrNameLst>
                                      </p:cBhvr>
                                      <p:tavLst>
                                        <p:tav tm="0">
                                          <p:val>
                                            <p:fltVal val="0"/>
                                          </p:val>
                                        </p:tav>
                                        <p:tav tm="100000">
                                          <p:val>
                                            <p:strVal val="#ppt_h"/>
                                          </p:val>
                                        </p:tav>
                                      </p:tavLst>
                                    </p:anim>
                                    <p:animEffect transition="in" filter="fade">
                                      <p:cBhvr>
                                        <p:cTn id="9" dur="500"/>
                                        <p:tgtEl>
                                          <p:spTgt spid="69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3200400"/>
          </a:xfrm>
        </p:spPr>
        <p:txBody>
          <a:bodyPr>
            <a:normAutofit/>
            <a:scene3d>
              <a:camera prst="orthographicFront"/>
              <a:lightRig rig="threePt" dir="t"/>
            </a:scene3d>
            <a:sp3d extrusionH="57150">
              <a:bevelT w="38100" h="38100" prst="convex"/>
            </a:sp3d>
          </a:bodyPr>
          <a:lstStyle/>
          <a:p>
            <a:r>
              <a:rPr lang="en-US" sz="4800" dirty="0" smtClean="0">
                <a:solidFill>
                  <a:schemeClr val="accent5">
                    <a:lumMod val="60000"/>
                    <a:lumOff val="40000"/>
                  </a:schemeClr>
                </a:solidFill>
              </a:rPr>
              <a:t> </a:t>
            </a:r>
            <a:r>
              <a:rPr lang="en-US" sz="4800" i="1" dirty="0" smtClean="0">
                <a:solidFill>
                  <a:schemeClr val="accent5">
                    <a:lumMod val="60000"/>
                    <a:lumOff val="40000"/>
                  </a:schemeClr>
                </a:solidFill>
              </a:rPr>
              <a:t>“There is therefore now no condemnation to them which are in Christ Jesus…” Rom. 8:1 </a:t>
            </a:r>
            <a:endParaRPr lang="en-US" sz="4800" i="1" dirty="0">
              <a:solidFill>
                <a:schemeClr val="accent5">
                  <a:lumMod val="60000"/>
                  <a:lumOff val="40000"/>
                </a:schemeClr>
              </a:solidFill>
            </a:endParaRPr>
          </a:p>
        </p:txBody>
      </p:sp>
      <p:pic>
        <p:nvPicPr>
          <p:cNvPr id="75778" name="Picture 2" descr="http://ubdavid.org/advanced/new-life2/graphics/4_not-guilty.jpg"/>
          <p:cNvPicPr>
            <a:picLocks noChangeAspect="1" noChangeArrowheads="1"/>
          </p:cNvPicPr>
          <p:nvPr/>
        </p:nvPicPr>
        <p:blipFill>
          <a:blip r:embed="rId2" cstate="print"/>
          <a:srcRect/>
          <a:stretch>
            <a:fillRect/>
          </a:stretch>
        </p:blipFill>
        <p:spPr bwMode="auto">
          <a:xfrm>
            <a:off x="2286000" y="2819400"/>
            <a:ext cx="4495800" cy="385140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2819400"/>
          </a:xfrm>
        </p:spPr>
        <p:txBody>
          <a:bodyPr>
            <a:normAutofit fontScale="90000"/>
          </a:bodyPr>
          <a:lstStyle/>
          <a:p>
            <a:r>
              <a:rPr lang="en-US" sz="4000" dirty="0">
                <a:solidFill>
                  <a:srgbClr val="FFFF00"/>
                </a:solidFill>
              </a:rPr>
              <a:t>A guarantee of </a:t>
            </a:r>
            <a:r>
              <a:rPr lang="en-US" sz="4000" dirty="0" smtClean="0">
                <a:solidFill>
                  <a:srgbClr val="FFFF00"/>
                </a:solidFill>
              </a:rPr>
              <a:t>present-day power and  </a:t>
            </a:r>
            <a:br>
              <a:rPr lang="en-US" sz="4000" dirty="0" smtClean="0">
                <a:solidFill>
                  <a:srgbClr val="FFFF00"/>
                </a:solidFill>
              </a:rPr>
            </a:br>
            <a:r>
              <a:rPr lang="en-US" sz="4000" dirty="0" smtClean="0">
                <a:solidFill>
                  <a:srgbClr val="FFFF00"/>
                </a:solidFill>
              </a:rPr>
              <a:t>strength to live the Christian life</a:t>
            </a:r>
            <a:br>
              <a:rPr lang="en-US" sz="4000" dirty="0" smtClean="0">
                <a:solidFill>
                  <a:srgbClr val="FFFF00"/>
                </a:solidFill>
              </a:rPr>
            </a:br>
            <a:r>
              <a:rPr lang="en-US" sz="4000" i="1" dirty="0" smtClean="0">
                <a:solidFill>
                  <a:srgbClr val="FFFF00"/>
                </a:solidFill>
              </a:rPr>
              <a:t>(Eph. 1:18-2:10) </a:t>
            </a:r>
            <a:r>
              <a:rPr lang="en-US" i="1" dirty="0" smtClean="0"/>
              <a:t/>
            </a:r>
            <a:br>
              <a:rPr lang="en-US" i="1" dirty="0" smtClean="0"/>
            </a:br>
            <a:r>
              <a:rPr lang="en-US" dirty="0" smtClean="0">
                <a:solidFill>
                  <a:srgbClr val="FFFF00"/>
                </a:solidFill>
              </a:rPr>
              <a:t/>
            </a:r>
            <a:br>
              <a:rPr lang="en-US" dirty="0" smtClean="0">
                <a:solidFill>
                  <a:srgbClr val="FFFF00"/>
                </a:solidFill>
              </a:rPr>
            </a:br>
            <a:r>
              <a:rPr lang="en-US" dirty="0">
                <a:solidFill>
                  <a:srgbClr val="FFFF00"/>
                </a:solidFill>
              </a:rPr>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676400"/>
            <a:ext cx="9144000" cy="5181600"/>
          </a:xfrm>
        </p:spPr>
        <p:txBody>
          <a:bodyPr>
            <a:normAutofit/>
          </a:bodyPr>
          <a:lstStyle/>
          <a:p>
            <a:r>
              <a:rPr lang="en-US" i="1" dirty="0" smtClean="0"/>
              <a:t>18 The eyes of your understanding being enlightened; that ye may know what is the hope of his calling, and what the riches of the glory of his inheritance in the saints,</a:t>
            </a:r>
          </a:p>
          <a:p>
            <a:r>
              <a:rPr lang="en-US" i="1" dirty="0" smtClean="0"/>
              <a:t> 19 </a:t>
            </a:r>
            <a:r>
              <a:rPr lang="en-US" i="1" u="sng" dirty="0" smtClean="0"/>
              <a:t>And what is the exceeding greatness of his power to us-ward who believe, according to the working of his mighty power, </a:t>
            </a:r>
          </a:p>
          <a:p>
            <a:r>
              <a:rPr lang="en-US" i="1" dirty="0" smtClean="0"/>
              <a:t> 20 </a:t>
            </a:r>
            <a:r>
              <a:rPr lang="en-US" i="1" u="sng" dirty="0" smtClean="0"/>
              <a:t>Which he wrought in Christ, when he raised him from the dead</a:t>
            </a:r>
            <a:r>
              <a:rPr lang="en-US" i="1" dirty="0" smtClean="0"/>
              <a:t>, and set him at his own right hand in the heavenly places,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 21 Far above all principality, and power, and might, and dominion, and every name that is named, not only in this world, but also in that which is to come:</a:t>
            </a:r>
          </a:p>
          <a:p>
            <a:r>
              <a:rPr lang="en-US" i="1" dirty="0" smtClean="0"/>
              <a:t>22 And hath put all things under his feet, and gave him to be the head over all things to the church,</a:t>
            </a:r>
          </a:p>
          <a:p>
            <a:r>
              <a:rPr lang="en-US" i="1" dirty="0" smtClean="0"/>
              <a:t> 23 Which is his body, the fullness of him that </a:t>
            </a:r>
            <a:r>
              <a:rPr lang="en-US" i="1" dirty="0" err="1" smtClean="0"/>
              <a:t>filleth</a:t>
            </a:r>
            <a:r>
              <a:rPr lang="en-US" i="1" dirty="0" smtClean="0"/>
              <a:t> all in all.</a:t>
            </a:r>
          </a:p>
          <a:p>
            <a:r>
              <a:rPr lang="en-US" i="1" dirty="0" smtClean="0"/>
              <a:t> 2:1 And you hath he quickened, who were dead in trespasses and sins;</a:t>
            </a:r>
          </a:p>
          <a:p>
            <a:r>
              <a:rPr lang="en-US" i="1" dirty="0" smtClean="0"/>
              <a:t> 2 Wherein in time past ye walked according to the course of this world, according to the prince of the power of the air, the spirit that now </a:t>
            </a:r>
            <a:r>
              <a:rPr lang="en-US" i="1" dirty="0" err="1" smtClean="0"/>
              <a:t>worketh</a:t>
            </a:r>
            <a:r>
              <a:rPr lang="en-US" i="1" dirty="0" smtClean="0"/>
              <a:t> in the children of disobedience:</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jonathanbailey.files.wordpress.com/2008/11/incarnation-of-jesus-the_t.jpg"/>
          <p:cNvPicPr>
            <a:picLocks noChangeAspect="1" noChangeArrowheads="1"/>
          </p:cNvPicPr>
          <p:nvPr/>
        </p:nvPicPr>
        <p:blipFill>
          <a:blip r:embed="rId2" cstate="print">
            <a:lum bright="-10000"/>
          </a:blip>
          <a:srcRect/>
          <a:stretch>
            <a:fillRect/>
          </a:stretch>
        </p:blipFill>
        <p:spPr bwMode="auto">
          <a:xfrm>
            <a:off x="-203200" y="-152400"/>
            <a:ext cx="9347200" cy="7010400"/>
          </a:xfrm>
          <a:prstGeom prst="rect">
            <a:avLst/>
          </a:prstGeom>
          <a:noFill/>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t> 3 Among whom also we all had our conversation in times past in the lusts of our flesh, fulfilling the desires of the flesh and of the mind; and were by nature the children of wrath, even as others.</a:t>
            </a:r>
          </a:p>
          <a:p>
            <a:r>
              <a:rPr lang="en-US" i="1" dirty="0" smtClean="0"/>
              <a:t> 4 But God, who is rich in mercy, for his great love wherewith he loved us,</a:t>
            </a:r>
          </a:p>
          <a:p>
            <a:r>
              <a:rPr lang="en-US" i="1" dirty="0" smtClean="0"/>
              <a:t> 5 Even when we were dead in sins, hath quickened us together with Christ, </a:t>
            </a:r>
          </a:p>
          <a:p>
            <a:r>
              <a:rPr lang="en-US" i="1" dirty="0" smtClean="0"/>
              <a:t> 6 And hath raised us up together, and made us sit together in heavenly places in Christ Jesus:</a:t>
            </a:r>
          </a:p>
          <a:p>
            <a:r>
              <a:rPr lang="en-US" i="1" dirty="0" smtClean="0"/>
              <a:t> 7 That in the ages to come he might </a:t>
            </a:r>
            <a:r>
              <a:rPr lang="en-US" i="1" dirty="0" err="1" smtClean="0"/>
              <a:t>shew</a:t>
            </a:r>
            <a:r>
              <a:rPr lang="en-US" i="1" dirty="0" smtClean="0"/>
              <a:t> the exceeding riches of his grace in his kindness toward us through Christ Jesus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3352799"/>
          </a:xfrm>
        </p:spPr>
        <p:txBody>
          <a:bodyPr/>
          <a:lstStyle/>
          <a:p>
            <a:r>
              <a:rPr lang="en-US" i="1" dirty="0" smtClean="0"/>
              <a:t> 8 For by grace are ye saved through faith; and that not of yourselves: it is the gift of God:</a:t>
            </a:r>
          </a:p>
          <a:p>
            <a:r>
              <a:rPr lang="en-US" i="1" dirty="0" smtClean="0"/>
              <a:t> 9 Not of works, lest any man should boast.</a:t>
            </a:r>
          </a:p>
          <a:p>
            <a:r>
              <a:rPr lang="en-US" i="1" dirty="0" smtClean="0"/>
              <a:t> 10 For we are his workmanship, created in Christ Jesus unto good works, which God hath before ordained that we should walk in them.</a:t>
            </a:r>
            <a:endParaRPr lang="en-US" i="1" dirty="0"/>
          </a:p>
        </p:txBody>
      </p:sp>
      <p:pic>
        <p:nvPicPr>
          <p:cNvPr id="71682" name="Picture 2" descr="http://media-cache0.pinterest.com/upload/378372806162853698_CS41D4Lj_b.jpg"/>
          <p:cNvPicPr>
            <a:picLocks noChangeAspect="1" noChangeArrowheads="1"/>
          </p:cNvPicPr>
          <p:nvPr/>
        </p:nvPicPr>
        <p:blipFill>
          <a:blip r:embed="rId2" cstate="print"/>
          <a:srcRect/>
          <a:stretch>
            <a:fillRect/>
          </a:stretch>
        </p:blipFill>
        <p:spPr bwMode="auto">
          <a:xfrm>
            <a:off x="3581400" y="3352800"/>
            <a:ext cx="3429000" cy="3429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1682"/>
                                        </p:tgtEl>
                                        <p:attrNameLst>
                                          <p:attrName>style.visibility</p:attrName>
                                        </p:attrNameLst>
                                      </p:cBhvr>
                                      <p:to>
                                        <p:strVal val="visible"/>
                                      </p:to>
                                    </p:set>
                                    <p:anim calcmode="lin" valueType="num">
                                      <p:cBhvr>
                                        <p:cTn id="19" dur="500" fill="hold"/>
                                        <p:tgtEl>
                                          <p:spTgt spid="71682"/>
                                        </p:tgtEl>
                                        <p:attrNameLst>
                                          <p:attrName>ppt_w</p:attrName>
                                        </p:attrNameLst>
                                      </p:cBhvr>
                                      <p:tavLst>
                                        <p:tav tm="0">
                                          <p:val>
                                            <p:fltVal val="0"/>
                                          </p:val>
                                        </p:tav>
                                        <p:tav tm="100000">
                                          <p:val>
                                            <p:strVal val="#ppt_w"/>
                                          </p:val>
                                        </p:tav>
                                      </p:tavLst>
                                    </p:anim>
                                    <p:anim calcmode="lin" valueType="num">
                                      <p:cBhvr>
                                        <p:cTn id="20" dur="500" fill="hold"/>
                                        <p:tgtEl>
                                          <p:spTgt spid="71682"/>
                                        </p:tgtEl>
                                        <p:attrNameLst>
                                          <p:attrName>ppt_h</p:attrName>
                                        </p:attrNameLst>
                                      </p:cBhvr>
                                      <p:tavLst>
                                        <p:tav tm="0">
                                          <p:val>
                                            <p:fltVal val="0"/>
                                          </p:val>
                                        </p:tav>
                                        <p:tav tm="100000">
                                          <p:val>
                                            <p:strVal val="#ppt_h"/>
                                          </p:val>
                                        </p:tav>
                                      </p:tavLst>
                                    </p:anim>
                                    <p:animEffect transition="in" filter="fade">
                                      <p:cBhvr>
                                        <p:cTn id="21" dur="500"/>
                                        <p:tgtEl>
                                          <p:spTgt spid="71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5943600"/>
          </a:xfrm>
        </p:spPr>
        <p:txBody>
          <a:bodyPr>
            <a:normAutofit fontScale="90000"/>
          </a:bodyPr>
          <a:lstStyle/>
          <a:p>
            <a:pPr algn="l"/>
            <a:r>
              <a:rPr lang="en-US" i="1" dirty="0" smtClean="0"/>
              <a:t>19 </a:t>
            </a:r>
            <a:r>
              <a:rPr lang="en-US" i="1" u="sng" dirty="0" smtClean="0"/>
              <a:t>And what is the exceeding greatness of his power to us-ward who believe, according to the working of his mighty power, </a:t>
            </a:r>
            <a:br>
              <a:rPr lang="en-US" i="1" u="sng" dirty="0" smtClean="0"/>
            </a:br>
            <a:r>
              <a:rPr lang="en-US" i="1" dirty="0" smtClean="0"/>
              <a:t> 20 </a:t>
            </a:r>
            <a:r>
              <a:rPr lang="en-US" i="1" u="sng" dirty="0" smtClean="0"/>
              <a:t>Which he wrought in Christ, when he raised him from the dead</a:t>
            </a:r>
            <a:r>
              <a:rPr lang="en-US" i="1" dirty="0" smtClean="0"/>
              <a:t>, and set him at his own right hand in the heavenly places,</a:t>
            </a:r>
            <a:br>
              <a:rPr lang="en-US" i="1" dirty="0" smtClean="0"/>
            </a:b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057400"/>
          </a:xfrm>
        </p:spPr>
        <p:txBody>
          <a:bodyPr/>
          <a:lstStyle/>
          <a:p>
            <a:r>
              <a:rPr lang="en-US" dirty="0" smtClean="0"/>
              <a:t>How to plug into the</a:t>
            </a:r>
            <a:br>
              <a:rPr lang="en-US" dirty="0" smtClean="0"/>
            </a:br>
            <a:r>
              <a:rPr lang="en-US" dirty="0" smtClean="0"/>
              <a:t> Resurrection Power of Christ?</a:t>
            </a:r>
            <a:endParaRPr lang="en-US" dirty="0"/>
          </a:p>
        </p:txBody>
      </p:sp>
      <p:pic>
        <p:nvPicPr>
          <p:cNvPr id="70658" name="Picture 2" descr="http://1.bp.blogspot.com/-TWEo1iukCbY/TaMsD91URJI/AAAAAAAAAPY/3d0cuZ3iurg/s1600/dunamis_electric_power.jpg"/>
          <p:cNvPicPr>
            <a:picLocks noChangeAspect="1" noChangeArrowheads="1"/>
          </p:cNvPicPr>
          <p:nvPr/>
        </p:nvPicPr>
        <p:blipFill>
          <a:blip r:embed="rId2" cstate="print"/>
          <a:srcRect/>
          <a:stretch>
            <a:fillRect/>
          </a:stretch>
        </p:blipFill>
        <p:spPr bwMode="auto">
          <a:xfrm>
            <a:off x="0" y="1874868"/>
            <a:ext cx="7467600" cy="4983132"/>
          </a:xfrm>
          <a:prstGeom prst="rect">
            <a:avLst/>
          </a:prstGeom>
          <a:noFill/>
        </p:spPr>
      </p:pic>
      <p:pic>
        <p:nvPicPr>
          <p:cNvPr id="70660" name="Picture 4" descr="https://encrypted-tbn0.gstatic.com/images?q=tbn:ANd9GcSKgT2md-pRvNZkVmr5duiIvt_AAlA_g4MpKaT6Vw5yj0j3BRNPzg"/>
          <p:cNvPicPr>
            <a:picLocks noChangeAspect="1" noChangeArrowheads="1"/>
          </p:cNvPicPr>
          <p:nvPr/>
        </p:nvPicPr>
        <p:blipFill>
          <a:blip r:embed="rId3" cstate="print"/>
          <a:srcRect/>
          <a:stretch>
            <a:fillRect/>
          </a:stretch>
        </p:blipFill>
        <p:spPr bwMode="auto">
          <a:xfrm>
            <a:off x="4114800" y="1905000"/>
            <a:ext cx="3454400" cy="2590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fade">
                                      <p:cBhvr>
                                        <p:cTn id="7" dur="2000"/>
                                        <p:tgtEl>
                                          <p:spTgt spid="70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219200"/>
          </a:xfrm>
        </p:spPr>
        <p:txBody>
          <a:bodyPr>
            <a:scene3d>
              <a:camera prst="orthographicFront"/>
              <a:lightRig rig="threePt" dir="t"/>
            </a:scene3d>
            <a:sp3d extrusionH="57150">
              <a:bevelT w="38100" h="38100" prst="convex"/>
            </a:sp3d>
          </a:bodyPr>
          <a:lstStyle/>
          <a:p>
            <a:r>
              <a:rPr lang="en-US" b="1" i="1" dirty="0" smtClean="0"/>
              <a:t>Romans 6:1-11</a:t>
            </a:r>
            <a:endParaRPr lang="en-US" b="1" i="1" dirty="0"/>
          </a:p>
        </p:txBody>
      </p:sp>
      <p:sp>
        <p:nvSpPr>
          <p:cNvPr id="4" name="Content Placeholder 3"/>
          <p:cNvSpPr>
            <a:spLocks noGrp="1"/>
          </p:cNvSpPr>
          <p:nvPr>
            <p:ph idx="1"/>
          </p:nvPr>
        </p:nvSpPr>
        <p:spPr>
          <a:xfrm>
            <a:off x="0" y="1219200"/>
            <a:ext cx="9144000" cy="5638800"/>
          </a:xfrm>
        </p:spPr>
        <p:txBody>
          <a:bodyPr>
            <a:normAutofit lnSpcReduction="10000"/>
          </a:bodyPr>
          <a:lstStyle/>
          <a:p>
            <a:r>
              <a:rPr lang="en-US" i="1" dirty="0" smtClean="0"/>
              <a:t>1 What shall we say then? Shall we continue in sin, that grace may abound?</a:t>
            </a:r>
          </a:p>
          <a:p>
            <a:r>
              <a:rPr lang="en-US" i="1" dirty="0" smtClean="0"/>
              <a:t> 2 God forbid. How shall we, that are dead to sin, live any longer therein?</a:t>
            </a:r>
          </a:p>
          <a:p>
            <a:r>
              <a:rPr lang="en-US" i="1" dirty="0" smtClean="0"/>
              <a:t> 3  Know ye not, that so many of us as were baptized into Jesus Christ were baptized into his death? </a:t>
            </a:r>
          </a:p>
          <a:p>
            <a:r>
              <a:rPr lang="en-US" i="1" dirty="0" smtClean="0"/>
              <a:t> 4 Therefore we are buried with him by baptism into death: that like as Christ was raised up from the dead by the glory of the Father, even so we also should walk in newness of life.</a:t>
            </a:r>
          </a:p>
          <a:p>
            <a:pPr>
              <a:buNone/>
            </a:pP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lnSpcReduction="10000"/>
          </a:bodyPr>
          <a:lstStyle/>
          <a:p>
            <a:r>
              <a:rPr lang="en-US" i="1" dirty="0" smtClean="0"/>
              <a:t> 5 For if we have been planted together in the likeness of his death, we shall be also in the likeness of his resurrection:</a:t>
            </a:r>
          </a:p>
          <a:p>
            <a:r>
              <a:rPr lang="en-US" i="1" dirty="0" smtClean="0"/>
              <a:t> 6 Knowing this, that our old man is crucified with him, that the body of sin might be destroyed, that henceforth we should not serve sin.</a:t>
            </a:r>
          </a:p>
          <a:p>
            <a:r>
              <a:rPr lang="en-US" i="1" dirty="0" smtClean="0"/>
              <a:t> 7 For he that is dead is freed from sin (justified).</a:t>
            </a:r>
          </a:p>
          <a:p>
            <a:r>
              <a:rPr lang="en-US" i="1" dirty="0" smtClean="0"/>
              <a:t> 8 Now if we be dead with Christ, we believe that we shall also live with him:</a:t>
            </a:r>
          </a:p>
          <a:p>
            <a:r>
              <a:rPr lang="en-US" i="1" dirty="0" smtClean="0"/>
              <a:t> 9 Knowing that Christ being raised from the dead </a:t>
            </a:r>
            <a:r>
              <a:rPr lang="en-US" i="1" dirty="0" err="1" smtClean="0"/>
              <a:t>dieth</a:t>
            </a:r>
            <a:r>
              <a:rPr lang="en-US" i="1" dirty="0" smtClean="0"/>
              <a:t> no more; death hath no more dominion over him.</a:t>
            </a:r>
          </a:p>
          <a:p>
            <a:r>
              <a:rPr lang="en-US" i="1" dirty="0" smtClean="0"/>
              <a:t> 10 For in that he died, he died unto sin once: but in that he </a:t>
            </a:r>
            <a:r>
              <a:rPr lang="en-US" i="1" dirty="0" err="1" smtClean="0"/>
              <a:t>liveth</a:t>
            </a:r>
            <a:r>
              <a:rPr lang="en-US" i="1" dirty="0" smtClean="0"/>
              <a:t>, he </a:t>
            </a:r>
            <a:r>
              <a:rPr lang="en-US" i="1" dirty="0" err="1" smtClean="0"/>
              <a:t>liveth</a:t>
            </a:r>
            <a:r>
              <a:rPr lang="en-US" i="1" dirty="0" smtClean="0"/>
              <a:t> unto God.</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1828800"/>
          </a:xfrm>
        </p:spPr>
        <p:txBody>
          <a:bodyPr/>
          <a:lstStyle/>
          <a:p>
            <a:r>
              <a:rPr lang="en-US" i="1" dirty="0" smtClean="0"/>
              <a:t> 11 Likewise reckon ye also yourselves to be dead indeed unto sin, but alive unto God through Jesus Christ our Lord.</a:t>
            </a:r>
            <a:endParaRPr lang="en-US" i="1" dirty="0"/>
          </a:p>
        </p:txBody>
      </p:sp>
      <p:pic>
        <p:nvPicPr>
          <p:cNvPr id="76804" name="Picture 4" descr="http://www.frankallnutt.com/Images/X-AM-Christian.jpg"/>
          <p:cNvPicPr>
            <a:picLocks noChangeAspect="1" noChangeArrowheads="1"/>
          </p:cNvPicPr>
          <p:nvPr/>
        </p:nvPicPr>
        <p:blipFill>
          <a:blip r:embed="rId2" cstate="print"/>
          <a:srcRect/>
          <a:stretch>
            <a:fillRect/>
          </a:stretch>
        </p:blipFill>
        <p:spPr bwMode="auto">
          <a:xfrm>
            <a:off x="1066800" y="1552344"/>
            <a:ext cx="7077075" cy="530565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20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lstStyle/>
          <a:p>
            <a:r>
              <a:rPr lang="en-US" i="1" dirty="0" smtClean="0"/>
              <a:t>“As ye have therefore received Christ Jesus the Lord, so walk ye in him.”</a:t>
            </a:r>
            <a:br>
              <a:rPr lang="en-US" i="1" dirty="0" smtClean="0"/>
            </a:br>
            <a:r>
              <a:rPr lang="en-US" i="1" dirty="0" smtClean="0"/>
              <a:t> Col. 2:6 </a:t>
            </a:r>
            <a:endParaRPr lang="en-US" i="1" dirty="0"/>
          </a:p>
        </p:txBody>
      </p:sp>
      <p:pic>
        <p:nvPicPr>
          <p:cNvPr id="87042" name="Picture 2" descr="http://payload41.cargocollective.com/1/6/222850/3134555/LifeChurch-HabakkukSermon.jpg"/>
          <p:cNvPicPr>
            <a:picLocks noChangeAspect="1" noChangeArrowheads="1"/>
          </p:cNvPicPr>
          <p:nvPr/>
        </p:nvPicPr>
        <p:blipFill>
          <a:blip r:embed="rId2" cstate="print"/>
          <a:srcRect/>
          <a:stretch>
            <a:fillRect/>
          </a:stretch>
        </p:blipFill>
        <p:spPr bwMode="auto">
          <a:xfrm>
            <a:off x="1676400" y="2209800"/>
            <a:ext cx="6019800" cy="4514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042"/>
                                        </p:tgtEl>
                                        <p:attrNameLst>
                                          <p:attrName>style.visibility</p:attrName>
                                        </p:attrNameLst>
                                      </p:cBhvr>
                                      <p:to>
                                        <p:strVal val="visible"/>
                                      </p:to>
                                    </p:set>
                                    <p:animEffect transition="in" filter="blinds(horizontal)">
                                      <p:cBhvr>
                                        <p:cTn id="7" dur="5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www.friendsshelter.com/file/pic/photo/2012/03/Alleluia-bible-verse-christian-wallpaper-galatians-2-20-21.jpg"/>
          <p:cNvPicPr>
            <a:picLocks noChangeAspect="1" noChangeArrowheads="1"/>
          </p:cNvPicPr>
          <p:nvPr/>
        </p:nvPicPr>
        <p:blipFill>
          <a:blip r:embed="rId2" cstate="print"/>
          <a:srcRect/>
          <a:stretch>
            <a:fillRect/>
          </a:stretch>
        </p:blipFill>
        <p:spPr bwMode="auto">
          <a:xfrm>
            <a:off x="152400" y="76200"/>
            <a:ext cx="8763000" cy="67818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rmAutofit fontScale="90000"/>
            <a:scene3d>
              <a:camera prst="orthographicFront"/>
              <a:lightRig rig="threePt" dir="t"/>
            </a:scene3d>
            <a:sp3d extrusionH="57150">
              <a:bevelT w="38100" h="38100" prst="convex"/>
            </a:sp3d>
          </a:bodyPr>
          <a:lstStyle/>
          <a:p>
            <a:r>
              <a:rPr lang="en-US" i="1" dirty="0" smtClean="0"/>
              <a:t>“But thanks be to God, which </a:t>
            </a:r>
            <a:r>
              <a:rPr lang="en-US" i="1" dirty="0" err="1" smtClean="0"/>
              <a:t>giveth</a:t>
            </a:r>
            <a:r>
              <a:rPr lang="en-US" i="1" dirty="0" smtClean="0"/>
              <a:t> us the victory through our Lord Jesus Christ.” I Cor. 15:57 </a:t>
            </a:r>
            <a:endParaRPr lang="en-US" i="1" dirty="0"/>
          </a:p>
        </p:txBody>
      </p:sp>
      <p:pic>
        <p:nvPicPr>
          <p:cNvPr id="88066" name="Picture 2" descr="http://verdebaptist.com/wp/wp-content/uploads/Victorious.png"/>
          <p:cNvPicPr>
            <a:picLocks noChangeAspect="1" noChangeArrowheads="1"/>
          </p:cNvPicPr>
          <p:nvPr/>
        </p:nvPicPr>
        <p:blipFill>
          <a:blip r:embed="rId2" cstate="print"/>
          <a:srcRect/>
          <a:stretch>
            <a:fillRect/>
          </a:stretch>
        </p:blipFill>
        <p:spPr bwMode="auto">
          <a:xfrm>
            <a:off x="1524000" y="2286000"/>
            <a:ext cx="6096000" cy="4572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solidFill>
                  <a:srgbClr val="FFFF00"/>
                </a:solidFill>
              </a:rPr>
              <a:t>Names and Titles of Jesus Christ</a:t>
            </a:r>
            <a:endParaRPr lang="en-US" dirty="0">
              <a:solidFill>
                <a:srgbClr val="FFFF00"/>
              </a:solidFill>
            </a:endParaRPr>
          </a:p>
        </p:txBody>
      </p:sp>
      <p:pic>
        <p:nvPicPr>
          <p:cNvPr id="51204" name="Picture 4" descr="http://christianityinview.com/images/jesusnames.jpg"/>
          <p:cNvPicPr>
            <a:picLocks noChangeAspect="1" noChangeArrowheads="1"/>
          </p:cNvPicPr>
          <p:nvPr/>
        </p:nvPicPr>
        <p:blipFill>
          <a:blip r:embed="rId2" cstate="print"/>
          <a:srcRect/>
          <a:stretch>
            <a:fillRect/>
          </a:stretch>
        </p:blipFill>
        <p:spPr bwMode="auto">
          <a:xfrm>
            <a:off x="838200" y="1295400"/>
            <a:ext cx="7441603" cy="5562600"/>
          </a:xfrm>
          <a:prstGeom prst="rect">
            <a:avLst/>
          </a:prstGeom>
          <a:noFill/>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Autofit/>
          </a:bodyPr>
          <a:lstStyle/>
          <a:p>
            <a:pPr lvl="0"/>
            <a:r>
              <a:rPr lang="en-US" sz="4000" dirty="0" smtClean="0">
                <a:effectLst>
                  <a:glow rad="101600">
                    <a:schemeClr val="bg1">
                      <a:alpha val="60000"/>
                    </a:schemeClr>
                  </a:glow>
                </a:effectLst>
              </a:rPr>
              <a:t>Purpose to live a holy life – </a:t>
            </a:r>
            <a:r>
              <a:rPr lang="en-US" sz="4000" i="1" dirty="0" smtClean="0">
                <a:effectLst>
                  <a:glow rad="101600">
                    <a:schemeClr val="bg1">
                      <a:alpha val="60000"/>
                    </a:schemeClr>
                  </a:glow>
                </a:effectLst>
              </a:rPr>
              <a:t>I Thess. 4:1-8</a:t>
            </a:r>
          </a:p>
          <a:p>
            <a:pPr lvl="0"/>
            <a:r>
              <a:rPr lang="en-US" sz="4000" dirty="0" smtClean="0">
                <a:effectLst>
                  <a:glow rad="101600">
                    <a:schemeClr val="bg1">
                      <a:alpha val="60000"/>
                    </a:schemeClr>
                  </a:glow>
                </a:effectLst>
              </a:rPr>
              <a:t>Yield yourself to the Lord – </a:t>
            </a:r>
            <a:r>
              <a:rPr lang="en-US" sz="4000" i="1" dirty="0" smtClean="0">
                <a:effectLst>
                  <a:glow rad="101600">
                    <a:schemeClr val="bg1">
                      <a:alpha val="60000"/>
                    </a:schemeClr>
                  </a:glow>
                </a:effectLst>
              </a:rPr>
              <a:t>Rom. 6,    12:1-2 </a:t>
            </a:r>
          </a:p>
          <a:p>
            <a:pPr lvl="0"/>
            <a:r>
              <a:rPr lang="en-US" sz="4000" dirty="0" smtClean="0">
                <a:effectLst>
                  <a:glow rad="101600">
                    <a:schemeClr val="bg1">
                      <a:alpha val="60000"/>
                    </a:schemeClr>
                  </a:glow>
                </a:effectLst>
              </a:rPr>
              <a:t>Renew your mind daily – </a:t>
            </a:r>
            <a:r>
              <a:rPr lang="en-US" sz="4000" i="1" dirty="0" smtClean="0">
                <a:effectLst>
                  <a:glow rad="101600">
                    <a:schemeClr val="bg1">
                      <a:alpha val="60000"/>
                    </a:schemeClr>
                  </a:glow>
                </a:effectLst>
              </a:rPr>
              <a:t>Eph. 4:23-24 </a:t>
            </a:r>
          </a:p>
          <a:p>
            <a:pPr lvl="0"/>
            <a:r>
              <a:rPr lang="en-US" sz="4000" dirty="0" smtClean="0">
                <a:effectLst>
                  <a:glow rad="101600">
                    <a:schemeClr val="bg1">
                      <a:alpha val="60000"/>
                    </a:schemeClr>
                  </a:glow>
                </a:effectLst>
              </a:rPr>
              <a:t>Make no provision for the flesh – </a:t>
            </a:r>
            <a:r>
              <a:rPr lang="en-US" sz="4000" i="1" dirty="0" smtClean="0">
                <a:effectLst>
                  <a:glow rad="101600">
                    <a:schemeClr val="bg1">
                      <a:alpha val="60000"/>
                    </a:schemeClr>
                  </a:glow>
                </a:effectLst>
              </a:rPr>
              <a:t>Rom. 13:14</a:t>
            </a:r>
          </a:p>
          <a:p>
            <a:pPr lvl="0"/>
            <a:r>
              <a:rPr lang="en-US" sz="4000" dirty="0" smtClean="0">
                <a:effectLst>
                  <a:glow rad="101600">
                    <a:schemeClr val="bg1">
                      <a:alpha val="60000"/>
                    </a:schemeClr>
                  </a:glow>
                </a:effectLst>
              </a:rPr>
              <a:t>Flee temptation – </a:t>
            </a:r>
            <a:r>
              <a:rPr lang="en-US" sz="4000" i="1" dirty="0" smtClean="0">
                <a:effectLst>
                  <a:glow rad="101600">
                    <a:schemeClr val="bg1">
                      <a:alpha val="60000"/>
                    </a:schemeClr>
                  </a:glow>
                </a:effectLst>
              </a:rPr>
              <a:t>II Tim. 2:22 </a:t>
            </a:r>
          </a:p>
          <a:p>
            <a:pPr lvl="0"/>
            <a:r>
              <a:rPr lang="en-US" sz="4000" dirty="0" smtClean="0">
                <a:effectLst>
                  <a:glow rad="101600">
                    <a:schemeClr val="bg1">
                      <a:alpha val="60000"/>
                    </a:schemeClr>
                  </a:glow>
                </a:effectLst>
              </a:rPr>
              <a:t>Resist Satan by continual submission to God – </a:t>
            </a:r>
            <a:r>
              <a:rPr lang="en-US" sz="4000" i="1" dirty="0" smtClean="0">
                <a:effectLst>
                  <a:glow rad="101600">
                    <a:schemeClr val="bg1">
                      <a:alpha val="60000"/>
                    </a:schemeClr>
                  </a:glow>
                </a:effectLst>
              </a:rPr>
              <a:t>James 4:6-10</a:t>
            </a:r>
          </a:p>
          <a:p>
            <a:endParaRPr lang="en-US" sz="40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8382000" cy="5745163"/>
          </a:xfrm>
        </p:spPr>
        <p:txBody>
          <a:bodyPr>
            <a:noAutofit/>
          </a:bodyPr>
          <a:lstStyle/>
          <a:p>
            <a:pPr lvl="0"/>
            <a:r>
              <a:rPr lang="en-US" sz="3600" dirty="0">
                <a:effectLst>
                  <a:glow rad="101600">
                    <a:schemeClr val="bg1">
                      <a:alpha val="60000"/>
                    </a:schemeClr>
                  </a:glow>
                </a:effectLst>
              </a:rPr>
              <a:t>Do not give place to the devil – </a:t>
            </a:r>
            <a:r>
              <a:rPr lang="en-US" sz="3600" i="1" dirty="0">
                <a:effectLst>
                  <a:glow rad="101600">
                    <a:schemeClr val="bg1">
                      <a:alpha val="60000"/>
                    </a:schemeClr>
                  </a:glow>
                </a:effectLst>
              </a:rPr>
              <a:t>Eph. </a:t>
            </a:r>
            <a:r>
              <a:rPr lang="en-US" sz="3600" i="1" dirty="0" smtClean="0">
                <a:effectLst>
                  <a:glow rad="101600">
                    <a:schemeClr val="bg1">
                      <a:alpha val="60000"/>
                    </a:schemeClr>
                  </a:glow>
                </a:effectLst>
              </a:rPr>
              <a:t>4:27–31 (bitterness</a:t>
            </a:r>
            <a:r>
              <a:rPr lang="en-US" sz="3600" i="1" dirty="0">
                <a:effectLst>
                  <a:glow rad="101600">
                    <a:schemeClr val="bg1">
                      <a:alpha val="60000"/>
                    </a:schemeClr>
                  </a:glow>
                </a:effectLst>
              </a:rPr>
              <a:t>, immorality, </a:t>
            </a:r>
            <a:r>
              <a:rPr lang="en-US" sz="3600" i="1" dirty="0" smtClean="0">
                <a:effectLst>
                  <a:glow rad="101600">
                    <a:schemeClr val="bg1">
                      <a:alpha val="60000"/>
                    </a:schemeClr>
                  </a:glow>
                </a:effectLst>
              </a:rPr>
              <a:t>covetousness)</a:t>
            </a:r>
            <a:endParaRPr lang="en-US" sz="3600" i="1" dirty="0">
              <a:effectLst>
                <a:glow rad="101600">
                  <a:schemeClr val="bg1">
                    <a:alpha val="60000"/>
                  </a:schemeClr>
                </a:glow>
              </a:effectLst>
            </a:endParaRPr>
          </a:p>
          <a:p>
            <a:pPr lvl="0"/>
            <a:r>
              <a:rPr lang="en-US" sz="3600" dirty="0">
                <a:effectLst>
                  <a:glow rad="101600">
                    <a:schemeClr val="bg1">
                      <a:alpha val="60000"/>
                    </a:schemeClr>
                  </a:glow>
                </a:effectLst>
              </a:rPr>
              <a:t>Keep your thoughts centered on things pure and lovely – </a:t>
            </a:r>
            <a:r>
              <a:rPr lang="en-US" sz="3600" i="1" dirty="0">
                <a:effectLst>
                  <a:glow rad="101600">
                    <a:schemeClr val="bg1">
                      <a:alpha val="60000"/>
                    </a:schemeClr>
                  </a:glow>
                </a:effectLst>
              </a:rPr>
              <a:t>Phil. </a:t>
            </a:r>
            <a:r>
              <a:rPr lang="en-US" sz="3600" i="1" dirty="0" smtClean="0">
                <a:effectLst>
                  <a:glow rad="101600">
                    <a:schemeClr val="bg1">
                      <a:alpha val="60000"/>
                    </a:schemeClr>
                  </a:glow>
                </a:effectLst>
              </a:rPr>
              <a:t>4:6-8</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Set your affections on things above – </a:t>
            </a:r>
            <a:r>
              <a:rPr lang="en-US" sz="3600" i="1" dirty="0">
                <a:effectLst>
                  <a:glow rad="101600">
                    <a:schemeClr val="bg1">
                      <a:alpha val="60000"/>
                    </a:schemeClr>
                  </a:glow>
                </a:effectLst>
              </a:rPr>
              <a:t>C</a:t>
            </a:r>
            <a:r>
              <a:rPr lang="en-US" sz="3600" i="1" dirty="0" smtClean="0">
                <a:effectLst>
                  <a:glow rad="101600">
                    <a:schemeClr val="bg1">
                      <a:alpha val="60000"/>
                    </a:schemeClr>
                  </a:glow>
                </a:effectLst>
              </a:rPr>
              <a:t>ol</a:t>
            </a:r>
            <a:r>
              <a:rPr lang="en-US" sz="3600" i="1" dirty="0">
                <a:effectLst>
                  <a:glow rad="101600">
                    <a:schemeClr val="bg1">
                      <a:alpha val="60000"/>
                    </a:schemeClr>
                  </a:glow>
                </a:effectLst>
              </a:rPr>
              <a:t>. </a:t>
            </a:r>
            <a:r>
              <a:rPr lang="en-US" sz="3600" i="1" dirty="0" smtClean="0">
                <a:effectLst>
                  <a:glow rad="101600">
                    <a:schemeClr val="bg1">
                      <a:alpha val="60000"/>
                    </a:schemeClr>
                  </a:glow>
                </a:effectLst>
              </a:rPr>
              <a:t>3:1-4</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Keep sin confessed – </a:t>
            </a:r>
            <a:r>
              <a:rPr lang="en-US" sz="3600" i="1" dirty="0">
                <a:effectLst>
                  <a:glow rad="101600">
                    <a:schemeClr val="bg1">
                      <a:alpha val="60000"/>
                    </a:schemeClr>
                  </a:glow>
                </a:effectLst>
              </a:rPr>
              <a:t>Prov. </a:t>
            </a:r>
            <a:r>
              <a:rPr lang="en-US" sz="3600" i="1" dirty="0" smtClean="0">
                <a:effectLst>
                  <a:glow rad="101600">
                    <a:schemeClr val="bg1">
                      <a:alpha val="60000"/>
                    </a:schemeClr>
                  </a:glow>
                </a:effectLst>
              </a:rPr>
              <a:t>28:13-14</a:t>
            </a:r>
            <a:r>
              <a:rPr lang="en-US" sz="3600" dirty="0">
                <a:effectLst>
                  <a:glow rad="101600">
                    <a:schemeClr val="bg1">
                      <a:alpha val="60000"/>
                    </a:schemeClr>
                  </a:glow>
                </a:effectLst>
              </a:rPr>
              <a:t> </a:t>
            </a:r>
          </a:p>
          <a:p>
            <a:pPr lvl="0"/>
            <a:r>
              <a:rPr lang="en-US" sz="3600" dirty="0">
                <a:effectLst>
                  <a:glow rad="101600">
                    <a:schemeClr val="bg1">
                      <a:alpha val="60000"/>
                    </a:schemeClr>
                  </a:glow>
                </a:effectLst>
              </a:rPr>
              <a:t>Keep your conscience clear – </a:t>
            </a:r>
            <a:r>
              <a:rPr lang="en-US" sz="3600" i="1" dirty="0">
                <a:effectLst>
                  <a:glow rad="101600">
                    <a:schemeClr val="bg1">
                      <a:alpha val="60000"/>
                    </a:schemeClr>
                  </a:glow>
                </a:effectLst>
              </a:rPr>
              <a:t>Acts </a:t>
            </a:r>
            <a:r>
              <a:rPr lang="en-US" sz="3600" i="1" dirty="0" smtClean="0">
                <a:effectLst>
                  <a:glow rad="101600">
                    <a:schemeClr val="bg1">
                      <a:alpha val="60000"/>
                    </a:schemeClr>
                  </a:glow>
                </a:effectLst>
              </a:rPr>
              <a:t>24:16</a:t>
            </a:r>
            <a:r>
              <a:rPr lang="en-US" sz="3600" i="1" dirty="0">
                <a:effectLst>
                  <a:glow rad="101600">
                    <a:schemeClr val="bg1">
                      <a:alpha val="60000"/>
                    </a:schemeClr>
                  </a:glow>
                </a:effectLst>
              </a:rPr>
              <a:t> </a:t>
            </a:r>
          </a:p>
          <a:p>
            <a:pPr lvl="0"/>
            <a:r>
              <a:rPr lang="en-US" sz="3600" dirty="0">
                <a:effectLst>
                  <a:glow rad="101600">
                    <a:schemeClr val="bg1">
                      <a:alpha val="60000"/>
                    </a:schemeClr>
                  </a:glow>
                </a:effectLst>
              </a:rPr>
              <a:t>Obey the promptings of the Holy Spirit – </a:t>
            </a:r>
            <a:r>
              <a:rPr lang="en-US" sz="3600" i="1" dirty="0">
                <a:effectLst>
                  <a:glow rad="101600">
                    <a:schemeClr val="bg1">
                      <a:alpha val="60000"/>
                    </a:schemeClr>
                  </a:glow>
                </a:effectLst>
              </a:rPr>
              <a:t>Rom. 8:14</a:t>
            </a:r>
          </a:p>
          <a:p>
            <a:endParaRPr lang="en-US" sz="3600"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686800" cy="3581400"/>
          </a:xfrm>
        </p:spPr>
        <p:txBody>
          <a:bodyPr>
            <a:normAutofit/>
          </a:bodyPr>
          <a:lstStyle/>
          <a:p>
            <a:pPr lvl="0"/>
            <a:r>
              <a:rPr lang="en-US" sz="4000" dirty="0">
                <a:effectLst>
                  <a:glow rad="101600">
                    <a:schemeClr val="bg1">
                      <a:alpha val="60000"/>
                    </a:schemeClr>
                  </a:glow>
                </a:effectLst>
              </a:rPr>
              <a:t>Avoid quenching and grieving the Holy </a:t>
            </a:r>
            <a:r>
              <a:rPr lang="en-US" sz="4000" dirty="0" smtClean="0">
                <a:effectLst>
                  <a:glow rad="101600">
                    <a:schemeClr val="bg1">
                      <a:alpha val="60000"/>
                    </a:schemeClr>
                  </a:glow>
                </a:effectLst>
              </a:rPr>
              <a:t>Spirit </a:t>
            </a:r>
            <a:r>
              <a:rPr lang="en-US" sz="4000" dirty="0">
                <a:effectLst>
                  <a:glow rad="101600">
                    <a:schemeClr val="bg1">
                      <a:alpha val="60000"/>
                    </a:schemeClr>
                  </a:glow>
                </a:effectLst>
              </a:rPr>
              <a:t>– </a:t>
            </a:r>
            <a:r>
              <a:rPr lang="en-US" sz="4000" i="1" dirty="0">
                <a:effectLst>
                  <a:glow rad="101600">
                    <a:schemeClr val="bg1">
                      <a:alpha val="60000"/>
                    </a:schemeClr>
                  </a:glow>
                </a:effectLst>
              </a:rPr>
              <a:t>I Thess. </a:t>
            </a:r>
            <a:r>
              <a:rPr lang="en-US" sz="4000" i="1" dirty="0" smtClean="0">
                <a:effectLst>
                  <a:glow rad="101600">
                    <a:schemeClr val="bg1">
                      <a:alpha val="60000"/>
                    </a:schemeClr>
                  </a:glow>
                </a:effectLst>
              </a:rPr>
              <a:t>5:19, Eph. 4:25-31</a:t>
            </a:r>
            <a:r>
              <a:rPr lang="en-US" sz="4000" i="1" dirty="0">
                <a:effectLst>
                  <a:glow rad="101600">
                    <a:schemeClr val="bg1">
                      <a:alpha val="60000"/>
                    </a:schemeClr>
                  </a:glow>
                </a:effectLst>
              </a:rPr>
              <a:t> </a:t>
            </a:r>
          </a:p>
          <a:p>
            <a:pPr lvl="0"/>
            <a:r>
              <a:rPr lang="en-US" sz="4000" dirty="0">
                <a:effectLst>
                  <a:glow rad="101600">
                    <a:schemeClr val="bg1">
                      <a:alpha val="60000"/>
                    </a:schemeClr>
                  </a:glow>
                </a:effectLst>
              </a:rPr>
              <a:t>Ask God to fill you with the Holy Spirit – </a:t>
            </a:r>
            <a:r>
              <a:rPr lang="en-US" sz="4000" i="1" dirty="0">
                <a:effectLst>
                  <a:glow rad="101600">
                    <a:schemeClr val="bg1">
                      <a:alpha val="60000"/>
                    </a:schemeClr>
                  </a:glow>
                </a:effectLst>
              </a:rPr>
              <a:t>Luke </a:t>
            </a:r>
            <a:r>
              <a:rPr lang="en-US" sz="4000" i="1" dirty="0" smtClean="0">
                <a:effectLst>
                  <a:glow rad="101600">
                    <a:schemeClr val="bg1">
                      <a:alpha val="60000"/>
                    </a:schemeClr>
                  </a:glow>
                </a:effectLst>
              </a:rPr>
              <a:t>11:15</a:t>
            </a:r>
            <a:r>
              <a:rPr lang="en-US" sz="4000" i="1" dirty="0">
                <a:effectLst>
                  <a:glow rad="101600">
                    <a:schemeClr val="bg1">
                      <a:alpha val="60000"/>
                    </a:schemeClr>
                  </a:glow>
                </a:effectLst>
              </a:rPr>
              <a:t> </a:t>
            </a:r>
            <a:endParaRPr lang="en-US" sz="4000" i="1" dirty="0" smtClean="0">
              <a:effectLst>
                <a:glow rad="101600">
                  <a:schemeClr val="bg1">
                    <a:alpha val="60000"/>
                  </a:schemeClr>
                </a:glow>
              </a:effectLst>
            </a:endParaRPr>
          </a:p>
          <a:p>
            <a:pPr lvl="0">
              <a:buNone/>
            </a:pPr>
            <a:endParaRPr lang="en-US" sz="4000" i="1" dirty="0">
              <a:effectLst>
                <a:glow rad="101600">
                  <a:schemeClr val="bg1">
                    <a:alpha val="60000"/>
                  </a:schemeClr>
                </a:glow>
              </a:effectLst>
            </a:endParaRPr>
          </a:p>
          <a:p>
            <a:pPr>
              <a:buNone/>
            </a:pPr>
            <a:endParaRPr lang="en-US" sz="4000" dirty="0">
              <a:effectLst>
                <a:glow rad="101600">
                  <a:schemeClr val="bg1">
                    <a:alpha val="60000"/>
                  </a:schemeClr>
                </a:glow>
              </a:effectLst>
            </a:endParaRPr>
          </a:p>
        </p:txBody>
      </p:sp>
      <p:pic>
        <p:nvPicPr>
          <p:cNvPr id="4" name="Picture 2" descr="http://i44.tinypic.com/an0j5t.jpg"/>
          <p:cNvPicPr>
            <a:picLocks noChangeAspect="1" noChangeArrowheads="1" noCrop="1"/>
          </p:cNvPicPr>
          <p:nvPr/>
        </p:nvPicPr>
        <p:blipFill>
          <a:blip r:embed="rId3" cstate="print"/>
          <a:srcRect/>
          <a:stretch>
            <a:fillRect/>
          </a:stretch>
        </p:blipFill>
        <p:spPr bwMode="auto">
          <a:xfrm>
            <a:off x="5181600" y="3581400"/>
            <a:ext cx="3437297" cy="259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629400"/>
          </a:xfrm>
        </p:spPr>
        <p:txBody>
          <a:bodyPr>
            <a:normAutofit/>
            <a:scene3d>
              <a:camera prst="orthographicFront"/>
              <a:lightRig rig="threePt" dir="t"/>
            </a:scene3d>
            <a:sp3d extrusionH="57150">
              <a:bevelT w="38100" h="38100" prst="convex"/>
            </a:sp3d>
          </a:bodyPr>
          <a:lstStyle/>
          <a:p>
            <a:r>
              <a:rPr lang="en-US" sz="4800" dirty="0" smtClean="0">
                <a:solidFill>
                  <a:srgbClr val="FFC000"/>
                </a:solidFill>
                <a:effectLst>
                  <a:glow rad="101600">
                    <a:schemeClr val="bg1">
                      <a:alpha val="60000"/>
                    </a:schemeClr>
                  </a:glow>
                </a:effectLst>
              </a:rPr>
              <a:t>The Holy Spirit is called the </a:t>
            </a:r>
            <a:br>
              <a:rPr lang="en-US" sz="4800" dirty="0" smtClean="0">
                <a:solidFill>
                  <a:srgbClr val="FFC000"/>
                </a:solidFill>
                <a:effectLst>
                  <a:glow rad="101600">
                    <a:schemeClr val="bg1">
                      <a:alpha val="60000"/>
                    </a:schemeClr>
                  </a:glow>
                </a:effectLst>
              </a:rPr>
            </a:br>
            <a:r>
              <a:rPr lang="en-US" sz="4800" i="1" dirty="0" smtClean="0">
                <a:solidFill>
                  <a:srgbClr val="FFC000"/>
                </a:solidFill>
                <a:effectLst>
                  <a:glow rad="101600">
                    <a:schemeClr val="bg1">
                      <a:alpha val="60000"/>
                    </a:schemeClr>
                  </a:glow>
                </a:effectLst>
              </a:rPr>
              <a:t>“Spirit of Grace” </a:t>
            </a:r>
            <a:r>
              <a:rPr lang="en-US" sz="4800" i="1" dirty="0">
                <a:solidFill>
                  <a:srgbClr val="FFC000"/>
                </a:solidFill>
                <a:effectLst>
                  <a:glow rad="101600">
                    <a:schemeClr val="bg1">
                      <a:alpha val="60000"/>
                    </a:schemeClr>
                  </a:glow>
                </a:effectLst>
              </a:rPr>
              <a:t>(</a:t>
            </a:r>
            <a:r>
              <a:rPr lang="en-US" sz="4800" i="1" dirty="0" smtClean="0">
                <a:solidFill>
                  <a:srgbClr val="FFC000"/>
                </a:solidFill>
                <a:effectLst>
                  <a:glow rad="101600">
                    <a:schemeClr val="bg1">
                      <a:alpha val="60000"/>
                    </a:schemeClr>
                  </a:glow>
                </a:effectLst>
              </a:rPr>
              <a:t>Heb. 10:29)</a:t>
            </a:r>
            <a:r>
              <a:rPr lang="en-US" sz="4800" dirty="0" smtClean="0">
                <a:solidFill>
                  <a:srgbClr val="FFC000"/>
                </a:solidFill>
                <a:effectLst>
                  <a:glow rad="101600">
                    <a:schemeClr val="bg1">
                      <a:alpha val="60000"/>
                    </a:schemeClr>
                  </a:glow>
                </a:effectLst>
              </a:rPr>
              <a:t> </a:t>
            </a:r>
            <a:r>
              <a:rPr lang="en-US" sz="4800" i="1" dirty="0">
                <a:solidFill>
                  <a:srgbClr val="FFC000"/>
                </a:solidFill>
                <a:effectLst>
                  <a:glow rad="101600">
                    <a:schemeClr val="bg1">
                      <a:alpha val="60000"/>
                    </a:schemeClr>
                  </a:glow>
                </a:effectLst>
              </a:rPr>
              <a:t/>
            </a:r>
            <a:br>
              <a:rPr lang="en-US" sz="4800" i="1" dirty="0">
                <a:solidFill>
                  <a:srgbClr val="FFC000"/>
                </a:solidFill>
                <a:effectLst>
                  <a:glow rad="101600">
                    <a:schemeClr val="bg1">
                      <a:alpha val="60000"/>
                    </a:schemeClr>
                  </a:glow>
                </a:effectLst>
              </a:rPr>
            </a:br>
            <a:r>
              <a:rPr lang="en-US" sz="4800" i="1" dirty="0" smtClean="0">
                <a:solidFill>
                  <a:srgbClr val="FFC000"/>
                </a:solidFill>
                <a:effectLst>
                  <a:glow rad="101600">
                    <a:schemeClr val="bg1">
                      <a:alpha val="60000"/>
                    </a:schemeClr>
                  </a:glow>
                </a:effectLst>
              </a:rPr>
              <a:t/>
            </a:r>
            <a:br>
              <a:rPr lang="en-US" sz="4800" i="1" dirty="0" smtClean="0">
                <a:solidFill>
                  <a:srgbClr val="FFC000"/>
                </a:solidFill>
                <a:effectLst>
                  <a:glow rad="101600">
                    <a:schemeClr val="bg1">
                      <a:alpha val="60000"/>
                    </a:schemeClr>
                  </a:glow>
                </a:effectLst>
              </a:rPr>
            </a:br>
            <a:r>
              <a:rPr lang="en-US" sz="4800" i="1" dirty="0" smtClean="0">
                <a:solidFill>
                  <a:srgbClr val="FFC000"/>
                </a:solidFill>
                <a:effectLst>
                  <a:glow rad="101600">
                    <a:schemeClr val="bg1">
                      <a:alpha val="60000"/>
                    </a:schemeClr>
                  </a:glow>
                </a:effectLst>
              </a:rPr>
              <a:t>“God gives grace to the humble…”</a:t>
            </a:r>
            <a:endParaRPr lang="en-US" sz="4800" dirty="0"/>
          </a:p>
        </p:txBody>
      </p:sp>
      <p:sp>
        <p:nvSpPr>
          <p:cNvPr id="3" name="Rectangle 2"/>
          <p:cNvSpPr/>
          <p:nvPr/>
        </p:nvSpPr>
        <p:spPr>
          <a:xfrm>
            <a:off x="381000" y="3657600"/>
            <a:ext cx="85344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a:bodyPr>
          <a:lstStyle/>
          <a:p>
            <a:r>
              <a:rPr lang="en-US" sz="3400" b="1" dirty="0" smtClean="0">
                <a:solidFill>
                  <a:srgbClr val="FFFF00"/>
                </a:solidFill>
              </a:rPr>
              <a:t>Sustaining </a:t>
            </a:r>
            <a:r>
              <a:rPr lang="en-US" sz="3400" b="1" dirty="0">
                <a:solidFill>
                  <a:srgbClr val="FFFF00"/>
                </a:solidFill>
              </a:rPr>
              <a:t>grace</a:t>
            </a:r>
            <a:r>
              <a:rPr lang="en-US" sz="3400" b="1" i="1" dirty="0">
                <a:solidFill>
                  <a:srgbClr val="FFFF00"/>
                </a:solidFill>
              </a:rPr>
              <a:t> </a:t>
            </a:r>
            <a:r>
              <a:rPr lang="en-US" sz="3400" b="1" i="1" dirty="0"/>
              <a:t>– </a:t>
            </a:r>
            <a:r>
              <a:rPr lang="en-US" sz="3400" i="1" dirty="0"/>
              <a:t>God giving strength to endure hardship</a:t>
            </a:r>
            <a:endParaRPr lang="en-US" sz="3400" dirty="0"/>
          </a:p>
          <a:p>
            <a:pPr>
              <a:buNone/>
            </a:pPr>
            <a:r>
              <a:rPr lang="en-US" sz="3400" dirty="0"/>
              <a:t>    </a:t>
            </a:r>
            <a:r>
              <a:rPr lang="en-US" sz="3400" i="1" dirty="0"/>
              <a:t>“For this thing I besought the Lord thrice, that it might depart from me. And he said unto me, </a:t>
            </a:r>
            <a:r>
              <a:rPr lang="en-US" sz="3400" i="1" u="sng" dirty="0"/>
              <a:t>My grace is sufficient</a:t>
            </a:r>
            <a:r>
              <a:rPr lang="en-US" sz="3400" i="1" dirty="0"/>
              <a:t> for thee: for my strength is made perfect in weakness. Most gladly therefore will I rather glory in my infirmities, that the power of Christ may rest upon me. Therefore I take pleasure in infirmities, in reproaches, in necessities, in persecutions, in distresses for Christ's sake: for when I am weak, then am I strong.</a:t>
            </a:r>
            <a:r>
              <a:rPr lang="en-US" sz="3400" b="1" i="1" dirty="0"/>
              <a:t>” </a:t>
            </a:r>
            <a:r>
              <a:rPr lang="en-US" sz="3400" i="1" dirty="0"/>
              <a:t>II Cor. 12:8-10</a:t>
            </a:r>
            <a:r>
              <a:rPr lang="en-US" sz="3400" b="1" i="1" dirty="0"/>
              <a:t> </a:t>
            </a:r>
            <a:endParaRPr lang="en-US" sz="3400" b="1" i="1" dirty="0" smtClean="0"/>
          </a:p>
          <a:p>
            <a:pPr>
              <a:buNone/>
            </a:pPr>
            <a:endParaRPr lang="en-US" sz="3400" dirty="0" smtClean="0"/>
          </a:p>
          <a:p>
            <a:endParaRPr lang="en-US" sz="3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33400"/>
            <a:ext cx="9144000" cy="7162800"/>
          </a:xfrm>
        </p:spPr>
        <p:txBody>
          <a:bodyPr>
            <a:noAutofit/>
          </a:bodyPr>
          <a:lstStyle/>
          <a:p>
            <a:pPr>
              <a:buNone/>
            </a:pPr>
            <a:endParaRPr lang="en-US" dirty="0" smtClean="0"/>
          </a:p>
          <a:p>
            <a:r>
              <a:rPr lang="en-US" b="1" dirty="0" smtClean="0"/>
              <a:t> </a:t>
            </a:r>
            <a:r>
              <a:rPr lang="en-US" b="1" dirty="0" smtClean="0">
                <a:solidFill>
                  <a:srgbClr val="FFFF00"/>
                </a:solidFill>
              </a:rPr>
              <a:t>Strengthening grace</a:t>
            </a:r>
            <a:r>
              <a:rPr lang="en-US" b="1" i="1" dirty="0" smtClean="0">
                <a:solidFill>
                  <a:srgbClr val="FFFF00"/>
                </a:solidFill>
              </a:rPr>
              <a:t> </a:t>
            </a:r>
            <a:r>
              <a:rPr lang="en-US" b="1" i="1" dirty="0" smtClean="0"/>
              <a:t>– God giving the ability to accomplish his will  </a:t>
            </a:r>
            <a:endParaRPr lang="en-US" dirty="0" smtClean="0"/>
          </a:p>
          <a:p>
            <a:pPr>
              <a:buNone/>
            </a:pPr>
            <a:r>
              <a:rPr lang="en-US" i="1" dirty="0" smtClean="0"/>
              <a:t>     “But by the grace of God I am what I am: and his grace which was bestowed upon me was not in vain; but I </a:t>
            </a:r>
            <a:r>
              <a:rPr lang="en-US" i="1" dirty="0" err="1" smtClean="0"/>
              <a:t>laboured</a:t>
            </a:r>
            <a:r>
              <a:rPr lang="en-US" i="1" dirty="0" smtClean="0"/>
              <a:t> more abundantly than they all: yet not I, </a:t>
            </a:r>
            <a:r>
              <a:rPr lang="en-US" i="1" u="sng" dirty="0" smtClean="0"/>
              <a:t>but the grace of God which was with me</a:t>
            </a:r>
            <a:r>
              <a:rPr lang="en-US" i="1" dirty="0" smtClean="0"/>
              <a:t>.” I Cor. 15:10 </a:t>
            </a:r>
            <a:endParaRPr lang="en-US" dirty="0" smtClean="0"/>
          </a:p>
          <a:p>
            <a:pPr>
              <a:buNone/>
            </a:pPr>
            <a:r>
              <a:rPr lang="en-US" i="1" dirty="0" smtClean="0"/>
              <a:t>    “Be </a:t>
            </a:r>
            <a:r>
              <a:rPr lang="en-US" i="1" u="sng" dirty="0" smtClean="0"/>
              <a:t>strong in the grace</a:t>
            </a:r>
            <a:r>
              <a:rPr lang="en-US" i="1" dirty="0" smtClean="0"/>
              <a:t> that is in Christ Jesus…”</a:t>
            </a:r>
            <a:r>
              <a:rPr lang="en-US" dirty="0" smtClean="0"/>
              <a:t> </a:t>
            </a:r>
          </a:p>
          <a:p>
            <a:pPr>
              <a:buNone/>
            </a:pPr>
            <a:r>
              <a:rPr lang="en-US" i="1" dirty="0" smtClean="0"/>
              <a:t>    “For our rejoicing is this, the testimony of our conscience, that in simplicity and godly sincerity, not with fleshly wisdom, but </a:t>
            </a:r>
            <a:r>
              <a:rPr lang="en-US" i="1" u="sng" dirty="0" smtClean="0"/>
              <a:t>by the grace of God</a:t>
            </a:r>
            <a:r>
              <a:rPr lang="en-US" i="1" dirty="0" smtClean="0"/>
              <a:t>, we have had our conversation in the world, and more abundantly to you-ward.” II Cor. 1:12  </a:t>
            </a: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A guarantee of fruitful labor</a:t>
            </a:r>
            <a:endParaRPr lang="en-US" dirty="0">
              <a:solidFill>
                <a:srgbClr val="FFFF00"/>
              </a:solidFill>
            </a:endParaRPr>
          </a:p>
        </p:txBody>
      </p:sp>
      <p:sp>
        <p:nvSpPr>
          <p:cNvPr id="3" name="Content Placeholder 2"/>
          <p:cNvSpPr>
            <a:spLocks noGrp="1"/>
          </p:cNvSpPr>
          <p:nvPr>
            <p:ph idx="1"/>
          </p:nvPr>
        </p:nvSpPr>
        <p:spPr>
          <a:xfrm>
            <a:off x="0" y="1371600"/>
            <a:ext cx="9144000" cy="5257800"/>
          </a:xfrm>
        </p:spPr>
        <p:txBody>
          <a:bodyPr>
            <a:normAutofit/>
          </a:bodyPr>
          <a:lstStyle/>
          <a:p>
            <a:pPr lvl="0">
              <a:buNone/>
            </a:pPr>
            <a:r>
              <a:rPr lang="en-US" i="1" dirty="0"/>
              <a:t> </a:t>
            </a:r>
            <a:r>
              <a:rPr lang="en-US" i="1" dirty="0" smtClean="0"/>
              <a:t>   "</a:t>
            </a:r>
            <a:r>
              <a:rPr lang="en-US" i="1" dirty="0"/>
              <a:t>Therefore, my beloved brethren, be ye steadfast, unmovable, always abounding in the work of the Lord, forasmuch as ye know that your </a:t>
            </a:r>
            <a:r>
              <a:rPr lang="en-US" i="1" u="sng" dirty="0" err="1"/>
              <a:t>labour</a:t>
            </a:r>
            <a:r>
              <a:rPr lang="en-US" i="1" u="sng" dirty="0"/>
              <a:t> is not in vain</a:t>
            </a:r>
            <a:r>
              <a:rPr lang="en-US" i="1" dirty="0"/>
              <a:t> in the </a:t>
            </a:r>
            <a:r>
              <a:rPr lang="en-US" i="1" dirty="0" smtClean="0"/>
              <a:t>Lord.” I </a:t>
            </a:r>
            <a:r>
              <a:rPr lang="en-US" i="1" dirty="0"/>
              <a:t>Cor. </a:t>
            </a:r>
            <a:r>
              <a:rPr lang="en-US" i="1" dirty="0" smtClean="0"/>
              <a:t>15:58</a:t>
            </a:r>
          </a:p>
          <a:p>
            <a:pPr lvl="0">
              <a:buNone/>
            </a:pPr>
            <a:r>
              <a:rPr lang="en-US" i="1" dirty="0" smtClean="0"/>
              <a:t>   “Ye have not chosen me, but I have chosen you, and ordained you, that ye should go and bring forth fruit, and that your fruit should remain: that whatsoever ye shall ask of the Father in my name, he may give it you.” John 15:16 </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scene3d>
              <a:camera prst="orthographicFront"/>
              <a:lightRig rig="threePt" dir="t"/>
            </a:scene3d>
            <a:sp3d extrusionH="57150">
              <a:bevelT w="38100" h="38100" prst="convex"/>
            </a:sp3d>
          </a:bodyPr>
          <a:lstStyle/>
          <a:p>
            <a:r>
              <a:rPr lang="en-US" b="1" dirty="0" smtClean="0">
                <a:solidFill>
                  <a:schemeClr val="tx2">
                    <a:lumMod val="90000"/>
                  </a:schemeClr>
                </a:solidFill>
              </a:rPr>
              <a:t>Matthew 7:16-20</a:t>
            </a:r>
            <a:endParaRPr lang="en-US" b="1" dirty="0">
              <a:solidFill>
                <a:schemeClr val="tx2">
                  <a:lumMod val="90000"/>
                </a:schemeClr>
              </a:solidFill>
            </a:endParaRPr>
          </a:p>
        </p:txBody>
      </p:sp>
      <p:sp>
        <p:nvSpPr>
          <p:cNvPr id="3" name="Content Placeholder 2"/>
          <p:cNvSpPr>
            <a:spLocks noGrp="1"/>
          </p:cNvSpPr>
          <p:nvPr>
            <p:ph idx="1"/>
          </p:nvPr>
        </p:nvSpPr>
        <p:spPr>
          <a:xfrm>
            <a:off x="0" y="1219200"/>
            <a:ext cx="9144000" cy="5638800"/>
          </a:xfrm>
        </p:spPr>
        <p:txBody>
          <a:bodyPr>
            <a:normAutofit/>
          </a:bodyPr>
          <a:lstStyle/>
          <a:p>
            <a:r>
              <a:rPr lang="en-US" sz="3300" i="1" dirty="0" smtClean="0"/>
              <a:t>16 Ye shall know them by their fruits. Do men gather grapes of thorns, or figs of thistles?</a:t>
            </a:r>
          </a:p>
          <a:p>
            <a:r>
              <a:rPr lang="en-US" sz="3300" i="1" dirty="0" smtClean="0"/>
              <a:t> 17 Even so every good tree bringeth forth good fruit; but a corrupt tree bringeth forth evil fruit.</a:t>
            </a:r>
          </a:p>
          <a:p>
            <a:r>
              <a:rPr lang="en-US" sz="3300" i="1" dirty="0" smtClean="0"/>
              <a:t> 18 A good tree cannot bring forth evil fruit, neither can a corrupt tree bring forth good fruit.</a:t>
            </a:r>
          </a:p>
          <a:p>
            <a:r>
              <a:rPr lang="en-US" sz="3300" i="1" dirty="0" smtClean="0"/>
              <a:t> 19 Every tree that bringeth not forth good fruit is hewn down, and cast into the fire.</a:t>
            </a:r>
          </a:p>
          <a:p>
            <a:r>
              <a:rPr lang="en-US" sz="3300" i="1" dirty="0" smtClean="0"/>
              <a:t> 20 Wherefore by their fruits ye shall know them.</a:t>
            </a:r>
            <a:endParaRPr lang="en-US" sz="33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handofgod.com.au/attachments/Image/fruit-of-the-spirit.jpg"/>
          <p:cNvPicPr>
            <a:picLocks noChangeAspect="1" noChangeArrowheads="1"/>
          </p:cNvPicPr>
          <p:nvPr/>
        </p:nvPicPr>
        <p:blipFill>
          <a:blip r:embed="rId2" cstate="print"/>
          <a:srcRect/>
          <a:stretch>
            <a:fillRect/>
          </a:stretch>
        </p:blipFill>
        <p:spPr bwMode="auto">
          <a:xfrm>
            <a:off x="1219200" y="0"/>
            <a:ext cx="6991350" cy="6854648"/>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a:bodyPr>
          <a:lstStyle/>
          <a:p>
            <a:r>
              <a:rPr lang="en-US" dirty="0" smtClean="0">
                <a:solidFill>
                  <a:srgbClr val="FFFF00"/>
                </a:solidFill>
              </a:rPr>
              <a:t>A guarantee of our resurrection</a:t>
            </a:r>
            <a:endParaRPr lang="en-US" dirty="0">
              <a:solidFill>
                <a:srgbClr val="FFFF00"/>
              </a:solidFill>
            </a:endParaRPr>
          </a:p>
        </p:txBody>
      </p:sp>
      <p:sp>
        <p:nvSpPr>
          <p:cNvPr id="3" name="Content Placeholder 2"/>
          <p:cNvSpPr>
            <a:spLocks noGrp="1"/>
          </p:cNvSpPr>
          <p:nvPr>
            <p:ph idx="1"/>
          </p:nvPr>
        </p:nvSpPr>
        <p:spPr>
          <a:xfrm>
            <a:off x="457200" y="1905000"/>
            <a:ext cx="4343400" cy="1905000"/>
          </a:xfrm>
        </p:spPr>
        <p:txBody>
          <a:bodyPr>
            <a:noAutofit/>
          </a:bodyPr>
          <a:lstStyle/>
          <a:p>
            <a:pPr algn="ctr">
              <a:buNone/>
            </a:pPr>
            <a:r>
              <a:rPr lang="en-US" sz="3600" i="1" dirty="0" smtClean="0">
                <a:effectLst>
                  <a:glow rad="101600">
                    <a:schemeClr val="bg1">
                      <a:alpha val="60000"/>
                    </a:schemeClr>
                  </a:glow>
                </a:effectLst>
              </a:rPr>
              <a:t>  "</a:t>
            </a:r>
            <a:r>
              <a:rPr lang="en-US" sz="3600" i="1" dirty="0">
                <a:effectLst>
                  <a:glow rad="101600">
                    <a:schemeClr val="bg1">
                      <a:alpha val="60000"/>
                    </a:schemeClr>
                  </a:glow>
                </a:effectLst>
              </a:rPr>
              <a:t>Knowing that he which raised up the Lord Jesus shall raise up us also by Jesus, and shall present us with you" </a:t>
            </a:r>
            <a:endParaRPr lang="en-US" sz="3600" i="1" dirty="0" smtClean="0">
              <a:effectLst>
                <a:glow rad="101600">
                  <a:schemeClr val="bg1">
                    <a:alpha val="60000"/>
                  </a:schemeClr>
                </a:glow>
              </a:effectLst>
            </a:endParaRPr>
          </a:p>
          <a:p>
            <a:pPr algn="ctr">
              <a:buNone/>
            </a:pPr>
            <a:r>
              <a:rPr lang="en-US" sz="3600" i="1" dirty="0" smtClean="0">
                <a:effectLst>
                  <a:glow rad="101600">
                    <a:schemeClr val="bg1">
                      <a:alpha val="60000"/>
                    </a:schemeClr>
                  </a:glow>
                </a:effectLst>
              </a:rPr>
              <a:t>II Cor</a:t>
            </a:r>
            <a:r>
              <a:rPr lang="en-US" sz="3600" i="1" dirty="0">
                <a:effectLst>
                  <a:glow rad="101600">
                    <a:schemeClr val="bg1">
                      <a:alpha val="60000"/>
                    </a:schemeClr>
                  </a:glow>
                </a:effectLst>
              </a:rPr>
              <a:t>. </a:t>
            </a:r>
            <a:r>
              <a:rPr lang="en-US" sz="3600" i="1" dirty="0" smtClean="0">
                <a:effectLst>
                  <a:glow rad="101600">
                    <a:schemeClr val="bg1">
                      <a:alpha val="60000"/>
                    </a:schemeClr>
                  </a:glow>
                </a:effectLst>
              </a:rPr>
              <a:t>4:14</a:t>
            </a:r>
            <a:endParaRPr lang="en-US" sz="3600" i="1" dirty="0">
              <a:effectLst>
                <a:glow rad="101600">
                  <a:schemeClr val="bg1">
                    <a:alpha val="60000"/>
                  </a:schemeClr>
                </a:glow>
              </a:effectLst>
            </a:endParaRPr>
          </a:p>
        </p:txBody>
      </p:sp>
      <p:pic>
        <p:nvPicPr>
          <p:cNvPr id="96260" name="Picture 4" descr="http://2.bp.blogspot.com/_P5Rya9uWIpc/TTFRZsr7AyI/AAAAAAAAAfo/BGhYoaB5NK0/s1600/Painting+Of+The+Rapture+Of+The+Churc%20h.JPG"/>
          <p:cNvPicPr>
            <a:picLocks noChangeAspect="1" noChangeArrowheads="1"/>
          </p:cNvPicPr>
          <p:nvPr/>
        </p:nvPicPr>
        <p:blipFill>
          <a:blip r:embed="rId2" cstate="print"/>
          <a:srcRect/>
          <a:stretch>
            <a:fillRect/>
          </a:stretch>
        </p:blipFill>
        <p:spPr bwMode="auto">
          <a:xfrm>
            <a:off x="5257800" y="1371600"/>
            <a:ext cx="3604846" cy="52720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solidFill>
                  <a:srgbClr val="FFFF00"/>
                </a:solidFill>
              </a:rPr>
              <a:t>The Humanity of Jesus Christ</a:t>
            </a:r>
            <a:endParaRPr lang="en-US" dirty="0">
              <a:solidFill>
                <a:srgbClr val="FFFF00"/>
              </a:solidFill>
            </a:endParaRPr>
          </a:p>
        </p:txBody>
      </p:sp>
      <p:pic>
        <p:nvPicPr>
          <p:cNvPr id="1026" name="Picture 2" descr="http://www.divinemercyofourlord.org/pictures/Beatitudes.jpg"/>
          <p:cNvPicPr>
            <a:picLocks noChangeAspect="1" noChangeArrowheads="1"/>
          </p:cNvPicPr>
          <p:nvPr/>
        </p:nvPicPr>
        <p:blipFill>
          <a:blip r:embed="rId2" cstate="print"/>
          <a:srcRect/>
          <a:stretch>
            <a:fillRect/>
          </a:stretch>
        </p:blipFill>
        <p:spPr bwMode="auto">
          <a:xfrm>
            <a:off x="1295400" y="1524000"/>
            <a:ext cx="6705600" cy="5029200"/>
          </a:xfrm>
          <a:prstGeom prst="rect">
            <a:avLst/>
          </a:prstGeom>
          <a:noFill/>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c559477.r77.cf2.rackcdn.com/images/articles/the-secret-rapture/rapture-false-1.jpg"/>
          <p:cNvPicPr>
            <a:picLocks noChangeAspect="1" noChangeArrowheads="1"/>
          </p:cNvPicPr>
          <p:nvPr/>
        </p:nvPicPr>
        <p:blipFill>
          <a:blip r:embed="rId2" cstate="print">
            <a:lum bright="-10000"/>
          </a:blip>
          <a:srcRect/>
          <a:stretch>
            <a:fillRect/>
          </a:stretch>
        </p:blipFill>
        <p:spPr bwMode="auto">
          <a:xfrm>
            <a:off x="-76200" y="-57150"/>
            <a:ext cx="9220200" cy="6915150"/>
          </a:xfrm>
          <a:prstGeom prst="rect">
            <a:avLst/>
          </a:prstGeom>
          <a:noFill/>
        </p:spPr>
      </p:pic>
      <p:sp>
        <p:nvSpPr>
          <p:cNvPr id="4" name="Rectangle 3"/>
          <p:cNvSpPr/>
          <p:nvPr/>
        </p:nvSpPr>
        <p:spPr>
          <a:xfrm>
            <a:off x="533400" y="457200"/>
            <a:ext cx="8305800" cy="5078313"/>
          </a:xfrm>
          <a:prstGeom prst="rect">
            <a:avLst/>
          </a:prstGeom>
        </p:spPr>
        <p:txBody>
          <a:bodyPr wrap="square">
            <a:spAutoFit/>
          </a:bodyPr>
          <a:lstStyle/>
          <a:p>
            <a:pPr algn="ctr"/>
            <a:r>
              <a:rPr lang="en-US" sz="3600" i="1" dirty="0" smtClean="0">
                <a:effectLst>
                  <a:glow rad="101600">
                    <a:schemeClr val="bg1">
                      <a:alpha val="60000"/>
                    </a:schemeClr>
                  </a:glow>
                </a:effectLst>
              </a:rPr>
              <a:t>“For the Lord himself shall descend from heaven with a shout, with the voice of the archangel, and with the trump of God: and the dead in Christ shall rise first:</a:t>
            </a:r>
          </a:p>
          <a:p>
            <a:pPr algn="ctr"/>
            <a:r>
              <a:rPr lang="en-US" sz="3600" i="1" dirty="0" smtClean="0">
                <a:effectLst>
                  <a:glow rad="101600">
                    <a:schemeClr val="bg1">
                      <a:alpha val="60000"/>
                    </a:schemeClr>
                  </a:glow>
                </a:effectLst>
              </a:rPr>
              <a:t>Then we which are alive and remain shall be caught up together with them in the clouds, to meet the Lord in the air: and so shall we ever be with the Lord.”</a:t>
            </a:r>
          </a:p>
          <a:p>
            <a:pPr algn="ctr"/>
            <a:r>
              <a:rPr lang="en-US" sz="3600" i="1" dirty="0" smtClean="0">
                <a:effectLst>
                  <a:glow rad="101600">
                    <a:schemeClr val="bg1">
                      <a:alpha val="60000"/>
                    </a:schemeClr>
                  </a:glow>
                </a:effectLst>
              </a:rPr>
              <a:t> I Thess. 4:16-17 </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i="1" dirty="0">
                <a:solidFill>
                  <a:srgbClr val="FFFF00"/>
                </a:solidFill>
              </a:rPr>
              <a:t>Future blessings</a:t>
            </a:r>
            <a:endParaRPr lang="en-US" dirty="0">
              <a:solidFill>
                <a:srgbClr val="FFFF00"/>
              </a:solidFill>
            </a:endParaRPr>
          </a:p>
        </p:txBody>
      </p:sp>
      <p:sp>
        <p:nvSpPr>
          <p:cNvPr id="3" name="Content Placeholder 2"/>
          <p:cNvSpPr>
            <a:spLocks noGrp="1"/>
          </p:cNvSpPr>
          <p:nvPr>
            <p:ph idx="1"/>
          </p:nvPr>
        </p:nvSpPr>
        <p:spPr>
          <a:xfrm>
            <a:off x="0" y="1447800"/>
            <a:ext cx="5715000" cy="5410200"/>
          </a:xfrm>
        </p:spPr>
        <p:txBody>
          <a:bodyPr>
            <a:normAutofit/>
          </a:bodyPr>
          <a:lstStyle/>
          <a:p>
            <a:pPr lvl="0"/>
            <a:r>
              <a:rPr lang="en-US" sz="3600" dirty="0"/>
              <a:t>Exchanging corruption for </a:t>
            </a:r>
            <a:r>
              <a:rPr lang="en-US" sz="3600" dirty="0" smtClean="0"/>
              <a:t>incorruption</a:t>
            </a:r>
          </a:p>
          <a:p>
            <a:pPr lvl="0"/>
            <a:r>
              <a:rPr lang="en-US" sz="3600" i="1" dirty="0" smtClean="0"/>
              <a:t>“So also is the resurrection of the dead. It is sown in corruption; it is raised </a:t>
            </a:r>
            <a:r>
              <a:rPr lang="en-US" sz="3600" i="1" dirty="0" err="1" smtClean="0"/>
              <a:t>inincorruption</a:t>
            </a:r>
            <a:r>
              <a:rPr lang="en-US" sz="3600" i="1" dirty="0" smtClean="0"/>
              <a:t>.” I Cor. 15:42</a:t>
            </a:r>
            <a:endParaRPr lang="en-US" sz="3600" i="1" dirty="0"/>
          </a:p>
          <a:p>
            <a:endParaRPr lang="en-US" sz="3600" dirty="0"/>
          </a:p>
        </p:txBody>
      </p:sp>
      <p:pic>
        <p:nvPicPr>
          <p:cNvPr id="99330" name="Picture 2" descr="http://2.bp.blogspot.com/-htRYdlampyE/UFXEZcR6ojI/AAAAAAAAEIw/FXEPuywqTdc/s1600/the-bride-of-christ.jpg"/>
          <p:cNvPicPr>
            <a:picLocks noChangeAspect="1" noChangeArrowheads="1"/>
          </p:cNvPicPr>
          <p:nvPr/>
        </p:nvPicPr>
        <p:blipFill>
          <a:blip r:embed="rId2" cstate="print"/>
          <a:srcRect/>
          <a:stretch>
            <a:fillRect/>
          </a:stretch>
        </p:blipFill>
        <p:spPr bwMode="auto">
          <a:xfrm>
            <a:off x="5671364" y="1219200"/>
            <a:ext cx="3472636" cy="4724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2362201"/>
          </a:xfrm>
        </p:spPr>
        <p:txBody>
          <a:bodyPr>
            <a:normAutofit/>
          </a:bodyPr>
          <a:lstStyle/>
          <a:p>
            <a:r>
              <a:rPr lang="en-US" sz="3600" dirty="0"/>
              <a:t>Exchanging dishonor for glory </a:t>
            </a:r>
            <a:endParaRPr lang="en-US" sz="3600" dirty="0" smtClean="0"/>
          </a:p>
          <a:p>
            <a:r>
              <a:rPr lang="en-US" sz="3600" i="1" dirty="0" smtClean="0"/>
              <a:t>“It is sown in </a:t>
            </a:r>
            <a:r>
              <a:rPr lang="en-US" sz="3600" i="1" dirty="0" err="1" smtClean="0"/>
              <a:t>dishonour</a:t>
            </a:r>
            <a:r>
              <a:rPr lang="en-US" sz="3600" i="1" dirty="0" smtClean="0"/>
              <a:t>; it is raised in glory…”                 I Cor. 15:43 </a:t>
            </a:r>
            <a:endParaRPr lang="en-US" sz="3600" i="1" dirty="0"/>
          </a:p>
        </p:txBody>
      </p:sp>
      <p:pic>
        <p:nvPicPr>
          <p:cNvPr id="100354" name="Picture 2" descr="http://www.maurilioamorim.com/wp-content/uploads/2011/05/rapture-painting.jpg"/>
          <p:cNvPicPr>
            <a:picLocks noChangeAspect="1" noChangeArrowheads="1"/>
          </p:cNvPicPr>
          <p:nvPr/>
        </p:nvPicPr>
        <p:blipFill>
          <a:blip r:embed="rId2" cstate="print">
            <a:lum bright="-10000"/>
          </a:blip>
          <a:srcRect/>
          <a:stretch>
            <a:fillRect/>
          </a:stretch>
        </p:blipFill>
        <p:spPr bwMode="auto">
          <a:xfrm>
            <a:off x="2590800" y="1676400"/>
            <a:ext cx="5943600" cy="459638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133600"/>
          </a:xfrm>
        </p:spPr>
        <p:txBody>
          <a:bodyPr>
            <a:normAutofit/>
          </a:bodyPr>
          <a:lstStyle/>
          <a:p>
            <a:r>
              <a:rPr lang="en-US" sz="3600" dirty="0"/>
              <a:t>Exchanging weakness for </a:t>
            </a:r>
            <a:r>
              <a:rPr lang="en-US" sz="3600" dirty="0" smtClean="0"/>
              <a:t>power</a:t>
            </a:r>
          </a:p>
          <a:p>
            <a:r>
              <a:rPr lang="en-US" sz="3600" i="1" dirty="0" smtClean="0"/>
              <a:t> “…it is sown in weakness; it is raised in power.” I Cor. 15:43 </a:t>
            </a:r>
            <a:endParaRPr lang="en-US" sz="3600" i="1" dirty="0"/>
          </a:p>
        </p:txBody>
      </p:sp>
      <p:pic>
        <p:nvPicPr>
          <p:cNvPr id="101378" name="Picture 2" descr="http://2.bp.blogspot.com/_uzqQ4-Womhc/TPr6qXuov-I/AAAAAAAAADo/4hCrlQVc-U0/S748/jesus_rapture%255B1%255D.jpg"/>
          <p:cNvPicPr>
            <a:picLocks noChangeAspect="1" noChangeArrowheads="1"/>
          </p:cNvPicPr>
          <p:nvPr/>
        </p:nvPicPr>
        <p:blipFill>
          <a:blip r:embed="rId2" cstate="print"/>
          <a:srcRect/>
          <a:stretch>
            <a:fillRect/>
          </a:stretch>
        </p:blipFill>
        <p:spPr bwMode="auto">
          <a:xfrm>
            <a:off x="1524000" y="1924050"/>
            <a:ext cx="64008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2514600"/>
          </a:xfrm>
        </p:spPr>
        <p:txBody>
          <a:bodyPr>
            <a:noAutofit/>
          </a:bodyPr>
          <a:lstStyle/>
          <a:p>
            <a:r>
              <a:rPr lang="en-US" sz="3600" dirty="0"/>
              <a:t>Exchanging a material body for a spiritual </a:t>
            </a:r>
            <a:r>
              <a:rPr lang="en-US" sz="3600" dirty="0" smtClean="0"/>
              <a:t>body</a:t>
            </a:r>
          </a:p>
          <a:p>
            <a:r>
              <a:rPr lang="en-US" sz="3600" i="1" dirty="0" smtClean="0"/>
              <a:t>“It is sown a natural body; it is raised a spiritual body. There is a natural body, and there is a spiritual body.” I Cor. 15:44 </a:t>
            </a:r>
            <a:endParaRPr lang="en-US" sz="3600" i="1" dirty="0"/>
          </a:p>
        </p:txBody>
      </p:sp>
      <p:pic>
        <p:nvPicPr>
          <p:cNvPr id="102402" name="Picture 2" descr="http://cache.thisorth.at/blog-images/00000/00019/068.jpg"/>
          <p:cNvPicPr>
            <a:picLocks noChangeAspect="1" noChangeArrowheads="1"/>
          </p:cNvPicPr>
          <p:nvPr/>
        </p:nvPicPr>
        <p:blipFill>
          <a:blip r:embed="rId2" cstate="print"/>
          <a:srcRect/>
          <a:stretch>
            <a:fillRect/>
          </a:stretch>
        </p:blipFill>
        <p:spPr bwMode="auto">
          <a:xfrm>
            <a:off x="1981200" y="2981326"/>
            <a:ext cx="5029200" cy="3771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638800" cy="6858000"/>
          </a:xfrm>
        </p:spPr>
        <p:txBody>
          <a:bodyPr>
            <a:normAutofit lnSpcReduction="10000"/>
          </a:bodyPr>
          <a:lstStyle/>
          <a:p>
            <a:r>
              <a:rPr lang="en-US" i="1" dirty="0" smtClean="0"/>
              <a:t>I Cor. 15:40 “There are also celestial (heavenly) bodies, and bodies terrestrial: but the glory of the celestial (earthly) is one, and the glory of the terrestrial is another.”</a:t>
            </a:r>
          </a:p>
          <a:p>
            <a:r>
              <a:rPr lang="en-US" i="1" dirty="0" smtClean="0"/>
              <a:t>Rom. 8:18-19 “For I reckon that the sufferings of this present time are not worthy to be compared with the glory which shall be revealed in us. For the earnest expectation of the creature </a:t>
            </a:r>
            <a:r>
              <a:rPr lang="en-US" i="1" dirty="0" err="1" smtClean="0"/>
              <a:t>waiteth</a:t>
            </a:r>
            <a:r>
              <a:rPr lang="en-US" i="1" dirty="0" smtClean="0"/>
              <a:t> for the manifestation of the sons of God.”</a:t>
            </a:r>
            <a:endParaRPr lang="en-US" i="1" dirty="0"/>
          </a:p>
        </p:txBody>
      </p:sp>
      <p:pic>
        <p:nvPicPr>
          <p:cNvPr id="103426" name="Picture 2" descr="http://3.bp.blogspot.com/-F5jdcPXnLVQ/UAgw30vQFKI/AAAAAAAAAns/VnKZRCD7-aQ/s1600/pre-existence.jpg"/>
          <p:cNvPicPr>
            <a:picLocks noChangeAspect="1" noChangeArrowheads="1"/>
          </p:cNvPicPr>
          <p:nvPr/>
        </p:nvPicPr>
        <p:blipFill>
          <a:blip r:embed="rId2" cstate="print"/>
          <a:srcRect/>
          <a:stretch>
            <a:fillRect/>
          </a:stretch>
        </p:blipFill>
        <p:spPr bwMode="auto">
          <a:xfrm>
            <a:off x="5557606" y="914400"/>
            <a:ext cx="3586394" cy="4495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92236"/>
            <a:ext cx="8229600" cy="923330"/>
          </a:xfrm>
          <a:prstGeom prst="rect">
            <a:avLst/>
          </a:prstGeom>
        </p:spPr>
        <p:txBody>
          <a:bodyPr wrap="square">
            <a:spAutoFit/>
            <a:scene3d>
              <a:camera prst="orthographicFront"/>
              <a:lightRig rig="threePt" dir="t"/>
            </a:scene3d>
            <a:sp3d extrusionH="57150">
              <a:bevelT w="38100" h="38100" prst="convex"/>
            </a:sp3d>
          </a:bodyPr>
          <a:lstStyle/>
          <a:p>
            <a:pPr algn="ctr"/>
            <a:r>
              <a:rPr lang="en-US" sz="5400" b="1" dirty="0" smtClean="0">
                <a:solidFill>
                  <a:schemeClr val="accent3">
                    <a:lumMod val="60000"/>
                    <a:lumOff val="40000"/>
                  </a:schemeClr>
                </a:solidFill>
              </a:rPr>
              <a:t>In relation to the Savior </a:t>
            </a:r>
            <a:endParaRPr lang="en-US" sz="5400" b="1" dirty="0">
              <a:solidFill>
                <a:schemeClr val="accent3">
                  <a:lumMod val="60000"/>
                  <a:lumOff val="40000"/>
                </a:schemeClr>
              </a:solidFill>
            </a:endParaRPr>
          </a:p>
        </p:txBody>
      </p:sp>
      <p:pic>
        <p:nvPicPr>
          <p:cNvPr id="104450" name="Picture 2" descr="http://gospellightminute.files.wordpress.com/2011/04/jesus_resurrection.jpg"/>
          <p:cNvPicPr>
            <a:picLocks noChangeAspect="1" noChangeArrowheads="1"/>
          </p:cNvPicPr>
          <p:nvPr/>
        </p:nvPicPr>
        <p:blipFill>
          <a:blip r:embed="rId2" cstate="print"/>
          <a:srcRect/>
          <a:stretch>
            <a:fillRect/>
          </a:stretch>
        </p:blipFill>
        <p:spPr bwMode="auto">
          <a:xfrm>
            <a:off x="2819400" y="1295400"/>
            <a:ext cx="3842919" cy="5417127"/>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dirty="0" smtClean="0">
                <a:solidFill>
                  <a:srgbClr val="FFFF00"/>
                </a:solidFill>
              </a:rPr>
              <a:t>It is the mark of his deity</a:t>
            </a:r>
            <a:endParaRPr lang="en-US" dirty="0">
              <a:solidFill>
                <a:srgbClr val="FFFF00"/>
              </a:solidFill>
            </a:endParaRPr>
          </a:p>
        </p:txBody>
      </p:sp>
      <p:sp>
        <p:nvSpPr>
          <p:cNvPr id="3" name="Content Placeholder 2"/>
          <p:cNvSpPr>
            <a:spLocks noGrp="1"/>
          </p:cNvSpPr>
          <p:nvPr>
            <p:ph idx="1"/>
          </p:nvPr>
        </p:nvSpPr>
        <p:spPr>
          <a:xfrm>
            <a:off x="0" y="1752600"/>
            <a:ext cx="5486400" cy="5410199"/>
          </a:xfrm>
        </p:spPr>
        <p:txBody>
          <a:bodyPr>
            <a:normAutofit/>
          </a:bodyPr>
          <a:lstStyle/>
          <a:p>
            <a:pPr algn="ctr">
              <a:buNone/>
            </a:pPr>
            <a:r>
              <a:rPr lang="en-US" sz="3600" i="1" dirty="0" smtClean="0"/>
              <a:t>    "</a:t>
            </a:r>
            <a:r>
              <a:rPr lang="en-US" sz="3600" i="1" dirty="0"/>
              <a:t>And declared to be the Son of God with power, according to the spirit of holiness, by the resurrection from the </a:t>
            </a:r>
            <a:r>
              <a:rPr lang="en-US" sz="3600" i="1" dirty="0" smtClean="0"/>
              <a:t>dead." Rom</a:t>
            </a:r>
            <a:r>
              <a:rPr lang="en-US" sz="3600" i="1" dirty="0"/>
              <a:t>. </a:t>
            </a:r>
            <a:r>
              <a:rPr lang="en-US" sz="3600" i="1" dirty="0" smtClean="0"/>
              <a:t>1:4</a:t>
            </a:r>
            <a:endParaRPr lang="en-US" sz="3600" i="1" dirty="0"/>
          </a:p>
          <a:p>
            <a:pPr algn="ctr"/>
            <a:endParaRPr lang="en-US" sz="3600" i="1" dirty="0"/>
          </a:p>
        </p:txBody>
      </p:sp>
      <p:pic>
        <p:nvPicPr>
          <p:cNvPr id="105474" name="Picture 2" descr="https://encrypted-tbn1.gstatic.com/images?q=tbn:ANd9GcRg43pK_EXW03e96bHXE5d4Hacp_D1D3ZbFHAfoJc3aM67zEWQE"/>
          <p:cNvPicPr>
            <a:picLocks noChangeAspect="1" noChangeArrowheads="1"/>
          </p:cNvPicPr>
          <p:nvPr/>
        </p:nvPicPr>
        <p:blipFill>
          <a:blip r:embed="rId2" cstate="print"/>
          <a:srcRect/>
          <a:stretch>
            <a:fillRect/>
          </a:stretch>
        </p:blipFill>
        <p:spPr bwMode="auto">
          <a:xfrm>
            <a:off x="5715000" y="1295400"/>
            <a:ext cx="2621410" cy="5257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0"/>
          </a:xfrm>
        </p:spPr>
        <p:txBody>
          <a:bodyPr>
            <a:normAutofit/>
          </a:bodyPr>
          <a:lstStyle/>
          <a:p>
            <a:r>
              <a:rPr lang="en-US" sz="3600" i="1" dirty="0" smtClean="0"/>
              <a:t>“Jesus answered and said unto them, Destroy this temple, and in three days </a:t>
            </a:r>
            <a:r>
              <a:rPr lang="en-US" sz="3600" i="1" u="sng" dirty="0" smtClean="0"/>
              <a:t>I will raise it up</a:t>
            </a:r>
            <a:r>
              <a:rPr lang="en-US" sz="3600" i="1" dirty="0" smtClean="0"/>
              <a:t>. Then said the Jews, Forty and six years was this temple in building, and wilt thou rear it up in three days? But he </a:t>
            </a:r>
            <a:r>
              <a:rPr lang="en-US" sz="3600" i="1" dirty="0" err="1" smtClean="0"/>
              <a:t>spake</a:t>
            </a:r>
            <a:r>
              <a:rPr lang="en-US" sz="3600" i="1" dirty="0" smtClean="0"/>
              <a:t> of the temple of his body. When therefore he was risen from the dead, his disciples remembered that he had said this unto them; and they believed the scripture, and the word which Jesus had said.” </a:t>
            </a:r>
            <a:br>
              <a:rPr lang="en-US" sz="3600" i="1" dirty="0" smtClean="0"/>
            </a:br>
            <a:r>
              <a:rPr lang="en-US" sz="3600" i="1" dirty="0" smtClean="0"/>
              <a:t>John 2:19-22</a:t>
            </a:r>
            <a:endParaRPr lang="en-US" sz="3600" i="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"Him God raised up the third </a:t>
            </a:r>
            <a:r>
              <a:rPr lang="en-US" i="1" dirty="0" smtClean="0"/>
              <a:t>day" </a:t>
            </a:r>
            <a:br>
              <a:rPr lang="en-US" i="1" dirty="0" smtClean="0"/>
            </a:br>
            <a:r>
              <a:rPr lang="en-US" i="1" dirty="0" smtClean="0"/>
              <a:t>Acts </a:t>
            </a:r>
            <a:r>
              <a:rPr lang="en-US" i="1" dirty="0"/>
              <a:t>10:40</a:t>
            </a:r>
          </a:p>
        </p:txBody>
      </p:sp>
      <p:pic>
        <p:nvPicPr>
          <p:cNvPr id="106498" name="Picture 2" descr="http://silbithomas.files.wordpress.com/2010/06/the-empty-tomb-jesus-resurrection.jpg"/>
          <p:cNvPicPr>
            <a:picLocks noChangeAspect="1" noChangeArrowheads="1"/>
          </p:cNvPicPr>
          <p:nvPr/>
        </p:nvPicPr>
        <p:blipFill>
          <a:blip r:embed="rId2" cstate="print"/>
          <a:srcRect/>
          <a:stretch>
            <a:fillRect/>
          </a:stretch>
        </p:blipFill>
        <p:spPr bwMode="auto">
          <a:xfrm>
            <a:off x="2514600" y="1657350"/>
            <a:ext cx="4267200" cy="520065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smtClean="0">
                <a:solidFill>
                  <a:srgbClr val="FFFF00"/>
                </a:solidFill>
                <a:effectLst/>
              </a:rPr>
              <a:t>The Deity of Jesus Christ</a:t>
            </a:r>
            <a:endParaRPr lang="en-US" dirty="0">
              <a:solidFill>
                <a:srgbClr val="FFFF00"/>
              </a:solidFill>
              <a:effectLst/>
            </a:endParaRPr>
          </a:p>
        </p:txBody>
      </p:sp>
      <p:sp>
        <p:nvSpPr>
          <p:cNvPr id="3" name="Rectangle 2"/>
          <p:cNvSpPr/>
          <p:nvPr/>
        </p:nvSpPr>
        <p:spPr>
          <a:xfrm>
            <a:off x="0" y="1143000"/>
            <a:ext cx="9144000" cy="646331"/>
          </a:xfrm>
          <a:prstGeom prst="rect">
            <a:avLst/>
          </a:prstGeom>
        </p:spPr>
        <p:txBody>
          <a:bodyPr wrap="square">
            <a:spAutoFit/>
          </a:bodyPr>
          <a:lstStyle/>
          <a:p>
            <a:pPr algn="ctr"/>
            <a:r>
              <a:rPr lang="en-US" sz="3600" i="1" dirty="0" smtClean="0">
                <a:solidFill>
                  <a:srgbClr val="FFFF00"/>
                </a:solidFill>
              </a:rPr>
              <a:t>(John 10:30-33) </a:t>
            </a:r>
            <a:endParaRPr lang="en-US" sz="3600" i="1" dirty="0">
              <a:solidFill>
                <a:srgbClr val="FFFF00"/>
              </a:solidFill>
            </a:endParaRPr>
          </a:p>
        </p:txBody>
      </p:sp>
      <p:pic>
        <p:nvPicPr>
          <p:cNvPr id="4" name="Picture 2" descr="http://cdn2.brooklynmuseum.org/images/opencollection/objects/size3/00.159.176_PS2.jpg"/>
          <p:cNvPicPr>
            <a:picLocks noChangeAspect="1" noChangeArrowheads="1"/>
          </p:cNvPicPr>
          <p:nvPr/>
        </p:nvPicPr>
        <p:blipFill>
          <a:blip r:embed="rId2" cstate="print"/>
          <a:srcRect/>
          <a:stretch>
            <a:fillRect/>
          </a:stretch>
        </p:blipFill>
        <p:spPr bwMode="auto">
          <a:xfrm>
            <a:off x="1676400" y="2209800"/>
            <a:ext cx="6016299" cy="4495800"/>
          </a:xfrm>
          <a:prstGeom prst="rect">
            <a:avLst/>
          </a:prstGeom>
          <a:noFill/>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a:bodyPr>
          <a:lstStyle/>
          <a:p>
            <a:r>
              <a:rPr lang="en-US" dirty="0">
                <a:solidFill>
                  <a:srgbClr val="FFFF00"/>
                </a:solidFill>
              </a:rPr>
              <a:t>It </a:t>
            </a:r>
            <a:r>
              <a:rPr lang="en-US" dirty="0" smtClean="0">
                <a:solidFill>
                  <a:srgbClr val="FFFF00"/>
                </a:solidFill>
              </a:rPr>
              <a:t>resulted in his exaltation</a:t>
            </a:r>
            <a:endParaRPr lang="en-US" dirty="0">
              <a:solidFill>
                <a:srgbClr val="FFFF00"/>
              </a:solidFill>
            </a:endParaRPr>
          </a:p>
        </p:txBody>
      </p:sp>
      <p:pic>
        <p:nvPicPr>
          <p:cNvPr id="109570" name="Picture 2" descr="http://1.bp.blogspot.com/-v5GDqyaD54w/T6kZi_K4c3I/AAAAAAAAAts/DGNL2ukuE2s/s1600/jesus-resurrection.jpg"/>
          <p:cNvPicPr>
            <a:picLocks noChangeAspect="1" noChangeArrowheads="1"/>
          </p:cNvPicPr>
          <p:nvPr/>
        </p:nvPicPr>
        <p:blipFill>
          <a:blip r:embed="rId2" cstate="print"/>
          <a:srcRect/>
          <a:stretch>
            <a:fillRect/>
          </a:stretch>
        </p:blipFill>
        <p:spPr bwMode="auto">
          <a:xfrm>
            <a:off x="1143000" y="1447800"/>
            <a:ext cx="6819900" cy="5114925"/>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oneyearbibleimages.com/06.jpg"/>
          <p:cNvPicPr>
            <a:picLocks noChangeAspect="1" noChangeArrowheads="1"/>
          </p:cNvPicPr>
          <p:nvPr/>
        </p:nvPicPr>
        <p:blipFill>
          <a:blip r:embed="rId2" cstate="print"/>
          <a:srcRect/>
          <a:stretch>
            <a:fillRect/>
          </a:stretch>
        </p:blipFill>
        <p:spPr bwMode="auto">
          <a:xfrm>
            <a:off x="3" y="304800"/>
            <a:ext cx="9143997" cy="6096000"/>
          </a:xfrm>
          <a:prstGeom prst="rect">
            <a:avLst/>
          </a:prstGeom>
          <a:noFill/>
        </p:spPr>
      </p:pic>
      <p:sp>
        <p:nvSpPr>
          <p:cNvPr id="2" name="Rectangle 1"/>
          <p:cNvSpPr/>
          <p:nvPr/>
        </p:nvSpPr>
        <p:spPr>
          <a:xfrm>
            <a:off x="0" y="609600"/>
            <a:ext cx="9144000" cy="5632311"/>
          </a:xfrm>
          <a:prstGeom prst="rect">
            <a:avLst/>
          </a:prstGeom>
        </p:spPr>
        <p:txBody>
          <a:bodyPr wrap="square">
            <a:spAutoFit/>
          </a:bodyPr>
          <a:lstStyle/>
          <a:p>
            <a:pPr algn="ctr"/>
            <a:r>
              <a:rPr lang="en-US" sz="4000" i="1" dirty="0">
                <a:effectLst>
                  <a:glow rad="101600">
                    <a:schemeClr val="bg1">
                      <a:alpha val="60000"/>
                    </a:schemeClr>
                  </a:glow>
                </a:effectLst>
              </a:rPr>
              <a:t>"Wherefore God also hath highly exalted him, and given him a name which is above every name: that at the name of Jesus every knee should bow, of things in heaven, and things in earth, and things under the earth; and that every tongue should confess that Jesus Christ is Lord, to the glory of God the </a:t>
            </a:r>
            <a:r>
              <a:rPr lang="en-US" sz="4000" i="1" dirty="0" smtClean="0">
                <a:effectLst>
                  <a:glow rad="101600">
                    <a:schemeClr val="bg1">
                      <a:alpha val="60000"/>
                    </a:schemeClr>
                  </a:glow>
                </a:effectLst>
              </a:rPr>
              <a:t>Father“</a:t>
            </a:r>
          </a:p>
          <a:p>
            <a:pPr algn="ctr"/>
            <a:r>
              <a:rPr lang="en-US" sz="4000" i="1" dirty="0" smtClean="0">
                <a:effectLst>
                  <a:glow rad="101600">
                    <a:schemeClr val="bg1">
                      <a:alpha val="60000"/>
                    </a:schemeClr>
                  </a:glow>
                </a:effectLst>
              </a:rPr>
              <a:t> Phil</a:t>
            </a:r>
            <a:r>
              <a:rPr lang="en-US" sz="4000" i="1" dirty="0">
                <a:effectLst>
                  <a:glow rad="101600">
                    <a:schemeClr val="bg1">
                      <a:alpha val="60000"/>
                    </a:schemeClr>
                  </a:glow>
                </a:effectLst>
              </a:rPr>
              <a:t>. 2:9-11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81400"/>
            <a:ext cx="9144000" cy="3886200"/>
          </a:xfrm>
        </p:spPr>
        <p:txBody>
          <a:bodyPr>
            <a:normAutofit fontScale="90000"/>
          </a:bodyPr>
          <a:lstStyle/>
          <a:p>
            <a:r>
              <a:rPr lang="en-US" sz="3600" i="1" dirty="0"/>
              <a:t>"The God of our fathers raised up Jesus, whom ye slew and hanged on a tree. Him hath God exalted with his right hand to be a Prince and a Saviour, for to give repentance to Israel, and forgiveness of sins" </a:t>
            </a:r>
            <a:r>
              <a:rPr lang="en-US" sz="3600" i="1" dirty="0" smtClean="0"/>
              <a:t/>
            </a:r>
            <a:br>
              <a:rPr lang="en-US" sz="3600" i="1" dirty="0" smtClean="0"/>
            </a:br>
            <a:r>
              <a:rPr lang="en-US" sz="3600" i="1" dirty="0" smtClean="0"/>
              <a:t>Acts 5:30-31</a:t>
            </a:r>
            <a:r>
              <a:rPr lang="en-US" sz="3600" i="1" dirty="0"/>
              <a:t/>
            </a:r>
            <a:br>
              <a:rPr lang="en-US" sz="3600" i="1" dirty="0"/>
            </a:br>
            <a:endParaRPr lang="en-US" sz="3600" i="1" dirty="0"/>
          </a:p>
        </p:txBody>
      </p:sp>
      <p:pic>
        <p:nvPicPr>
          <p:cNvPr id="112644" name="Picture 4" descr="http://1.bp.blogspot.com/_85qmAOiZE1o/ST2ieYrAFxI/AAAAAAAAA3c/RilGZPjX8eg/s400/8df2dd3c-2e05-b393-3fa7-108ebabcfc70-ontv_exalted_mainhdrs.jpg"/>
          <p:cNvPicPr>
            <a:picLocks noChangeAspect="1" noChangeArrowheads="1"/>
          </p:cNvPicPr>
          <p:nvPr/>
        </p:nvPicPr>
        <p:blipFill>
          <a:blip r:embed="rId2" cstate="print">
            <a:lum contrast="10000"/>
          </a:blip>
          <a:srcRect/>
          <a:stretch>
            <a:fillRect/>
          </a:stretch>
        </p:blipFill>
        <p:spPr bwMode="auto">
          <a:xfrm>
            <a:off x="1143000" y="304800"/>
            <a:ext cx="6705600" cy="3319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60438"/>
          </a:xfrm>
        </p:spPr>
        <p:txBody>
          <a:bodyPr>
            <a:normAutofit fontScale="90000"/>
          </a:bodyPr>
          <a:lstStyle/>
          <a:p>
            <a:pPr lvl="0"/>
            <a:r>
              <a:rPr lang="en-US" dirty="0" smtClean="0">
                <a:solidFill>
                  <a:srgbClr val="FFFF00"/>
                </a:solidFill>
              </a:rPr>
              <a:t>It marks the beginning of </a:t>
            </a:r>
            <a:br>
              <a:rPr lang="en-US" dirty="0" smtClean="0">
                <a:solidFill>
                  <a:srgbClr val="FFFF00"/>
                </a:solidFill>
              </a:rPr>
            </a:br>
            <a:r>
              <a:rPr lang="en-US" dirty="0" smtClean="0">
                <a:solidFill>
                  <a:srgbClr val="FFFF00"/>
                </a:solidFill>
              </a:rPr>
              <a:t>his headship over the church.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600200"/>
            <a:ext cx="9144000" cy="5257800"/>
          </a:xfrm>
        </p:spPr>
        <p:txBody>
          <a:bodyPr>
            <a:normAutofit lnSpcReduction="10000"/>
          </a:bodyPr>
          <a:lstStyle/>
          <a:p>
            <a:pPr algn="ctr">
              <a:buNone/>
            </a:pPr>
            <a:r>
              <a:rPr lang="en-US" i="1" dirty="0" smtClean="0"/>
              <a:t>   "</a:t>
            </a:r>
            <a:r>
              <a:rPr lang="en-US" i="1" dirty="0"/>
              <a:t>And what is the exceeding greatness of his power to us-ward who believe, according to the working of his mighty power, which he wrought in Christ, when he raised him from the dead, and set him at his own right hand in the heavenly places, far above all principality, and power, and might, and dominion, and every name that is named, not only in this world, but also in that which is to come: And hath put all things under his feet, and </a:t>
            </a:r>
            <a:r>
              <a:rPr lang="en-US" i="1" u="sng" dirty="0"/>
              <a:t>gave him to be the head over all things to the church</a:t>
            </a:r>
            <a:r>
              <a:rPr lang="en-US" i="1" dirty="0"/>
              <a:t>, which is his body, the fullness of him that </a:t>
            </a:r>
            <a:r>
              <a:rPr lang="en-US" i="1" dirty="0" err="1"/>
              <a:t>filleth</a:t>
            </a:r>
            <a:r>
              <a:rPr lang="en-US" i="1" dirty="0"/>
              <a:t> all in all" </a:t>
            </a:r>
            <a:r>
              <a:rPr lang="en-US" i="1" dirty="0" smtClean="0"/>
              <a:t>Eph</a:t>
            </a:r>
            <a:r>
              <a:rPr lang="en-US" i="1" dirty="0"/>
              <a:t>. </a:t>
            </a:r>
            <a:r>
              <a:rPr lang="en-US" i="1" dirty="0" smtClean="0"/>
              <a:t>1:19-23</a:t>
            </a:r>
            <a:endParaRPr lang="en-US" i="1" dirty="0"/>
          </a:p>
          <a:p>
            <a:pPr algn="ct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descr="http://www.persiabaptistchurch.com/clientimages/26085/churchimages/church.jpg"/>
          <p:cNvPicPr>
            <a:picLocks noChangeAspect="1" noChangeArrowheads="1"/>
          </p:cNvPicPr>
          <p:nvPr/>
        </p:nvPicPr>
        <p:blipFill>
          <a:blip r:embed="rId2" cstate="print"/>
          <a:srcRect/>
          <a:stretch>
            <a:fillRect/>
          </a:stretch>
        </p:blipFill>
        <p:spPr bwMode="auto">
          <a:xfrm>
            <a:off x="-605693" y="0"/>
            <a:ext cx="9749693" cy="6858000"/>
          </a:xfrm>
          <a:prstGeom prst="rect">
            <a:avLst/>
          </a:prstGeom>
          <a:noFill/>
        </p:spPr>
      </p:pic>
      <p:pic>
        <p:nvPicPr>
          <p:cNvPr id="116742" name="Picture 6" descr="http://www.turnbacktogod.com/wp-content/uploads/2009/03/jesus-christ-pics-2019.jpg"/>
          <p:cNvPicPr>
            <a:picLocks noChangeAspect="1" noChangeArrowheads="1"/>
          </p:cNvPicPr>
          <p:nvPr/>
        </p:nvPicPr>
        <p:blipFill>
          <a:blip r:embed="rId3" cstate="print"/>
          <a:srcRect/>
          <a:stretch>
            <a:fillRect/>
          </a:stretch>
        </p:blipFill>
        <p:spPr bwMode="auto">
          <a:xfrm>
            <a:off x="6172200" y="0"/>
            <a:ext cx="2638425" cy="334327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742"/>
                                        </p:tgtEl>
                                        <p:attrNameLst>
                                          <p:attrName>style.visibility</p:attrName>
                                        </p:attrNameLst>
                                      </p:cBhvr>
                                      <p:to>
                                        <p:strVal val="visible"/>
                                      </p:to>
                                    </p:set>
                                    <p:animEffect transition="in" filter="fade">
                                      <p:cBhvr>
                                        <p:cTn id="7" dur="2000"/>
                                        <p:tgtEl>
                                          <p:spTgt spid="11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http://3.bp.blogspot.com/_hZB3uOkFWUM/TTW7GXpEFqI/AAAAAAAACZo/YQ2Z3OABbcE/s1600/body-of-christ.jpg"/>
          <p:cNvPicPr>
            <a:picLocks noChangeAspect="1" noChangeArrowheads="1"/>
          </p:cNvPicPr>
          <p:nvPr/>
        </p:nvPicPr>
        <p:blipFill>
          <a:blip r:embed="rId2" cstate="print"/>
          <a:srcRect/>
          <a:stretch>
            <a:fillRect/>
          </a:stretch>
        </p:blipFill>
        <p:spPr bwMode="auto">
          <a:xfrm>
            <a:off x="-304800" y="-228599"/>
            <a:ext cx="9448800" cy="7086600"/>
          </a:xfrm>
          <a:prstGeom prst="rect">
            <a:avLst/>
          </a:prstGeom>
          <a:noFill/>
        </p:spPr>
      </p:pic>
      <p:pic>
        <p:nvPicPr>
          <p:cNvPr id="115714" name="Picture 2" descr="http://4.bp.blogspot.com/-33CFKx4fVhg/UGdSh2QBhkI/AAAAAAAABdU/9rzaYgZJSsk/s640/Jesus+Body+of+Christ.jpg"/>
          <p:cNvPicPr>
            <a:picLocks noChangeAspect="1" noChangeArrowheads="1"/>
          </p:cNvPicPr>
          <p:nvPr/>
        </p:nvPicPr>
        <p:blipFill>
          <a:blip r:embed="rId3" cstate="print"/>
          <a:srcRect/>
          <a:stretch>
            <a:fillRect/>
          </a:stretch>
        </p:blipFill>
        <p:spPr bwMode="auto">
          <a:xfrm>
            <a:off x="2895600" y="1600200"/>
            <a:ext cx="3124200" cy="353740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714"/>
                                        </p:tgtEl>
                                        <p:attrNameLst>
                                          <p:attrName>style.visibility</p:attrName>
                                        </p:attrNameLst>
                                      </p:cBhvr>
                                      <p:to>
                                        <p:strVal val="visible"/>
                                      </p:to>
                                    </p:set>
                                    <p:animEffect transition="in" filter="fade">
                                      <p:cBhvr>
                                        <p:cTn id="7" dur="2000"/>
                                        <p:tgtEl>
                                          <p:spTgt spid="11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a:solidFill>
                  <a:srgbClr val="FFFF00"/>
                </a:solidFill>
              </a:rPr>
              <a:t>In relation to the sinner</a:t>
            </a:r>
            <a:r>
              <a:rPr lang="en-US" dirty="0" smtClean="0">
                <a:solidFill>
                  <a:srgbClr val="FFFF00"/>
                </a:solidFill>
              </a:rPr>
              <a:t>:</a:t>
            </a:r>
            <a:br>
              <a:rPr lang="en-US" dirty="0" smtClean="0">
                <a:solidFill>
                  <a:srgbClr val="FFFF00"/>
                </a:solidFill>
              </a:rPr>
            </a:br>
            <a:r>
              <a:rPr lang="en-US" dirty="0" smtClean="0">
                <a:solidFill>
                  <a:srgbClr val="FFFF00"/>
                </a:solidFill>
              </a:rPr>
              <a:t> </a:t>
            </a:r>
            <a:r>
              <a:rPr lang="en-US" dirty="0">
                <a:solidFill>
                  <a:srgbClr val="FFFF00"/>
                </a:solidFill>
              </a:rPr>
              <a:t>It warns him of a coming judgment day</a:t>
            </a:r>
          </a:p>
        </p:txBody>
      </p:sp>
      <p:sp>
        <p:nvSpPr>
          <p:cNvPr id="3" name="Content Placeholder 2"/>
          <p:cNvSpPr>
            <a:spLocks noGrp="1"/>
          </p:cNvSpPr>
          <p:nvPr>
            <p:ph idx="1"/>
          </p:nvPr>
        </p:nvSpPr>
        <p:spPr>
          <a:xfrm>
            <a:off x="457200" y="2057400"/>
            <a:ext cx="8229600" cy="4068763"/>
          </a:xfrm>
        </p:spPr>
        <p:txBody>
          <a:bodyPr>
            <a:normAutofit/>
          </a:bodyPr>
          <a:lstStyle/>
          <a:p>
            <a:pPr algn="ctr">
              <a:buNone/>
            </a:pPr>
            <a:r>
              <a:rPr lang="en-US" sz="3600" i="1" dirty="0" smtClean="0"/>
              <a:t>   "</a:t>
            </a:r>
            <a:r>
              <a:rPr lang="en-US" sz="3600" i="1" dirty="0"/>
              <a:t>Because he hath appointed a day, in the which he will judge the world in righteousness by that man whom he hath ordained; whereof he hath given assurance unto all men in that he hath raised him from the dead" </a:t>
            </a:r>
            <a:endParaRPr lang="en-US" sz="3600" i="1" dirty="0" smtClean="0"/>
          </a:p>
          <a:p>
            <a:pPr algn="ctr">
              <a:buNone/>
            </a:pPr>
            <a:r>
              <a:rPr lang="en-US" sz="3600" i="1" dirty="0" smtClean="0"/>
              <a:t>Acts 17:31</a:t>
            </a:r>
            <a:endParaRPr lang="en-US" sz="3600" i="1" dirty="0"/>
          </a:p>
          <a:p>
            <a:endParaRPr lang="en-US" sz="36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amond(in)">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http://www.bibleprophecywatchman.com/wp-content/uploads/2012/07/3.jpeg"/>
          <p:cNvPicPr>
            <a:picLocks noChangeAspect="1" noChangeArrowheads="1"/>
          </p:cNvPicPr>
          <p:nvPr/>
        </p:nvPicPr>
        <p:blipFill>
          <a:blip r:embed="rId2" cstate="print">
            <a:lum bright="-10000" contrast="30000"/>
          </a:blip>
          <a:srcRect/>
          <a:stretch>
            <a:fillRect/>
          </a:stretch>
        </p:blipFill>
        <p:spPr bwMode="auto">
          <a:xfrm>
            <a:off x="0" y="0"/>
            <a:ext cx="9109364" cy="6858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images6.alphacoders.com/304/304438.jpg"/>
          <p:cNvPicPr>
            <a:picLocks noChangeAspect="1" noChangeArrowheads="1"/>
          </p:cNvPicPr>
          <p:nvPr/>
        </p:nvPicPr>
        <p:blipFill>
          <a:blip r:embed="rId2" cstate="print"/>
          <a:srcRect/>
          <a:stretch>
            <a:fillRect/>
          </a:stretch>
        </p:blipFill>
        <p:spPr bwMode="auto">
          <a:xfrm>
            <a:off x="-1" y="0"/>
            <a:ext cx="9144001" cy="6858001"/>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97162"/>
          </a:xfrm>
        </p:spPr>
        <p:txBody>
          <a:bodyPr>
            <a:normAutofit fontScale="90000"/>
          </a:bodyPr>
          <a:lstStyle/>
          <a:p>
            <a:r>
              <a:rPr lang="en-US" dirty="0" smtClean="0">
                <a:solidFill>
                  <a:srgbClr val="FFFF00"/>
                </a:solidFill>
              </a:rPr>
              <a:t>In relation to the devil: </a:t>
            </a:r>
            <a:br>
              <a:rPr lang="en-US" dirty="0" smtClean="0">
                <a:solidFill>
                  <a:srgbClr val="FFFF00"/>
                </a:solidFill>
              </a:rPr>
            </a:br>
            <a:r>
              <a:rPr lang="en-US" dirty="0" smtClean="0">
                <a:solidFill>
                  <a:srgbClr val="FFFF00"/>
                </a:solidFill>
              </a:rPr>
              <a:t>It seals his doom forever </a:t>
            </a:r>
            <a:br>
              <a:rPr lang="en-US" dirty="0" smtClean="0">
                <a:solidFill>
                  <a:srgbClr val="FFFF00"/>
                </a:solidFill>
              </a:rPr>
            </a:br>
            <a:r>
              <a:rPr lang="en-US" dirty="0" smtClean="0">
                <a:solidFill>
                  <a:srgbClr val="FFFF00"/>
                </a:solidFill>
              </a:rPr>
              <a:t/>
            </a:r>
            <a:br>
              <a:rPr lang="en-US" dirty="0" smtClean="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1981200"/>
            <a:ext cx="9144000" cy="4876800"/>
          </a:xfrm>
        </p:spPr>
        <p:txBody>
          <a:bodyPr/>
          <a:lstStyle/>
          <a:p>
            <a:r>
              <a:rPr lang="en-US" i="1" dirty="0" smtClean="0"/>
              <a:t>Heb. 2:14 “Forasmuch then as the children are partakers of flesh and blood, he also himself likewise took part of the same; that through death he might destroy him that had the power of death, that is, the devil.”</a:t>
            </a:r>
          </a:p>
          <a:p>
            <a:r>
              <a:rPr lang="en-US" i="1" dirty="0" smtClean="0"/>
              <a:t>Rev. 20:10 “And the devil that deceived them was cast into the lake of fire and brimstone, where the beast and the false prophet are, and shall be tormented day and night for ever and ever.”</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freechristimages.org/prints/Antonio_Ciseri_Ecce_Homo_Print.jpg"/>
          <p:cNvPicPr>
            <a:picLocks noChangeAspect="1" noChangeArrowheads="1"/>
          </p:cNvPicPr>
          <p:nvPr/>
        </p:nvPicPr>
        <p:blipFill>
          <a:blip r:embed="rId2" cstate="print"/>
          <a:srcRect/>
          <a:stretch>
            <a:fillRect/>
          </a:stretch>
        </p:blipFill>
        <p:spPr bwMode="auto">
          <a:xfrm>
            <a:off x="457200" y="1722684"/>
            <a:ext cx="7848600" cy="5135316"/>
          </a:xfrm>
          <a:prstGeom prst="rect">
            <a:avLst/>
          </a:prstGeom>
          <a:noFill/>
        </p:spPr>
      </p:pic>
      <p:sp>
        <p:nvSpPr>
          <p:cNvPr id="2" name="Title 1"/>
          <p:cNvSpPr>
            <a:spLocks noGrp="1"/>
          </p:cNvSpPr>
          <p:nvPr>
            <p:ph type="title"/>
          </p:nvPr>
        </p:nvSpPr>
        <p:spPr>
          <a:xfrm>
            <a:off x="0" y="304800"/>
            <a:ext cx="9144000" cy="1143000"/>
          </a:xfrm>
        </p:spPr>
        <p:txBody>
          <a:bodyPr>
            <a:normAutofit fontScale="90000"/>
          </a:bodyPr>
          <a:lstStyle/>
          <a:p>
            <a:r>
              <a:rPr lang="en-US" sz="4800" dirty="0">
                <a:solidFill>
                  <a:srgbClr val="FFFF00"/>
                </a:solidFill>
              </a:rPr>
              <a:t>The Impeccability of Jesus </a:t>
            </a:r>
            <a:r>
              <a:rPr lang="en-US" sz="4800" dirty="0" smtClean="0">
                <a:solidFill>
                  <a:srgbClr val="FFFF00"/>
                </a:solidFill>
              </a:rPr>
              <a:t>Christ</a:t>
            </a:r>
            <a:br>
              <a:rPr lang="en-US" sz="4800" dirty="0" smtClean="0">
                <a:solidFill>
                  <a:srgbClr val="FFFF00"/>
                </a:solidFill>
              </a:rPr>
            </a:br>
            <a:r>
              <a:rPr lang="en-US" sz="4800" dirty="0" smtClean="0">
                <a:solidFill>
                  <a:srgbClr val="FFFF00"/>
                </a:solidFill>
                <a:effectLst/>
              </a:rPr>
              <a:t>(</a:t>
            </a:r>
            <a:r>
              <a:rPr lang="en-US" sz="4800" i="1" dirty="0" smtClean="0">
                <a:solidFill>
                  <a:srgbClr val="FFFF00"/>
                </a:solidFill>
                <a:effectLst/>
              </a:rPr>
              <a:t>John 18:38)</a:t>
            </a:r>
            <a:endParaRPr lang="en-US" sz="4800" dirty="0">
              <a:solidFill>
                <a:srgbClr val="FFFF00"/>
              </a:solidFill>
              <a:effectLst/>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62" name="Picture 6" descr="http://www.thesecondcomingofchrist.org/images/Graphic94p.gif"/>
          <p:cNvPicPr>
            <a:picLocks noChangeAspect="1" noChangeArrowheads="1"/>
          </p:cNvPicPr>
          <p:nvPr/>
        </p:nvPicPr>
        <p:blipFill>
          <a:blip r:embed="rId2" cstate="print"/>
          <a:srcRect/>
          <a:stretch>
            <a:fillRect/>
          </a:stretch>
        </p:blipFill>
        <p:spPr bwMode="auto">
          <a:xfrm>
            <a:off x="-304800" y="0"/>
            <a:ext cx="9899561" cy="7987145"/>
          </a:xfrm>
          <a:prstGeom prst="rect">
            <a:avLst/>
          </a:prstGeom>
          <a:noFill/>
        </p:spPr>
      </p:pic>
      <p:pic>
        <p:nvPicPr>
          <p:cNvPr id="121858" name="Picture 2" descr="http://www.biblebookofrevelation.com/Limages/Satan_Cast_into_the_Lake_of_Fire.jpg"/>
          <p:cNvPicPr>
            <a:picLocks noChangeAspect="1" noChangeArrowheads="1"/>
          </p:cNvPicPr>
          <p:nvPr/>
        </p:nvPicPr>
        <p:blipFill>
          <a:blip r:embed="rId3" cstate="print"/>
          <a:srcRect t="11606" b="21338"/>
          <a:stretch>
            <a:fillRect/>
          </a:stretch>
        </p:blipFill>
        <p:spPr bwMode="auto">
          <a:xfrm>
            <a:off x="2590800" y="1828800"/>
            <a:ext cx="4343400" cy="39624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fade">
                                      <p:cBhvr>
                                        <p:cTn id="7" dur="20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667000"/>
          </a:xfrm>
        </p:spPr>
        <p:txBody>
          <a:bodyPr>
            <a:normAutofit fontScale="90000"/>
          </a:bodyPr>
          <a:lstStyle/>
          <a:p>
            <a:pPr lvl="0"/>
            <a:r>
              <a:rPr lang="en-US" dirty="0">
                <a:solidFill>
                  <a:srgbClr val="FFFF00"/>
                </a:solidFill>
              </a:rPr>
              <a:t>In relationship to the Sabbath: It transfers the worship day from Saturday to Sunday </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0" y="2286000"/>
            <a:ext cx="9144000" cy="4572000"/>
          </a:xfrm>
        </p:spPr>
        <p:txBody>
          <a:bodyPr>
            <a:normAutofit/>
          </a:bodyPr>
          <a:lstStyle/>
          <a:p>
            <a:r>
              <a:rPr lang="en-US" sz="3300" i="1" dirty="0" smtClean="0"/>
              <a:t>Acts 20:7 “And upon the first day of the week, when the disciples came together to break bread, Paul preached unto them, ready to depart on the morrow; and continued his speech until midnight.”</a:t>
            </a:r>
            <a:endParaRPr lang="en-US" sz="3300" i="1" dirty="0"/>
          </a:p>
          <a:p>
            <a:r>
              <a:rPr lang="en-US" sz="3300" i="1" dirty="0"/>
              <a:t>I</a:t>
            </a:r>
            <a:r>
              <a:rPr lang="en-US" sz="3300" i="1" dirty="0" smtClean="0"/>
              <a:t> Cor. 16:2 “Upon the first day of the week let every one of you lay by him in store, as God hath prospered him, that there be no gatherings when I come.”</a:t>
            </a:r>
            <a:endParaRPr lang="en-US" sz="33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0" name="Picture 10" descr="http://www.hannoveribc.com/clientimages/25727/chronologicalfeb/curtaintorn2.jpg"/>
          <p:cNvPicPr>
            <a:picLocks noChangeAspect="1" noChangeArrowheads="1"/>
          </p:cNvPicPr>
          <p:nvPr/>
        </p:nvPicPr>
        <p:blipFill>
          <a:blip r:embed="rId2" cstate="print"/>
          <a:srcRect/>
          <a:stretch>
            <a:fillRect/>
          </a:stretch>
        </p:blipFill>
        <p:spPr bwMode="auto">
          <a:xfrm>
            <a:off x="1295400" y="1371600"/>
            <a:ext cx="6921500" cy="5191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idx="1"/>
          </p:nvPr>
        </p:nvSpPr>
        <p:spPr>
          <a:xfrm>
            <a:off x="0" y="0"/>
            <a:ext cx="9144000" cy="1600200"/>
          </a:xfrm>
        </p:spPr>
        <p:txBody>
          <a:bodyPr/>
          <a:lstStyle/>
          <a:p>
            <a:r>
              <a:rPr lang="en-US" i="1" dirty="0" smtClean="0"/>
              <a:t>Heb. 7:12 “For the priesthood being changed, there is made of necessity a change also of the law.”</a:t>
            </a:r>
          </a:p>
          <a:p>
            <a:pPr>
              <a:buNone/>
            </a:pPr>
            <a:endParaRPr lang="en-US" dirty="0"/>
          </a:p>
        </p:txBody>
      </p:sp>
      <p:pic>
        <p:nvPicPr>
          <p:cNvPr id="122884" name="Picture 4" descr="http://visionviewpoint.com/blog/wp-content/uploads/image/resurrection2.jpg"/>
          <p:cNvPicPr>
            <a:picLocks noChangeAspect="1" noChangeArrowheads="1"/>
          </p:cNvPicPr>
          <p:nvPr/>
        </p:nvPicPr>
        <p:blipFill>
          <a:blip r:embed="rId3" cstate="print"/>
          <a:srcRect/>
          <a:stretch>
            <a:fillRect/>
          </a:stretch>
        </p:blipFill>
        <p:spPr bwMode="auto">
          <a:xfrm>
            <a:off x="2514600" y="1447800"/>
            <a:ext cx="4190999" cy="504072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2886" name="Picture 6" descr="http://3.bp.blogspot.com/-EnrOP_w9pYE/T_xwiP5DwpI/AAAAAAAAAp0/2jI9f2iiKUk/s1600/ark_of_covenant_high_priest_212.jpg"/>
          <p:cNvPicPr>
            <a:picLocks noChangeAspect="1" noChangeArrowheads="1"/>
          </p:cNvPicPr>
          <p:nvPr/>
        </p:nvPicPr>
        <p:blipFill>
          <a:blip r:embed="rId4" cstate="print"/>
          <a:srcRect/>
          <a:stretch>
            <a:fillRect/>
          </a:stretch>
        </p:blipFill>
        <p:spPr bwMode="auto">
          <a:xfrm flipH="1">
            <a:off x="228600" y="1676400"/>
            <a:ext cx="3135272" cy="4419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888" name="Picture 8" descr="http://fivefirstsaturdays.blog.com/files/2011/01/priest-and-holy-of-holies.jpg"/>
          <p:cNvPicPr>
            <a:picLocks noChangeAspect="1" noChangeArrowheads="1"/>
          </p:cNvPicPr>
          <p:nvPr/>
        </p:nvPicPr>
        <p:blipFill>
          <a:blip r:embed="rId5" cstate="print"/>
          <a:srcRect/>
          <a:stretch>
            <a:fillRect/>
          </a:stretch>
        </p:blipFill>
        <p:spPr bwMode="auto">
          <a:xfrm>
            <a:off x="4419600" y="2133600"/>
            <a:ext cx="4457700" cy="334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Effect transition="in" filter="fade">
                                      <p:cBhvr>
                                        <p:cTn id="7" dur="2000"/>
                                        <p:tgtEl>
                                          <p:spTgt spid="1228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6"/>
                                        </p:tgtEl>
                                        <p:attrNameLst>
                                          <p:attrName>style.visibility</p:attrName>
                                        </p:attrNameLst>
                                      </p:cBhvr>
                                      <p:to>
                                        <p:strVal val="visible"/>
                                      </p:to>
                                    </p:set>
                                    <p:animEffect transition="in" filter="fade">
                                      <p:cBhvr>
                                        <p:cTn id="12" dur="2000"/>
                                        <p:tgtEl>
                                          <p:spTgt spid="1228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888"/>
                                        </p:tgtEl>
                                        <p:attrNameLst>
                                          <p:attrName>style.visibility</p:attrName>
                                        </p:attrNameLst>
                                      </p:cBhvr>
                                      <p:to>
                                        <p:strVal val="visible"/>
                                      </p:to>
                                    </p:set>
                                    <p:animEffect transition="in" filter="fade">
                                      <p:cBhvr>
                                        <p:cTn id="17" dur="2000"/>
                                        <p:tgtEl>
                                          <p:spTgt spid="1228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0"/>
            <a:ext cx="4343400" cy="6858000"/>
          </a:xfrm>
        </p:spPr>
        <p:txBody>
          <a:bodyPr>
            <a:normAutofit/>
          </a:bodyPr>
          <a:lstStyle/>
          <a:p>
            <a:r>
              <a:rPr lang="en-US" i="1" dirty="0" smtClean="0"/>
              <a:t>“By a new and living way, which he (Jesus) hath consecrated for us, through the veil, that is to say, his flesh.” </a:t>
            </a:r>
            <a:br>
              <a:rPr lang="en-US" i="1" dirty="0" smtClean="0"/>
            </a:br>
            <a:r>
              <a:rPr lang="en-US" i="1" dirty="0" smtClean="0"/>
              <a:t>Heb 10:20 </a:t>
            </a:r>
            <a:endParaRPr lang="en-US" i="1" dirty="0"/>
          </a:p>
        </p:txBody>
      </p:sp>
      <p:pic>
        <p:nvPicPr>
          <p:cNvPr id="125964" name="Picture 12" descr="http://www.ellenwhite.info/images/chapt-illus/DA/RH-VeilRent2.jpg"/>
          <p:cNvPicPr>
            <a:picLocks noChangeAspect="1" noChangeArrowheads="1"/>
          </p:cNvPicPr>
          <p:nvPr/>
        </p:nvPicPr>
        <p:blipFill>
          <a:blip r:embed="rId2" cstate="print"/>
          <a:srcRect/>
          <a:stretch>
            <a:fillRect/>
          </a:stretch>
        </p:blipFill>
        <p:spPr bwMode="auto">
          <a:xfrm>
            <a:off x="0" y="8364"/>
            <a:ext cx="4800600" cy="6849636"/>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lightofprophecy1844.com/resources/HIGH%20PRIEST%20MOST%20HOLY%20PLACE.jpg?timestamp=1329227906125"/>
          <p:cNvPicPr>
            <a:picLocks noChangeAspect="1" noChangeArrowheads="1"/>
          </p:cNvPicPr>
          <p:nvPr/>
        </p:nvPicPr>
        <p:blipFill>
          <a:blip r:embed="rId2" cstate="print"/>
          <a:srcRect/>
          <a:stretch>
            <a:fillRect/>
          </a:stretch>
        </p:blipFill>
        <p:spPr bwMode="auto">
          <a:xfrm>
            <a:off x="2819400" y="914400"/>
            <a:ext cx="3429000" cy="4844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6" descr="http://3.bp.blogspot.com/-b4I5D9nV2vM/TcEzGrXmltI/AAAAAAAAAF4/0VrbNS_-vws/s1600/Jesus_On_Cross_2.jpg"/>
          <p:cNvPicPr>
            <a:picLocks noChangeAspect="1" noChangeArrowheads="1"/>
          </p:cNvPicPr>
          <p:nvPr/>
        </p:nvPicPr>
        <p:blipFill>
          <a:blip r:embed="rId3" cstate="print">
            <a:lum bright="-10000" contrast="10000"/>
          </a:blip>
          <a:srcRect/>
          <a:stretch>
            <a:fillRect/>
          </a:stretch>
        </p:blipFill>
        <p:spPr bwMode="auto">
          <a:xfrm>
            <a:off x="2819400" y="914400"/>
            <a:ext cx="3413760"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st-takla.org/Pix/Jesus-Christ-our-Lord-n-Savior/21-Burial-of-Christ/www-St-Takla-org___Jesus-Enshroud-11.jpg"/>
          <p:cNvPicPr>
            <a:picLocks noChangeAspect="1" noChangeArrowheads="1"/>
          </p:cNvPicPr>
          <p:nvPr/>
        </p:nvPicPr>
        <p:blipFill>
          <a:blip r:embed="rId2" cstate="print"/>
          <a:srcRect/>
          <a:stretch>
            <a:fillRect/>
          </a:stretch>
        </p:blipFill>
        <p:spPr bwMode="auto">
          <a:xfrm>
            <a:off x="0" y="0"/>
            <a:ext cx="9144000" cy="6705600"/>
          </a:xfrm>
          <a:prstGeom prst="rect">
            <a:avLst/>
          </a:prstGeom>
          <a:noFill/>
        </p:spPr>
      </p:pic>
      <p:pic>
        <p:nvPicPr>
          <p:cNvPr id="4" name="Picture 10" descr="http://us.123rf.com/400wm/400/400/jgroup/jgroup1005/jgroup100500012/7038024-mary-magdalene-mary--salom-walking-up-to-the-bright-empty-tomb-of-jesus-christ-early-sunday-morning-.jpg"/>
          <p:cNvPicPr>
            <a:picLocks noChangeAspect="1" noChangeArrowheads="1"/>
          </p:cNvPicPr>
          <p:nvPr/>
        </p:nvPicPr>
        <p:blipFill>
          <a:blip r:embed="rId3" cstate="print"/>
          <a:srcRect/>
          <a:stretch>
            <a:fillRect/>
          </a:stretch>
        </p:blipFill>
        <p:spPr bwMode="auto">
          <a:xfrm>
            <a:off x="0" y="-694182"/>
            <a:ext cx="9144000" cy="76352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8" name="Picture 4" descr="http://3.bp.blogspot.com/_NnaRSsrfFis/S_EpOL8QZKI/AAAAAAAAFAY/0KBBnlSzbxM/s1600/jesus-ascension-09.jpg"/>
          <p:cNvPicPr>
            <a:picLocks noChangeAspect="1" noChangeArrowheads="1"/>
          </p:cNvPicPr>
          <p:nvPr/>
        </p:nvPicPr>
        <p:blipFill>
          <a:blip r:embed="rId2" cstate="print"/>
          <a:srcRect/>
          <a:stretch>
            <a:fillRect/>
          </a:stretch>
        </p:blipFill>
        <p:spPr bwMode="auto">
          <a:xfrm>
            <a:off x="2667000" y="1219200"/>
            <a:ext cx="3929429" cy="4943475"/>
          </a:xfrm>
          <a:prstGeom prst="rect">
            <a:avLst/>
          </a:prstGeom>
          <a:noFill/>
        </p:spPr>
      </p:pic>
      <p:pic>
        <p:nvPicPr>
          <p:cNvPr id="2" name="Picture 1" descr="http://1.bp.blogspot.com/-0BV8vd4Tq_Y/TW-qJhitpuI/AAAAAAAAAIE/-sZrnKonIGA/s1600/Ark%2Bof%2Bcovenant-%2B%2Bglory%2Bof%2BGod.jpg"/>
          <p:cNvPicPr>
            <a:picLocks noChangeAspect="1" noChangeArrowheads="1"/>
          </p:cNvPicPr>
          <p:nvPr/>
        </p:nvPicPr>
        <p:blipFill>
          <a:blip r:embed="rId3" cstate="print">
            <a:lum bright="-10000" contrast="20000"/>
          </a:blip>
          <a:srcRect l="3226" t="-1075" r="6452"/>
          <a:stretch>
            <a:fillRect/>
          </a:stretch>
        </p:blipFill>
        <p:spPr bwMode="auto">
          <a:xfrm>
            <a:off x="1524000" y="914400"/>
            <a:ext cx="6400800" cy="53720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amazinggraceweb.org/wp-content/uploads/2012/03/ResurrectionSunday.jpg"/>
          <p:cNvPicPr>
            <a:picLocks noChangeAspect="1" noChangeArrowheads="1"/>
          </p:cNvPicPr>
          <p:nvPr/>
        </p:nvPicPr>
        <p:blipFill>
          <a:blip r:embed="rId2" cstate="print"/>
          <a:srcRect/>
          <a:stretch>
            <a:fillRect/>
          </a:stretch>
        </p:blipFill>
        <p:spPr bwMode="auto">
          <a:xfrm>
            <a:off x="0" y="914400"/>
            <a:ext cx="9144000" cy="5139124"/>
          </a:xfrm>
          <a:prstGeom prst="rect">
            <a:avLst/>
          </a:prstGeom>
          <a:noFill/>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752600"/>
          </a:xfrm>
        </p:spPr>
        <p:txBody>
          <a:bodyPr>
            <a:normAutofit fontScale="90000"/>
          </a:bodyPr>
          <a:lstStyle/>
          <a:p>
            <a:pPr lvl="0"/>
            <a:r>
              <a:rPr lang="en-US" dirty="0">
                <a:solidFill>
                  <a:srgbClr val="FFFF00"/>
                </a:solidFill>
              </a:rPr>
              <a:t>The symbol of the resurrection: </a:t>
            </a:r>
            <a:r>
              <a:rPr lang="en-US" i="1" dirty="0">
                <a:solidFill>
                  <a:srgbClr val="FFFF00"/>
                </a:solidFill>
              </a:rPr>
              <a:t>Baptism (Rom. 6:3-11; Col. 2:11-13</a:t>
            </a:r>
            <a:r>
              <a:rPr lang="en-US" i="1" dirty="0" smtClean="0">
                <a:solidFill>
                  <a:srgbClr val="FFFF00"/>
                </a:solidFill>
              </a:rPr>
              <a:t>) </a:t>
            </a:r>
            <a:r>
              <a:rPr lang="en-US" dirty="0">
                <a:solidFill>
                  <a:srgbClr val="FFFF00"/>
                </a:solidFill>
              </a:rPr>
              <a:t/>
            </a:r>
            <a:br>
              <a:rPr lang="en-US" dirty="0">
                <a:solidFill>
                  <a:srgbClr val="FFFF00"/>
                </a:solidFill>
              </a:rPr>
            </a:br>
            <a:endParaRPr lang="en-US" dirty="0">
              <a:solidFill>
                <a:srgbClr val="FFFF00"/>
              </a:solidFill>
            </a:endParaRPr>
          </a:p>
        </p:txBody>
      </p:sp>
      <p:pic>
        <p:nvPicPr>
          <p:cNvPr id="124930" name="Picture 2" descr="http://www.jesus-explained.org/images/to-fulfill-all-righteousness-swindle-kompr.jpg"/>
          <p:cNvPicPr>
            <a:picLocks noChangeAspect="1" noChangeArrowheads="1"/>
          </p:cNvPicPr>
          <p:nvPr/>
        </p:nvPicPr>
        <p:blipFill>
          <a:blip r:embed="rId2" cstate="print"/>
          <a:srcRect/>
          <a:stretch>
            <a:fillRect/>
          </a:stretch>
        </p:blipFill>
        <p:spPr bwMode="auto">
          <a:xfrm rot="172923">
            <a:off x="5334000" y="1752600"/>
            <a:ext cx="3429000" cy="4853141"/>
          </a:xfrm>
          <a:prstGeom prst="rect">
            <a:avLst/>
          </a:prstGeom>
          <a:noFill/>
        </p:spPr>
      </p:pic>
      <p:pic>
        <p:nvPicPr>
          <p:cNvPr id="124932" name="Picture 4" descr="http://www.coralspringsworship.net/wp-content/uploads/2012/05/images_screen_404x256_baptism_2.png"/>
          <p:cNvPicPr>
            <a:picLocks noChangeAspect="1" noChangeArrowheads="1"/>
          </p:cNvPicPr>
          <p:nvPr/>
        </p:nvPicPr>
        <p:blipFill>
          <a:blip r:embed="rId3" cstate="print"/>
          <a:srcRect/>
          <a:stretch>
            <a:fillRect/>
          </a:stretch>
        </p:blipFill>
        <p:spPr bwMode="auto">
          <a:xfrm rot="21337419">
            <a:off x="115203" y="2474788"/>
            <a:ext cx="5070872" cy="3213226"/>
          </a:xfrm>
          <a:prstGeom prst="rect">
            <a:avLst/>
          </a:prstGeom>
          <a:noFill/>
        </p:spPr>
      </p:pic>
      <p:sp>
        <p:nvSpPr>
          <p:cNvPr id="6" name="Rectangle 5"/>
          <p:cNvSpPr/>
          <p:nvPr/>
        </p:nvSpPr>
        <p:spPr>
          <a:xfrm>
            <a:off x="0" y="838200"/>
            <a:ext cx="91440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orwfd.files.wordpress.com/2012/04/risen.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2805</TotalTime>
  <Words>3919</Words>
  <Application>Microsoft Office PowerPoint</Application>
  <PresentationFormat>On-screen Show (4:3)</PresentationFormat>
  <Paragraphs>224</Paragraphs>
  <Slides>99</Slides>
  <Notes>4</Notes>
  <HiddenSlides>0</HiddenSlides>
  <MMClips>0</MMClips>
  <ScaleCrop>false</ScaleCrop>
  <HeadingPairs>
    <vt:vector size="4" baseType="variant">
      <vt:variant>
        <vt:lpstr>Theme</vt:lpstr>
      </vt:variant>
      <vt:variant>
        <vt:i4>1</vt:i4>
      </vt:variant>
      <vt:variant>
        <vt:lpstr>Slide Titles</vt:lpstr>
      </vt:variant>
      <vt:variant>
        <vt:i4>99</vt:i4>
      </vt:variant>
    </vt:vector>
  </HeadingPairs>
  <TitlesOfParts>
    <vt:vector size="100" baseType="lpstr">
      <vt:lpstr>Office Theme</vt:lpstr>
      <vt:lpstr>The Doctrine of Jesus Christ (Part 23)</vt:lpstr>
      <vt:lpstr>Review</vt:lpstr>
      <vt:lpstr>Slide 3</vt:lpstr>
      <vt:lpstr>The Virgin Birth</vt:lpstr>
      <vt:lpstr>Slide 5</vt:lpstr>
      <vt:lpstr>Names and Titles of Jesus Christ</vt:lpstr>
      <vt:lpstr>The Humanity of Jesus Christ</vt:lpstr>
      <vt:lpstr>The Deity of Jesus Christ</vt:lpstr>
      <vt:lpstr>The Impeccability of Jesus Christ (John 18:38)</vt:lpstr>
      <vt:lpstr>“For even the Son of man came not to be ministered unto, but to minister, and to give his life a ransom for many.” Mark 10:45 </vt:lpstr>
      <vt:lpstr>The Character of Jesus Christ</vt:lpstr>
      <vt:lpstr>In the Old Testament three great offices were created by God to meet the spiritual and material needs of his chosen people.</vt:lpstr>
      <vt:lpstr>Jesus holds all three offices</vt:lpstr>
      <vt:lpstr>The Death of Jesus Christ</vt:lpstr>
      <vt:lpstr>Slide 15</vt:lpstr>
      <vt:lpstr> “Exposing the false Doctrine of Calvinism”</vt:lpstr>
      <vt:lpstr>Slide 17</vt:lpstr>
      <vt:lpstr>The results of the vicarious atonement </vt:lpstr>
      <vt:lpstr>The seven last statements of Christ</vt:lpstr>
      <vt:lpstr>Slide 20</vt:lpstr>
      <vt:lpstr>Slide 21</vt:lpstr>
      <vt:lpstr>Slide 22</vt:lpstr>
      <vt:lpstr>“For Christ also hath once suffered for sins, the just for the unjust, that he might bring us to God, being put to death in the flesh, but quickened by the Spirit: By which also he went and preached unto the spirits in prison; Which sometime were disobedient, when once the longsuffering of God waited in the days of Noah, while the ark was a preparing, wherein few, that is, eight souls were saved by water.”     (I Peter 3:18-20)  </vt:lpstr>
      <vt:lpstr>Slide 24</vt:lpstr>
      <vt:lpstr>“Wherefore he saith, When he ascended up on high, he led captivity captive, and gave gifts unto men. Now that he ascended, what is it but that he also descended first into the lower parts of the earth? He that descended is the same also that ascended up far above all heavens, that he might fill all things.” (Ephesians 4:8-9) </vt:lpstr>
      <vt:lpstr>Slide 26</vt:lpstr>
      <vt:lpstr>The Resurrection of Jesus Christ</vt:lpstr>
      <vt:lpstr>The Most Important Bible Doctrine (I Corinthians 15)</vt:lpstr>
      <vt:lpstr>Slide 29</vt:lpstr>
      <vt:lpstr>Slide 30</vt:lpstr>
      <vt:lpstr>The Infallible Proofs of the Resurrection</vt:lpstr>
      <vt:lpstr>Seventeen appearances of Jesus                          after the resurrection</vt:lpstr>
      <vt:lpstr>The order of the resurrection  (I Cor. 15:20-25)</vt:lpstr>
      <vt:lpstr>Our Resurrection Bodies</vt:lpstr>
      <vt:lpstr>Slide 35</vt:lpstr>
      <vt:lpstr>GLORIFICATION: THE FINAL DIVINE ACT OF REDEMPTION </vt:lpstr>
      <vt:lpstr>Tonight’s Message</vt:lpstr>
      <vt:lpstr>  The results of the resurrection (I Cor. 15:42-58)  </vt:lpstr>
      <vt:lpstr>Slide 39</vt:lpstr>
      <vt:lpstr>Slide 40</vt:lpstr>
      <vt:lpstr>Slide 41</vt:lpstr>
      <vt:lpstr>Slide 42</vt:lpstr>
      <vt:lpstr>Immediate blessings   </vt:lpstr>
      <vt:lpstr>A guarantee of our justification</vt:lpstr>
      <vt:lpstr>Slide 45</vt:lpstr>
      <vt:lpstr>Slide 46</vt:lpstr>
      <vt:lpstr> “There is therefore now no condemnation to them which are in Christ Jesus…” Rom. 8:1 </vt:lpstr>
      <vt:lpstr>A guarantee of present-day power and   strength to live the Christian life (Eph. 1:18-2:10)    </vt:lpstr>
      <vt:lpstr>Slide 49</vt:lpstr>
      <vt:lpstr>Slide 50</vt:lpstr>
      <vt:lpstr>Slide 51</vt:lpstr>
      <vt:lpstr>19 And what is the exceeding greatness of his power to us-ward who believe, according to the working of his mighty power,   20 Which he wrought in Christ, when he raised him from the dead, and set him at his own right hand in the heavenly places, </vt:lpstr>
      <vt:lpstr>How to plug into the  Resurrection Power of Christ?</vt:lpstr>
      <vt:lpstr>Romans 6:1-11</vt:lpstr>
      <vt:lpstr>Slide 55</vt:lpstr>
      <vt:lpstr>Slide 56</vt:lpstr>
      <vt:lpstr>“As ye have therefore received Christ Jesus the Lord, so walk ye in him.”  Col. 2:6 </vt:lpstr>
      <vt:lpstr>Slide 58</vt:lpstr>
      <vt:lpstr>“But thanks be to God, which giveth us the victory through our Lord Jesus Christ.” I Cor. 15:57 </vt:lpstr>
      <vt:lpstr>Slide 60</vt:lpstr>
      <vt:lpstr>Slide 61</vt:lpstr>
      <vt:lpstr>Slide 62</vt:lpstr>
      <vt:lpstr>The Holy Spirit is called the  “Spirit of Grace” (Heb. 10:29)   “God gives grace to the humble…”</vt:lpstr>
      <vt:lpstr>Slide 64</vt:lpstr>
      <vt:lpstr>Slide 65</vt:lpstr>
      <vt:lpstr>A guarantee of fruitful labor</vt:lpstr>
      <vt:lpstr>Matthew 7:16-20</vt:lpstr>
      <vt:lpstr>Slide 68</vt:lpstr>
      <vt:lpstr>A guarantee of our resurrection</vt:lpstr>
      <vt:lpstr>Slide 70</vt:lpstr>
      <vt:lpstr>Future blessings</vt:lpstr>
      <vt:lpstr>Slide 72</vt:lpstr>
      <vt:lpstr>Slide 73</vt:lpstr>
      <vt:lpstr>Slide 74</vt:lpstr>
      <vt:lpstr>Slide 75</vt:lpstr>
      <vt:lpstr>In relation to the Savior </vt:lpstr>
      <vt:lpstr>It is the mark of his deity</vt:lpstr>
      <vt:lpstr>“Jesus answered and said unto them, Destroy this temple, and in three days I will raise it up. Then said the Jews, Forty and six years was this temple in building, and wilt thou rear it up in three days? But he spake of the temple of his body. When therefore he was risen from the dead, his disciples remembered that he had said this unto them; and they believed the scripture, and the word which Jesus had said.”  John 2:19-22</vt:lpstr>
      <vt:lpstr>"Him God raised up the third day"  Acts 10:40</vt:lpstr>
      <vt:lpstr>It resulted in his exaltation</vt:lpstr>
      <vt:lpstr>Slide 81</vt:lpstr>
      <vt:lpstr>"The God of our fathers raised up Jesus, whom ye slew and hanged on a tree. Him hath God exalted with his right hand to be a Prince and a Saviour, for to give repentance to Israel, and forgiveness of sins"  Acts 5:30-31 </vt:lpstr>
      <vt:lpstr>It marks the beginning of  his headship over the church.  </vt:lpstr>
      <vt:lpstr>Slide 84</vt:lpstr>
      <vt:lpstr>Slide 85</vt:lpstr>
      <vt:lpstr>In relation to the sinner:  It warns him of a coming judgment day</vt:lpstr>
      <vt:lpstr>Slide 87</vt:lpstr>
      <vt:lpstr>Slide 88</vt:lpstr>
      <vt:lpstr>In relation to the devil:  It seals his doom forever   </vt:lpstr>
      <vt:lpstr>Slide 90</vt:lpstr>
      <vt:lpstr>In relationship to the Sabbath: It transfers the worship day from Saturday to Sunday  </vt:lpstr>
      <vt:lpstr>Slide 92</vt:lpstr>
      <vt:lpstr>“By a new and living way, which he (Jesus) hath consecrated for us, through the veil, that is to say, his flesh.”  Heb 10:20 </vt:lpstr>
      <vt:lpstr>Slide 94</vt:lpstr>
      <vt:lpstr>Slide 95</vt:lpstr>
      <vt:lpstr>Slide 96</vt:lpstr>
      <vt:lpstr>Slide 97</vt:lpstr>
      <vt:lpstr>The symbol of the resurrection: Baptism (Rom. 6:3-11; Col. 2:11-13)  </vt:lpstr>
      <vt:lpstr>Slide 99</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Doctrine of Jesus Christ (Part 23)</dc:title>
  <dc:creator>Pastor Daniel White</dc:creator>
  <cp:lastModifiedBy>Pastor Daniel White</cp:lastModifiedBy>
  <cp:revision>71</cp:revision>
  <dcterms:created xsi:type="dcterms:W3CDTF">2013-01-28T15:41:18Z</dcterms:created>
  <dcterms:modified xsi:type="dcterms:W3CDTF">2013-02-18T12:23:24Z</dcterms:modified>
</cp:coreProperties>
</file>