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339" r:id="rId22"/>
    <p:sldId id="278" r:id="rId23"/>
    <p:sldId id="279" r:id="rId24"/>
    <p:sldId id="280" r:id="rId25"/>
    <p:sldId id="281" r:id="rId26"/>
    <p:sldId id="283" r:id="rId27"/>
    <p:sldId id="295" r:id="rId28"/>
    <p:sldId id="294" r:id="rId29"/>
    <p:sldId id="288" r:id="rId30"/>
    <p:sldId id="297" r:id="rId31"/>
    <p:sldId id="299" r:id="rId32"/>
    <p:sldId id="301" r:id="rId33"/>
    <p:sldId id="298" r:id="rId34"/>
    <p:sldId id="303" r:id="rId35"/>
    <p:sldId id="345" r:id="rId36"/>
    <p:sldId id="346" r:id="rId37"/>
    <p:sldId id="332" r:id="rId38"/>
    <p:sldId id="343" r:id="rId39"/>
    <p:sldId id="304" r:id="rId40"/>
    <p:sldId id="305" r:id="rId41"/>
    <p:sldId id="306" r:id="rId42"/>
    <p:sldId id="307" r:id="rId43"/>
    <p:sldId id="344" r:id="rId44"/>
    <p:sldId id="309" r:id="rId45"/>
    <p:sldId id="308" r:id="rId46"/>
    <p:sldId id="342" r:id="rId47"/>
    <p:sldId id="302" r:id="rId48"/>
    <p:sldId id="310" r:id="rId49"/>
    <p:sldId id="311" r:id="rId50"/>
    <p:sldId id="312" r:id="rId51"/>
    <p:sldId id="316" r:id="rId52"/>
    <p:sldId id="317" r:id="rId53"/>
    <p:sldId id="314" r:id="rId54"/>
    <p:sldId id="315" r:id="rId55"/>
    <p:sldId id="318" r:id="rId56"/>
    <p:sldId id="319" r:id="rId57"/>
    <p:sldId id="320" r:id="rId58"/>
    <p:sldId id="348" r:id="rId59"/>
    <p:sldId id="321" r:id="rId60"/>
    <p:sldId id="322" r:id="rId61"/>
    <p:sldId id="354" r:id="rId62"/>
    <p:sldId id="323" r:id="rId63"/>
    <p:sldId id="349" r:id="rId64"/>
    <p:sldId id="350" r:id="rId65"/>
    <p:sldId id="351" r:id="rId66"/>
    <p:sldId id="352" r:id="rId67"/>
    <p:sldId id="324" r:id="rId68"/>
    <p:sldId id="325" r:id="rId69"/>
    <p:sldId id="327" r:id="rId70"/>
    <p:sldId id="326" r:id="rId71"/>
    <p:sldId id="328" r:id="rId72"/>
    <p:sldId id="329" r:id="rId73"/>
    <p:sldId id="330" r:id="rId74"/>
    <p:sldId id="331" r:id="rId75"/>
    <p:sldId id="333" r:id="rId76"/>
    <p:sldId id="341" r:id="rId77"/>
    <p:sldId id="334" r:id="rId78"/>
    <p:sldId id="340" r:id="rId79"/>
    <p:sldId id="335" r:id="rId80"/>
    <p:sldId id="337" r:id="rId81"/>
    <p:sldId id="338" r:id="rId82"/>
    <p:sldId id="347" r:id="rId83"/>
    <p:sldId id="336"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110" d="100"/>
          <a:sy n="110" d="100"/>
        </p:scale>
        <p:origin x="-163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0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164F62-10DA-4B33-A1B6-0F0BAC447BBE}" type="datetimeFigureOut">
              <a:rPr lang="en-US" smtClean="0"/>
              <a:pPr/>
              <a:t>3/28/2013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CF2C1E-4C2F-411A-B722-B8584B369C5E}"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C9573A-1739-49D7-B86B-361F4AE5A88F}"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7AE546-4484-4C51-A4EC-D8C4A4B1059A}" type="slidenum">
              <a:rPr lang="en-US" smtClean="0"/>
              <a:pPr/>
              <a:t>51</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7AE546-4484-4C51-A4EC-D8C4A4B1059A}" type="slidenum">
              <a:rPr lang="en-US" smtClean="0"/>
              <a:pPr/>
              <a:t>52</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7AE546-4484-4C51-A4EC-D8C4A4B1059A}" type="slidenum">
              <a:rPr lang="en-US" smtClean="0"/>
              <a:pPr/>
              <a:t>53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7AE546-4484-4C51-A4EC-D8C4A4B1059A}" type="slidenum">
              <a:rPr lang="en-US" smtClean="0"/>
              <a:pPr/>
              <a:t>54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42876D-8131-4AC0-A8E6-32BED259495C}" type="datetimeFigureOut">
              <a:rPr lang="en-US" smtClean="0"/>
              <a:pPr/>
              <a:t>3/28/2013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1BCF6A-F261-4BCD-A91F-08AED91AFA0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42876D-8131-4AC0-A8E6-32BED259495C}" type="datetimeFigureOut">
              <a:rPr lang="en-US" smtClean="0"/>
              <a:pPr/>
              <a:t>3/28/2013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1BCF6A-F261-4BCD-A91F-08AED91AFA0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42876D-8131-4AC0-A8E6-32BED259495C}" type="datetimeFigureOut">
              <a:rPr lang="en-US" smtClean="0"/>
              <a:pPr/>
              <a:t>3/28/2013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1BCF6A-F261-4BCD-A91F-08AED91AFA0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42876D-8131-4AC0-A8E6-32BED259495C}" type="datetimeFigureOut">
              <a:rPr lang="en-US" smtClean="0"/>
              <a:pPr/>
              <a:t>3/28/2013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1BCF6A-F261-4BCD-A91F-08AED91AFA0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42876D-8131-4AC0-A8E6-32BED259495C}" type="datetimeFigureOut">
              <a:rPr lang="en-US" smtClean="0"/>
              <a:pPr/>
              <a:t>3/28/2013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1BCF6A-F261-4BCD-A91F-08AED91AFA0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42876D-8131-4AC0-A8E6-32BED259495C}" type="datetimeFigureOut">
              <a:rPr lang="en-US" smtClean="0"/>
              <a:pPr/>
              <a:t>3/28/2013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1BCF6A-F261-4BCD-A91F-08AED91AFA0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42876D-8131-4AC0-A8E6-32BED259495C}" type="datetimeFigureOut">
              <a:rPr lang="en-US" smtClean="0"/>
              <a:pPr/>
              <a:t>3/28/2013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1BCF6A-F261-4BCD-A91F-08AED91AFA0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42876D-8131-4AC0-A8E6-32BED259495C}" type="datetimeFigureOut">
              <a:rPr lang="en-US" smtClean="0"/>
              <a:pPr/>
              <a:t>3/28/2013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91BCF6A-F261-4BCD-A91F-08AED91AFA0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2876D-8131-4AC0-A8E6-32BED259495C}" type="datetimeFigureOut">
              <a:rPr lang="en-US" smtClean="0"/>
              <a:pPr/>
              <a:t>3/28/2013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91BCF6A-F261-4BCD-A91F-08AED91AFA0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42876D-8131-4AC0-A8E6-32BED259495C}" type="datetimeFigureOut">
              <a:rPr lang="en-US" smtClean="0"/>
              <a:pPr/>
              <a:t>3/28/2013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1BCF6A-F261-4BCD-A91F-08AED91AFA0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42876D-8131-4AC0-A8E6-32BED259495C}" type="datetimeFigureOut">
              <a:rPr lang="en-US" smtClean="0"/>
              <a:pPr/>
              <a:t>3/28/2013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1BCF6A-F261-4BCD-A91F-08AED91AFA0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42876D-8131-4AC0-A8E6-32BED259495C}" type="datetimeFigureOut">
              <a:rPr lang="en-US" smtClean="0"/>
              <a:pPr/>
              <a:t>3/28/2013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1BCF6A-F261-4BCD-A91F-08AED91AFA07}"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gif"/><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rot="787179">
            <a:off x="182842" y="3275059"/>
            <a:ext cx="2895600" cy="1944022"/>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rot="1020487">
            <a:off x="5764266" y="1089354"/>
            <a:ext cx="3107285" cy="2327464"/>
          </a:xfrm>
          <a:prstGeom prst="rect">
            <a:avLst/>
          </a:prstGeom>
          <a:ln>
            <a:noFill/>
          </a:ln>
          <a:effectLst>
            <a:softEdge rad="112500"/>
          </a:effectLst>
        </p:spPr>
      </p:pic>
      <p:sp>
        <p:nvSpPr>
          <p:cNvPr id="2" name="Title 1"/>
          <p:cNvSpPr>
            <a:spLocks noGrp="1"/>
          </p:cNvSpPr>
          <p:nvPr>
            <p:ph type="title"/>
          </p:nvPr>
        </p:nvSpPr>
        <p:spPr>
          <a:xfrm>
            <a:off x="457200" y="228600"/>
            <a:ext cx="8229600" cy="914400"/>
          </a:xfrm>
        </p:spPr>
        <p:txBody>
          <a:bodyPr>
            <a:normAutofit fontScale="90000"/>
          </a:bodyPr>
          <a:lstStyle/>
          <a:p>
            <a:r>
              <a:rPr lang="en-US" sz="4800" dirty="0" smtClean="0"/>
              <a:t>The Doctrine of Jesus Christ</a:t>
            </a:r>
            <a:br>
              <a:rPr lang="en-US" sz="4800" dirty="0" smtClean="0"/>
            </a:br>
            <a:r>
              <a:rPr lang="en-US" sz="4800" i="1" dirty="0" smtClean="0"/>
              <a:t>(Part 25)</a:t>
            </a:r>
            <a:endParaRPr lang="en-US" sz="4800" i="1" dirty="0"/>
          </a:p>
        </p:txBody>
      </p:sp>
      <p:pic>
        <p:nvPicPr>
          <p:cNvPr id="1026" name="Picture 2"/>
          <p:cNvPicPr>
            <a:picLocks noChangeAspect="1" noChangeArrowheads="1"/>
          </p:cNvPicPr>
          <p:nvPr/>
        </p:nvPicPr>
        <p:blipFill>
          <a:blip r:embed="rId5" cstate="print"/>
          <a:srcRect t="2656" r="24213"/>
          <a:stretch>
            <a:fillRect/>
          </a:stretch>
        </p:blipFill>
        <p:spPr bwMode="auto">
          <a:xfrm rot="21077314">
            <a:off x="382057" y="1156775"/>
            <a:ext cx="3129331" cy="2264760"/>
          </a:xfrm>
          <a:prstGeom prst="rect">
            <a:avLst/>
          </a:prstGeom>
          <a:ln>
            <a:noFill/>
          </a:ln>
          <a:effectLst>
            <a:softEdge rad="112500"/>
          </a:effectLst>
        </p:spPr>
      </p:pic>
      <p:pic>
        <p:nvPicPr>
          <p:cNvPr id="2050" name="Picture 2"/>
          <p:cNvPicPr>
            <a:picLocks noChangeAspect="1" noChangeArrowheads="1"/>
          </p:cNvPicPr>
          <p:nvPr/>
        </p:nvPicPr>
        <p:blipFill>
          <a:blip r:embed="rId6" cstate="print"/>
          <a:srcRect/>
          <a:stretch>
            <a:fillRect/>
          </a:stretch>
        </p:blipFill>
        <p:spPr bwMode="auto">
          <a:xfrm>
            <a:off x="3276600" y="1447800"/>
            <a:ext cx="2674218"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9" name="Picture 5"/>
          <p:cNvPicPr>
            <a:picLocks noChangeAspect="1" noChangeArrowheads="1"/>
          </p:cNvPicPr>
          <p:nvPr/>
        </p:nvPicPr>
        <p:blipFill>
          <a:blip r:embed="rId7" cstate="print"/>
          <a:srcRect/>
          <a:stretch>
            <a:fillRect/>
          </a:stretch>
        </p:blipFill>
        <p:spPr bwMode="auto">
          <a:xfrm rot="20720252">
            <a:off x="6636170" y="2810641"/>
            <a:ext cx="2088313" cy="2730470"/>
          </a:xfrm>
          <a:prstGeom prst="rect">
            <a:avLst/>
          </a:prstGeom>
          <a:ln>
            <a:noFill/>
          </a:ln>
          <a:effectLst>
            <a:softEdge rad="112500"/>
          </a:effectLst>
        </p:spPr>
      </p:pic>
      <p:pic>
        <p:nvPicPr>
          <p:cNvPr id="1030" name="Picture 6"/>
          <p:cNvPicPr>
            <a:picLocks noChangeAspect="1" noChangeArrowheads="1"/>
          </p:cNvPicPr>
          <p:nvPr/>
        </p:nvPicPr>
        <p:blipFill>
          <a:blip r:embed="rId8" cstate="print"/>
          <a:srcRect/>
          <a:stretch>
            <a:fillRect/>
          </a:stretch>
        </p:blipFill>
        <p:spPr bwMode="auto">
          <a:xfrm rot="20154516">
            <a:off x="802425" y="4691567"/>
            <a:ext cx="2556605" cy="2237029"/>
          </a:xfrm>
          <a:prstGeom prst="rect">
            <a:avLst/>
          </a:prstGeom>
          <a:ln>
            <a:noFill/>
          </a:ln>
          <a:effectLst>
            <a:softEdge rad="112500"/>
          </a:effectLst>
        </p:spPr>
      </p:pic>
      <p:pic>
        <p:nvPicPr>
          <p:cNvPr id="1032" name="Picture 8"/>
          <p:cNvPicPr>
            <a:picLocks noChangeAspect="1" noChangeArrowheads="1"/>
          </p:cNvPicPr>
          <p:nvPr/>
        </p:nvPicPr>
        <p:blipFill>
          <a:blip r:embed="rId9" cstate="print"/>
          <a:srcRect/>
          <a:stretch>
            <a:fillRect/>
          </a:stretch>
        </p:blipFill>
        <p:spPr bwMode="auto">
          <a:xfrm rot="1387813">
            <a:off x="6032662" y="4631687"/>
            <a:ext cx="1960211" cy="2406422"/>
          </a:xfrm>
          <a:prstGeom prst="rect">
            <a:avLst/>
          </a:prstGeom>
          <a:ln>
            <a:noFill/>
          </a:ln>
          <a:effectLst>
            <a:softEdge rad="112500"/>
          </a:effectLst>
        </p:spPr>
      </p:pic>
      <p:pic>
        <p:nvPicPr>
          <p:cNvPr id="1034" name="Picture 10"/>
          <p:cNvPicPr>
            <a:picLocks noChangeAspect="1" noChangeArrowheads="1"/>
          </p:cNvPicPr>
          <p:nvPr/>
        </p:nvPicPr>
        <p:blipFill>
          <a:blip r:embed="rId10" cstate="print"/>
          <a:srcRect/>
          <a:stretch>
            <a:fillRect/>
          </a:stretch>
        </p:blipFill>
        <p:spPr bwMode="auto">
          <a:xfrm>
            <a:off x="3657600" y="4648200"/>
            <a:ext cx="2057400" cy="2501154"/>
          </a:xfrm>
          <a:prstGeom prst="rect">
            <a:avLst/>
          </a:prstGeom>
          <a:ln>
            <a:noFill/>
          </a:ln>
          <a:effectLst>
            <a:softEdge rad="112500"/>
          </a:effectLst>
        </p:spPr>
      </p:pic>
      <p:sp>
        <p:nvSpPr>
          <p:cNvPr id="4" name="Content Placeholder 3"/>
          <p:cNvSpPr>
            <a:spLocks noGrp="1"/>
          </p:cNvSpPr>
          <p:nvPr>
            <p:ph idx="1"/>
          </p:nvPr>
        </p:nvSpPr>
        <p:spPr>
          <a:xfrm>
            <a:off x="0" y="5257800"/>
            <a:ext cx="9144000" cy="1600200"/>
          </a:xfrm>
        </p:spPr>
        <p:txBody>
          <a:bodyPr>
            <a:normAutofit/>
          </a:bodyPr>
          <a:lstStyle/>
          <a:p>
            <a:pPr algn="ctr">
              <a:buNone/>
            </a:pPr>
            <a:r>
              <a:rPr lang="en-US" sz="4000" dirty="0">
                <a:solidFill>
                  <a:srgbClr val="FFFF00"/>
                </a:solidFill>
                <a:effectLst>
                  <a:glow rad="101600">
                    <a:schemeClr val="bg1">
                      <a:alpha val="60000"/>
                    </a:schemeClr>
                  </a:glow>
                </a:effectLst>
              </a:rPr>
              <a:t>The </a:t>
            </a:r>
            <a:r>
              <a:rPr lang="en-US" sz="4000" dirty="0" smtClean="0">
                <a:solidFill>
                  <a:srgbClr val="FFFF00"/>
                </a:solidFill>
                <a:effectLst>
                  <a:glow rad="101600">
                    <a:schemeClr val="bg1">
                      <a:alpha val="60000"/>
                    </a:schemeClr>
                  </a:glow>
                </a:effectLst>
              </a:rPr>
              <a:t>Present Day Ministry of Jesus Christ</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05400"/>
            <a:ext cx="8686800" cy="1752600"/>
          </a:xfrm>
        </p:spPr>
        <p:txBody>
          <a:bodyPr>
            <a:normAutofit/>
          </a:bodyPr>
          <a:lstStyle/>
          <a:p>
            <a:r>
              <a:rPr lang="en-US" sz="3600" i="1" dirty="0" smtClean="0"/>
              <a:t>“For even the Son of man came not to be ministered unto, but to minister, and to give his life a ransom for many.” Mark 10:45 </a:t>
            </a:r>
            <a:endParaRPr lang="en-US" sz="3600" i="1" dirty="0"/>
          </a:p>
        </p:txBody>
      </p:sp>
      <p:pic>
        <p:nvPicPr>
          <p:cNvPr id="39938" name="Picture 2" descr="http://4.bp.blogspot.com/-N_C9qqDGyE4/T4RwSh0vO6I/AAAAAAAAA1c/GD4y4I9ToRk/s1600/Jesus%2BHealing-01.jpg"/>
          <p:cNvPicPr>
            <a:picLocks noChangeAspect="1" noChangeArrowheads="1"/>
          </p:cNvPicPr>
          <p:nvPr/>
        </p:nvPicPr>
        <p:blipFill>
          <a:blip r:embed="rId2" cstate="print"/>
          <a:srcRect/>
          <a:stretch>
            <a:fillRect/>
          </a:stretch>
        </p:blipFill>
        <p:spPr bwMode="auto">
          <a:xfrm>
            <a:off x="0" y="1295400"/>
            <a:ext cx="5181600" cy="3886200"/>
          </a:xfrm>
          <a:prstGeom prst="rect">
            <a:avLst/>
          </a:prstGeom>
          <a:ln>
            <a:noFill/>
          </a:ln>
          <a:effectLst>
            <a:softEdge rad="112500"/>
          </a:effectLst>
        </p:spPr>
      </p:pic>
      <p:pic>
        <p:nvPicPr>
          <p:cNvPr id="39940" name="Picture 4" descr="http://3.bp.blogspot.com/-z3Q2ASkJNUo/TbG2rgsu3zI/AAAAAAAAAAo/IVRfpepQgfM/s1600/jesus_on_cross_2oo4.jpg"/>
          <p:cNvPicPr>
            <a:picLocks noChangeAspect="1" noChangeArrowheads="1"/>
          </p:cNvPicPr>
          <p:nvPr/>
        </p:nvPicPr>
        <p:blipFill>
          <a:blip r:embed="rId3" cstate="print"/>
          <a:srcRect/>
          <a:stretch>
            <a:fillRect/>
          </a:stretch>
        </p:blipFill>
        <p:spPr bwMode="auto">
          <a:xfrm>
            <a:off x="4360985" y="1294228"/>
            <a:ext cx="4783015" cy="3811172"/>
          </a:xfrm>
          <a:prstGeom prst="rect">
            <a:avLst/>
          </a:prstGeom>
          <a:ln>
            <a:noFill/>
          </a:ln>
          <a:effectLst>
            <a:softEdge rad="112500"/>
          </a:effectLst>
        </p:spPr>
      </p:pic>
      <p:sp>
        <p:nvSpPr>
          <p:cNvPr id="5" name="Rectangle 4"/>
          <p:cNvSpPr/>
          <p:nvPr/>
        </p:nvSpPr>
        <p:spPr>
          <a:xfrm>
            <a:off x="0" y="228600"/>
            <a:ext cx="9144000" cy="707886"/>
          </a:xfrm>
          <a:prstGeom prst="rect">
            <a:avLst/>
          </a:prstGeom>
        </p:spPr>
        <p:txBody>
          <a:bodyPr wrap="square">
            <a:spAutoFit/>
          </a:bodyPr>
          <a:lstStyle/>
          <a:p>
            <a:pPr algn="ctr"/>
            <a:r>
              <a:rPr lang="en-US" sz="4000" dirty="0" smtClean="0">
                <a:effectLst>
                  <a:glow rad="139700">
                    <a:schemeClr val="accent2">
                      <a:satMod val="175000"/>
                      <a:alpha val="40000"/>
                    </a:schemeClr>
                  </a:glow>
                </a:effectLst>
              </a:rPr>
              <a:t>The Earthly Ministry of Jesus Christ</a:t>
            </a:r>
            <a:endParaRPr lang="en-US" sz="4000"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Character of Jesus Christ</a:t>
            </a:r>
            <a:endParaRPr lang="en-US" dirty="0">
              <a:solidFill>
                <a:srgbClr val="FFFF00"/>
              </a:solidFill>
            </a:endParaRPr>
          </a:p>
        </p:txBody>
      </p:sp>
      <p:sp>
        <p:nvSpPr>
          <p:cNvPr id="3" name="Content Placeholder 2"/>
          <p:cNvSpPr>
            <a:spLocks noGrp="1"/>
          </p:cNvSpPr>
          <p:nvPr>
            <p:ph idx="1"/>
          </p:nvPr>
        </p:nvSpPr>
        <p:spPr>
          <a:xfrm>
            <a:off x="4038600" y="1828800"/>
            <a:ext cx="4648200" cy="4297363"/>
          </a:xfrm>
        </p:spPr>
        <p:txBody>
          <a:bodyPr>
            <a:normAutofit/>
          </a:bodyPr>
          <a:lstStyle/>
          <a:p>
            <a:pPr>
              <a:buFont typeface="Arial" charset="0"/>
              <a:buChar char="•"/>
            </a:pPr>
            <a:r>
              <a:rPr lang="en-US" sz="3600" dirty="0" smtClean="0"/>
              <a:t>What </a:t>
            </a:r>
            <a:r>
              <a:rPr lang="en-US" sz="3600" dirty="0"/>
              <a:t>kind of man was our Lord</a:t>
            </a:r>
            <a:r>
              <a:rPr lang="en-US" sz="3600" dirty="0" smtClean="0"/>
              <a:t>?</a:t>
            </a:r>
          </a:p>
          <a:p>
            <a:pPr>
              <a:buNone/>
            </a:pPr>
            <a:endParaRPr lang="en-US" sz="3600" dirty="0" smtClean="0"/>
          </a:p>
          <a:p>
            <a:r>
              <a:rPr lang="en-US" sz="3600" dirty="0" smtClean="0"/>
              <a:t>What </a:t>
            </a:r>
            <a:r>
              <a:rPr lang="en-US" sz="3600" dirty="0"/>
              <a:t>were some of his characteristics</a:t>
            </a:r>
            <a:r>
              <a:rPr lang="en-US" sz="3600" dirty="0" smtClean="0"/>
              <a:t>?</a:t>
            </a:r>
          </a:p>
          <a:p>
            <a:pPr>
              <a:buNone/>
            </a:pPr>
            <a:endParaRPr lang="en-US" sz="3600" dirty="0"/>
          </a:p>
        </p:txBody>
      </p:sp>
      <p:pic>
        <p:nvPicPr>
          <p:cNvPr id="2050" name="Picture 2" descr="http://spiritlessons.com/Documents/Jesus_Pictures/Jesus_007.jpg"/>
          <p:cNvPicPr>
            <a:picLocks noChangeAspect="1" noChangeArrowheads="1"/>
          </p:cNvPicPr>
          <p:nvPr/>
        </p:nvPicPr>
        <p:blipFill>
          <a:blip r:embed="rId2" cstate="print"/>
          <a:srcRect/>
          <a:stretch>
            <a:fillRect/>
          </a:stretch>
        </p:blipFill>
        <p:spPr bwMode="auto">
          <a:xfrm>
            <a:off x="609600" y="2057400"/>
            <a:ext cx="2527473" cy="3248025"/>
          </a:xfrm>
          <a:prstGeom prst="rect">
            <a:avLst/>
          </a:prstGeom>
          <a:noFill/>
        </p:spPr>
      </p:pic>
      <p:sp>
        <p:nvSpPr>
          <p:cNvPr id="5" name="Rectangle 4"/>
          <p:cNvSpPr/>
          <p:nvPr/>
        </p:nvSpPr>
        <p:spPr>
          <a:xfrm>
            <a:off x="0" y="5486400"/>
            <a:ext cx="9144000" cy="1077218"/>
          </a:xfrm>
          <a:prstGeom prst="rect">
            <a:avLst/>
          </a:prstGeom>
        </p:spPr>
        <p:txBody>
          <a:bodyPr wrap="square">
            <a:spAutoFit/>
          </a:bodyPr>
          <a:lstStyle/>
          <a:p>
            <a:pPr algn="ctr"/>
            <a:r>
              <a:rPr lang="en-US" sz="3200" dirty="0" smtClean="0"/>
              <a:t> zeal; compassion; meekness and gentleness; boldness and courage; love</a:t>
            </a:r>
            <a:endParaRPr lang="en-US" sz="3200"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849562"/>
          </a:xfrm>
        </p:spPr>
        <p:txBody>
          <a:bodyPr>
            <a:normAutofit/>
          </a:bodyPr>
          <a:lstStyle/>
          <a:p>
            <a:r>
              <a:rPr lang="en-US" dirty="0"/>
              <a:t>In the Old Testament three great offices were created by God to meet the spiritual and material needs of his chosen </a:t>
            </a:r>
            <a:r>
              <a:rPr lang="en-US" dirty="0" smtClean="0"/>
              <a:t>people.</a:t>
            </a:r>
            <a:endParaRPr lang="en-US" dirty="0"/>
          </a:p>
        </p:txBody>
      </p:sp>
      <p:pic>
        <p:nvPicPr>
          <p:cNvPr id="1026" name="Picture 2" descr="http://classicalchristianity.com/wp-content/uploads/2010/12/Old-Testament.jpg"/>
          <p:cNvPicPr>
            <a:picLocks noChangeAspect="1" noChangeArrowheads="1"/>
          </p:cNvPicPr>
          <p:nvPr/>
        </p:nvPicPr>
        <p:blipFill>
          <a:blip r:embed="rId2" cstate="print"/>
          <a:srcRect/>
          <a:stretch>
            <a:fillRect/>
          </a:stretch>
        </p:blipFill>
        <p:spPr bwMode="auto">
          <a:xfrm>
            <a:off x="1981200" y="3429000"/>
            <a:ext cx="5404402" cy="3429000"/>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Jesus holds all three offices</a:t>
            </a:r>
            <a:endParaRPr lang="en-US" dirty="0"/>
          </a:p>
        </p:txBody>
      </p:sp>
      <p:pic>
        <p:nvPicPr>
          <p:cNvPr id="50178" name="Picture 2" descr="http://effectualgrace.com/wp-content/uploads/2011/10/Prophet-Priest-King.jpg"/>
          <p:cNvPicPr>
            <a:picLocks noChangeAspect="1" noChangeArrowheads="1"/>
          </p:cNvPicPr>
          <p:nvPr/>
        </p:nvPicPr>
        <p:blipFill>
          <a:blip r:embed="rId2" cstate="print"/>
          <a:srcRect/>
          <a:stretch>
            <a:fillRect/>
          </a:stretch>
        </p:blipFill>
        <p:spPr bwMode="auto">
          <a:xfrm>
            <a:off x="1219200" y="1752600"/>
            <a:ext cx="7006279" cy="4800600"/>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The Death of Jesus Christ</a:t>
            </a:r>
            <a:endParaRPr lang="en-US" dirty="0"/>
          </a:p>
        </p:txBody>
      </p:sp>
      <p:pic>
        <p:nvPicPr>
          <p:cNvPr id="58370" name="Picture 2" descr="http://1.bp.blogspot.com/-S51f2kxHK7M/T4H65hzLHpI/AAAAAAAAAPc/u6igr5uGlIw/s1600/jesus-on-cross.jpg"/>
          <p:cNvPicPr>
            <a:picLocks noChangeAspect="1" noChangeArrowheads="1"/>
          </p:cNvPicPr>
          <p:nvPr/>
        </p:nvPicPr>
        <p:blipFill>
          <a:blip r:embed="rId2" cstate="print"/>
          <a:srcRect/>
          <a:stretch>
            <a:fillRect/>
          </a:stretch>
        </p:blipFill>
        <p:spPr bwMode="auto">
          <a:xfrm>
            <a:off x="1524000" y="1676400"/>
            <a:ext cx="5934075" cy="4446911"/>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true love"/>
          <p:cNvPicPr>
            <a:picLocks noChangeAspect="1" noChangeArrowheads="1"/>
          </p:cNvPicPr>
          <p:nvPr/>
        </p:nvPicPr>
        <p:blipFill>
          <a:blip r:embed="rId2" cstate="print"/>
          <a:srcRect/>
          <a:stretch>
            <a:fillRect/>
          </a:stretch>
        </p:blipFill>
        <p:spPr bwMode="auto">
          <a:xfrm>
            <a:off x="533400" y="304800"/>
            <a:ext cx="8383917" cy="5562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Autofit/>
          </a:bodyPr>
          <a:lstStyle/>
          <a:p>
            <a:r>
              <a:rPr lang="en-US" sz="3600" dirty="0" smtClean="0"/>
              <a:t/>
            </a:r>
            <a:br>
              <a:rPr lang="en-US" sz="3600" dirty="0" smtClean="0"/>
            </a:br>
            <a:r>
              <a:rPr lang="en-US" sz="3600" i="1" dirty="0" smtClean="0">
                <a:solidFill>
                  <a:srgbClr val="FFFF00"/>
                </a:solidFill>
              </a:rPr>
              <a:t>“Exposing the false Doctrine of Calvinism”</a:t>
            </a:r>
            <a:endParaRPr lang="en-US" sz="3600" i="1" dirty="0">
              <a:solidFill>
                <a:srgbClr val="FFFF00"/>
              </a:solidFill>
            </a:endParaRPr>
          </a:p>
        </p:txBody>
      </p:sp>
      <p:sp>
        <p:nvSpPr>
          <p:cNvPr id="3" name="Content Placeholder 2"/>
          <p:cNvSpPr>
            <a:spLocks noGrp="1"/>
          </p:cNvSpPr>
          <p:nvPr>
            <p:ph idx="1"/>
          </p:nvPr>
        </p:nvSpPr>
        <p:spPr>
          <a:xfrm>
            <a:off x="0" y="838200"/>
            <a:ext cx="6553200" cy="6019800"/>
          </a:xfrm>
        </p:spPr>
        <p:txBody>
          <a:bodyPr>
            <a:noAutofit/>
          </a:bodyPr>
          <a:lstStyle/>
          <a:p>
            <a:pPr algn="ctr">
              <a:buNone/>
            </a:pPr>
            <a:endParaRPr lang="en-US" dirty="0" smtClean="0"/>
          </a:p>
          <a:p>
            <a:pPr algn="ctr">
              <a:buNone/>
            </a:pPr>
            <a:r>
              <a:rPr lang="en-US" i="1" dirty="0" smtClean="0"/>
              <a:t>“I marvel that ye are so soon removed from him that called you into the grace of Christ unto another gospel …but there be some that trouble you, and would </a:t>
            </a:r>
            <a:r>
              <a:rPr lang="en-US" i="1" u="sng" dirty="0" smtClean="0"/>
              <a:t>pervert the gospel of Christ</a:t>
            </a:r>
            <a:r>
              <a:rPr lang="en-US" i="1" dirty="0" smtClean="0"/>
              <a:t>. But though we, or an angel from heaven, preach any other gospel unto you than that which we have preached unto you, let him be accursed.” (Gal. 1:6-8) </a:t>
            </a:r>
          </a:p>
        </p:txBody>
      </p:sp>
      <p:pic>
        <p:nvPicPr>
          <p:cNvPr id="3074" name="Picture 2" descr="John Calvin Best View"/>
          <p:cNvPicPr>
            <a:picLocks noChangeAspect="1" noChangeArrowheads="1"/>
          </p:cNvPicPr>
          <p:nvPr/>
        </p:nvPicPr>
        <p:blipFill>
          <a:blip r:embed="rId2" cstate="print"/>
          <a:srcRect/>
          <a:stretch>
            <a:fillRect/>
          </a:stretch>
        </p:blipFill>
        <p:spPr bwMode="auto">
          <a:xfrm>
            <a:off x="6758788" y="1600200"/>
            <a:ext cx="2385212" cy="3581400"/>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1" cy="1015663"/>
          </a:xfrm>
          <a:prstGeom prst="rect">
            <a:avLst/>
          </a:prstGeom>
        </p:spPr>
        <p:txBody>
          <a:bodyPr wrap="square">
            <a:spAutoFit/>
          </a:bodyPr>
          <a:lstStyle/>
          <a:p>
            <a:pPr algn="ctr"/>
            <a:r>
              <a:rPr lang="en-US" sz="6000" i="1" dirty="0" smtClean="0">
                <a:solidFill>
                  <a:srgbClr val="FFFF00"/>
                </a:solidFill>
                <a:effectLst>
                  <a:glow rad="101600">
                    <a:schemeClr val="bg1">
                      <a:alpha val="60000"/>
                    </a:schemeClr>
                  </a:glow>
                </a:effectLst>
              </a:rPr>
              <a:t>The Vicarious Atonement</a:t>
            </a:r>
            <a:endParaRPr lang="en-US" sz="6000" dirty="0"/>
          </a:p>
        </p:txBody>
      </p:sp>
      <p:pic>
        <p:nvPicPr>
          <p:cNvPr id="1026" name="Picture 2" descr="http://www.crosswindministry.org/wp-content/uploads/2009/01/_cross.jpg"/>
          <p:cNvPicPr>
            <a:picLocks noChangeAspect="1" noChangeArrowheads="1"/>
          </p:cNvPicPr>
          <p:nvPr/>
        </p:nvPicPr>
        <p:blipFill>
          <a:blip r:embed="rId2" cstate="print"/>
          <a:srcRect/>
          <a:stretch>
            <a:fillRect/>
          </a:stretch>
        </p:blipFill>
        <p:spPr bwMode="auto">
          <a:xfrm>
            <a:off x="4267200" y="1295400"/>
            <a:ext cx="4618182" cy="3048000"/>
          </a:xfrm>
          <a:prstGeom prst="rect">
            <a:avLst/>
          </a:prstGeom>
          <a:noFill/>
        </p:spPr>
      </p:pic>
      <p:pic>
        <p:nvPicPr>
          <p:cNvPr id="1028" name="Picture 4" descr="http://realchristianity.files.wordpress.com/2011/10/2223868_f520.jpg?w=614"/>
          <p:cNvPicPr>
            <a:picLocks noChangeAspect="1" noChangeArrowheads="1"/>
          </p:cNvPicPr>
          <p:nvPr/>
        </p:nvPicPr>
        <p:blipFill>
          <a:blip r:embed="rId3" cstate="print"/>
          <a:srcRect/>
          <a:stretch>
            <a:fillRect/>
          </a:stretch>
        </p:blipFill>
        <p:spPr bwMode="auto">
          <a:xfrm>
            <a:off x="0" y="3295650"/>
            <a:ext cx="4419600" cy="3314701"/>
          </a:xfrm>
          <a:prstGeom prst="rect">
            <a:avLst/>
          </a:prstGeom>
          <a:noFill/>
        </p:spPr>
      </p:pic>
      <p:sp>
        <p:nvSpPr>
          <p:cNvPr id="5" name="Rectangle 4"/>
          <p:cNvSpPr/>
          <p:nvPr/>
        </p:nvSpPr>
        <p:spPr>
          <a:xfrm>
            <a:off x="4419600" y="4724400"/>
            <a:ext cx="4648200" cy="2062103"/>
          </a:xfrm>
          <a:prstGeom prst="rect">
            <a:avLst/>
          </a:prstGeom>
        </p:spPr>
        <p:txBody>
          <a:bodyPr wrap="square">
            <a:spAutoFit/>
          </a:bodyPr>
          <a:lstStyle/>
          <a:p>
            <a:pPr algn="ctr"/>
            <a:r>
              <a:rPr lang="en-US" sz="3200" i="1" dirty="0" smtClean="0">
                <a:effectLst/>
                <a:latin typeface="Times New Roman" pitchFamily="18" charset="0"/>
                <a:cs typeface="Times New Roman" pitchFamily="18" charset="0"/>
              </a:rPr>
              <a:t>“Who his own self bare our sins in his own body on the tree.”</a:t>
            </a:r>
          </a:p>
          <a:p>
            <a:pPr algn="ctr"/>
            <a:r>
              <a:rPr lang="en-US" sz="3200" i="1" dirty="0" smtClean="0">
                <a:effectLst/>
                <a:latin typeface="Times New Roman" pitchFamily="18" charset="0"/>
                <a:cs typeface="Times New Roman" pitchFamily="18" charset="0"/>
              </a:rPr>
              <a:t> I Peter 2:24 </a:t>
            </a:r>
            <a:endParaRPr lang="en-US" sz="3200" i="1" dirty="0">
              <a:effectLst/>
              <a:latin typeface="Times New Roman" pitchFamily="18" charset="0"/>
              <a:cs typeface="Times New Roman" pitchFamily="18" charset="0"/>
            </a:endParaRPr>
          </a:p>
        </p:txBody>
      </p:sp>
      <p:sp>
        <p:nvSpPr>
          <p:cNvPr id="6" name="Rectangle 5"/>
          <p:cNvSpPr/>
          <p:nvPr/>
        </p:nvSpPr>
        <p:spPr>
          <a:xfrm>
            <a:off x="0" y="1066800"/>
            <a:ext cx="4267200" cy="2246769"/>
          </a:xfrm>
          <a:prstGeom prst="rect">
            <a:avLst/>
          </a:prstGeom>
        </p:spPr>
        <p:txBody>
          <a:bodyPr wrap="square">
            <a:spAutoFit/>
          </a:bodyPr>
          <a:lstStyle/>
          <a:p>
            <a:pPr algn="ctr"/>
            <a:r>
              <a:rPr lang="en-US" sz="2800" i="1" dirty="0" smtClean="0">
                <a:latin typeface="Times New Roman" pitchFamily="18" charset="0"/>
                <a:cs typeface="Times New Roman" pitchFamily="18" charset="0"/>
              </a:rPr>
              <a:t>“For he hath made him to be sin for us, who knew no sin; that we might be made the righteousness of God in him.” II Cor. 5:21 </a:t>
            </a:r>
            <a:endParaRPr lang="en-US" sz="2800" i="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2.bp.blogspot.com/-UfF16jcv9Uw/UBnqdqaWUII/AAAAAAAAADY/F07Gm2gwXJQ/s1600/cros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fontScale="90000"/>
          </a:bodyPr>
          <a:lstStyle/>
          <a:p>
            <a:r>
              <a:rPr lang="en-US" i="1" dirty="0" smtClean="0">
                <a:solidFill>
                  <a:srgbClr val="FFFF00"/>
                </a:solidFill>
                <a:effectLst>
                  <a:glow rad="101600">
                    <a:schemeClr val="bg1">
                      <a:alpha val="60000"/>
                    </a:schemeClr>
                  </a:glow>
                </a:effectLst>
              </a:rPr>
              <a:t>The results of the vicarious atonement</a:t>
            </a:r>
            <a:br>
              <a:rPr lang="en-US" i="1" dirty="0" smtClean="0">
                <a:solidFill>
                  <a:srgbClr val="FFFF00"/>
                </a:solidFill>
                <a:effectLst>
                  <a:glow rad="101600">
                    <a:schemeClr val="bg1">
                      <a:alpha val="60000"/>
                    </a:schemeClr>
                  </a:glow>
                </a:effectLst>
              </a:rPr>
            </a:br>
            <a:endParaRPr lang="en-US" dirty="0">
              <a:effectLst>
                <a:glow rad="101600">
                  <a:schemeClr val="bg1">
                    <a:alpha val="60000"/>
                  </a:schemeClr>
                </a:glow>
              </a:effectLst>
            </a:endParaRPr>
          </a:p>
        </p:txBody>
      </p:sp>
      <p:sp>
        <p:nvSpPr>
          <p:cNvPr id="3" name="Content Placeholder 2"/>
          <p:cNvSpPr>
            <a:spLocks noGrp="1"/>
          </p:cNvSpPr>
          <p:nvPr>
            <p:ph sz="half" idx="1"/>
          </p:nvPr>
        </p:nvSpPr>
        <p:spPr/>
        <p:txBody>
          <a:bodyPr>
            <a:normAutofit lnSpcReduction="10000"/>
          </a:bodyPr>
          <a:lstStyle/>
          <a:p>
            <a:r>
              <a:rPr lang="en-US" sz="3600" dirty="0" smtClean="0">
                <a:effectLst>
                  <a:glow rad="101600">
                    <a:schemeClr val="bg1">
                      <a:alpha val="60000"/>
                    </a:schemeClr>
                  </a:glow>
                </a:effectLst>
              </a:rPr>
              <a:t>Redemption</a:t>
            </a:r>
          </a:p>
          <a:p>
            <a:r>
              <a:rPr lang="en-US" sz="3600" dirty="0" smtClean="0">
                <a:effectLst>
                  <a:glow rad="101600">
                    <a:schemeClr val="bg1">
                      <a:alpha val="60000"/>
                    </a:schemeClr>
                  </a:glow>
                </a:effectLst>
              </a:rPr>
              <a:t>Reconciliation</a:t>
            </a:r>
          </a:p>
          <a:p>
            <a:r>
              <a:rPr lang="en-US" sz="3600" dirty="0" smtClean="0">
                <a:effectLst>
                  <a:glow rad="101600">
                    <a:schemeClr val="bg1">
                      <a:alpha val="60000"/>
                    </a:schemeClr>
                  </a:glow>
                </a:effectLst>
              </a:rPr>
              <a:t>Justification</a:t>
            </a:r>
          </a:p>
          <a:p>
            <a:r>
              <a:rPr lang="en-US" sz="3600" dirty="0" smtClean="0">
                <a:effectLst>
                  <a:glow rad="101600">
                    <a:schemeClr val="bg1">
                      <a:alpha val="60000"/>
                    </a:schemeClr>
                  </a:glow>
                </a:effectLst>
              </a:rPr>
              <a:t>Sanctification</a:t>
            </a:r>
          </a:p>
          <a:p>
            <a:r>
              <a:rPr lang="en-US" sz="3600" dirty="0" smtClean="0">
                <a:effectLst>
                  <a:glow rad="101600">
                    <a:schemeClr val="bg1">
                      <a:alpha val="60000"/>
                    </a:schemeClr>
                  </a:glow>
                </a:effectLst>
              </a:rPr>
              <a:t>Glorification</a:t>
            </a:r>
          </a:p>
          <a:p>
            <a:r>
              <a:rPr lang="en-US" sz="3600" dirty="0" smtClean="0">
                <a:effectLst>
                  <a:glow rad="101600">
                    <a:schemeClr val="bg1">
                      <a:alpha val="60000"/>
                    </a:schemeClr>
                  </a:glow>
                </a:effectLst>
              </a:rPr>
              <a:t>Regeneration</a:t>
            </a:r>
          </a:p>
          <a:p>
            <a:r>
              <a:rPr lang="en-US" sz="3600" dirty="0" smtClean="0">
                <a:effectLst>
                  <a:glow rad="101600">
                    <a:schemeClr val="bg1">
                      <a:alpha val="60000"/>
                    </a:schemeClr>
                  </a:glow>
                </a:effectLst>
              </a:rPr>
              <a:t>Remission</a:t>
            </a:r>
          </a:p>
          <a:p>
            <a:endParaRPr lang="en-US" sz="3600" dirty="0">
              <a:effectLst>
                <a:glow rad="101600">
                  <a:schemeClr val="bg1">
                    <a:alpha val="60000"/>
                  </a:schemeClr>
                </a:glow>
              </a:effectLst>
            </a:endParaRPr>
          </a:p>
        </p:txBody>
      </p:sp>
      <p:sp>
        <p:nvSpPr>
          <p:cNvPr id="4" name="Content Placeholder 3"/>
          <p:cNvSpPr>
            <a:spLocks noGrp="1"/>
          </p:cNvSpPr>
          <p:nvPr>
            <p:ph sz="half" idx="2"/>
          </p:nvPr>
        </p:nvSpPr>
        <p:spPr>
          <a:xfrm>
            <a:off x="5105400" y="1600200"/>
            <a:ext cx="4038600" cy="4525963"/>
          </a:xfrm>
        </p:spPr>
        <p:txBody>
          <a:bodyPr>
            <a:normAutofit lnSpcReduction="10000"/>
          </a:bodyPr>
          <a:lstStyle/>
          <a:p>
            <a:r>
              <a:rPr lang="en-US" sz="3600" dirty="0" smtClean="0">
                <a:effectLst>
                  <a:glow rad="101600">
                    <a:schemeClr val="bg1">
                      <a:alpha val="60000"/>
                    </a:schemeClr>
                  </a:glow>
                </a:effectLst>
              </a:rPr>
              <a:t>Imputation</a:t>
            </a:r>
          </a:p>
          <a:p>
            <a:r>
              <a:rPr lang="en-US" sz="3600" dirty="0" smtClean="0">
                <a:effectLst>
                  <a:glow rad="101600">
                    <a:schemeClr val="bg1">
                      <a:alpha val="60000"/>
                    </a:schemeClr>
                  </a:glow>
                </a:effectLst>
              </a:rPr>
              <a:t>Propitiation</a:t>
            </a:r>
          </a:p>
          <a:p>
            <a:r>
              <a:rPr lang="en-US" sz="3600" dirty="0" smtClean="0">
                <a:effectLst>
                  <a:glow rad="101600">
                    <a:schemeClr val="bg1">
                      <a:alpha val="60000"/>
                    </a:schemeClr>
                  </a:glow>
                </a:effectLst>
              </a:rPr>
              <a:t>Forgiveness</a:t>
            </a:r>
          </a:p>
          <a:p>
            <a:r>
              <a:rPr lang="en-US" sz="3600" dirty="0" smtClean="0">
                <a:effectLst>
                  <a:glow rad="101600">
                    <a:schemeClr val="bg1">
                      <a:alpha val="60000"/>
                    </a:schemeClr>
                  </a:glow>
                </a:effectLst>
              </a:rPr>
              <a:t>Adoption</a:t>
            </a:r>
          </a:p>
          <a:p>
            <a:r>
              <a:rPr lang="en-US" sz="3600" dirty="0" smtClean="0">
                <a:effectLst>
                  <a:glow rad="101600">
                    <a:schemeClr val="bg1">
                      <a:alpha val="60000"/>
                    </a:schemeClr>
                  </a:glow>
                </a:effectLst>
              </a:rPr>
              <a:t>Ransom</a:t>
            </a:r>
          </a:p>
          <a:p>
            <a:r>
              <a:rPr lang="en-US" sz="3600" dirty="0" smtClean="0">
                <a:effectLst>
                  <a:glow rad="101600">
                    <a:schemeClr val="bg1">
                      <a:alpha val="60000"/>
                    </a:schemeClr>
                  </a:glow>
                </a:effectLst>
              </a:rPr>
              <a:t>Pardon</a:t>
            </a:r>
          </a:p>
          <a:p>
            <a:r>
              <a:rPr lang="en-US" sz="3600" dirty="0" smtClean="0">
                <a:effectLst>
                  <a:glow rad="101600">
                    <a:schemeClr val="bg1">
                      <a:alpha val="60000"/>
                    </a:schemeClr>
                  </a:glow>
                </a:effectLst>
              </a:rPr>
              <a:t>Eternal Salvation</a:t>
            </a:r>
          </a:p>
          <a:p>
            <a:endParaRPr lang="en-US" sz="3600" dirty="0">
              <a:effectLst>
                <a:glow rad="101600">
                  <a:schemeClr val="bg1">
                    <a:alpha val="60000"/>
                  </a:schemeClr>
                </a:glow>
              </a:effectLst>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686800" cy="1981200"/>
          </a:xfrm>
        </p:spPr>
        <p:txBody>
          <a:bodyPr>
            <a:prstTxWarp prst="textArchUp">
              <a:avLst>
                <a:gd name="adj" fmla="val 10729697"/>
              </a:avLst>
            </a:prstTxWarp>
            <a:normAutofit/>
            <a:scene3d>
              <a:camera prst="orthographicFront"/>
              <a:lightRig rig="threePt" dir="t"/>
            </a:scene3d>
            <a:sp3d extrusionH="57150">
              <a:bevelT w="38100" h="38100" prst="relaxedInset"/>
            </a:sp3d>
          </a:bodyPr>
          <a:lstStyle/>
          <a:p>
            <a:r>
              <a:rPr lang="en-US" sz="4800" dirty="0" smtClean="0">
                <a:effectLst>
                  <a:glow rad="101600">
                    <a:schemeClr val="accent2">
                      <a:satMod val="175000"/>
                      <a:alpha val="40000"/>
                    </a:schemeClr>
                  </a:glow>
                  <a:innerShdw blurRad="63500" dist="50800" dir="13500000">
                    <a:prstClr val="black">
                      <a:alpha val="50000"/>
                    </a:prstClr>
                  </a:innerShdw>
                </a:effectLst>
              </a:rPr>
              <a:t>The seven last statements of Christ</a:t>
            </a:r>
            <a:endParaRPr lang="en-US" sz="4800" dirty="0">
              <a:effectLst>
                <a:glow rad="101600">
                  <a:schemeClr val="accent2">
                    <a:satMod val="175000"/>
                    <a:alpha val="40000"/>
                  </a:schemeClr>
                </a:glow>
                <a:innerShdw blurRad="63500" dist="50800" dir="13500000">
                  <a:prstClr val="black">
                    <a:alpha val="50000"/>
                  </a:prstClr>
                </a:innerShdw>
              </a:effectLst>
            </a:endParaRPr>
          </a:p>
        </p:txBody>
      </p:sp>
      <p:pic>
        <p:nvPicPr>
          <p:cNvPr id="2050" name="Picture 2" descr="http://www.houstonriverbc.org/hp_wordpress/wp-content/uploads/2012/01/Jesus-on-the-Cross-at-Sunset_600x400crop.jpg"/>
          <p:cNvPicPr>
            <a:picLocks noChangeAspect="1" noChangeArrowheads="1"/>
          </p:cNvPicPr>
          <p:nvPr/>
        </p:nvPicPr>
        <p:blipFill>
          <a:blip r:embed="rId2" cstate="print"/>
          <a:srcRect/>
          <a:stretch>
            <a:fillRect/>
          </a:stretch>
        </p:blipFill>
        <p:spPr bwMode="auto">
          <a:xfrm>
            <a:off x="1371600" y="1549300"/>
            <a:ext cx="6553200" cy="49277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9600" dirty="0" smtClean="0">
                <a:effectLst>
                  <a:glow rad="101600">
                    <a:schemeClr val="accent2">
                      <a:satMod val="175000"/>
                      <a:alpha val="40000"/>
                    </a:schemeClr>
                  </a:glow>
                </a:effectLst>
              </a:rPr>
              <a:t>Review</a:t>
            </a:r>
            <a:endParaRPr lang="en-US" sz="9600" dirty="0">
              <a:effectLst>
                <a:glow rad="101600">
                  <a:schemeClr val="accent2">
                    <a:satMod val="175000"/>
                    <a:alpha val="40000"/>
                  </a:schemeClr>
                </a:glow>
              </a:effectLst>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bonsecoursvocations.org/wp-content/uploads/2010/09/2010.09.28-Crosses-600x384.jpg"/>
          <p:cNvPicPr>
            <a:picLocks noChangeAspect="1" noChangeArrowheads="1"/>
          </p:cNvPicPr>
          <p:nvPr/>
        </p:nvPicPr>
        <p:blipFill>
          <a:blip r:embed="rId2" cstate="print"/>
          <a:srcRect/>
          <a:stretch>
            <a:fillRect/>
          </a:stretch>
        </p:blipFill>
        <p:spPr bwMode="auto">
          <a:xfrm>
            <a:off x="-1066800" y="0"/>
            <a:ext cx="11163300" cy="7144512"/>
          </a:xfrm>
          <a:prstGeom prst="rect">
            <a:avLst/>
          </a:prstGeom>
          <a:noFill/>
        </p:spPr>
      </p:pic>
      <p:sp>
        <p:nvSpPr>
          <p:cNvPr id="4" name="Content Placeholder 3"/>
          <p:cNvSpPr>
            <a:spLocks noGrp="1"/>
          </p:cNvSpPr>
          <p:nvPr>
            <p:ph idx="1"/>
          </p:nvPr>
        </p:nvSpPr>
        <p:spPr>
          <a:xfrm>
            <a:off x="228600" y="228600"/>
            <a:ext cx="8915400" cy="6629400"/>
          </a:xfrm>
        </p:spPr>
        <p:txBody>
          <a:bodyPr>
            <a:noAutofit/>
          </a:bodyPr>
          <a:lstStyle/>
          <a:p>
            <a:r>
              <a:rPr lang="en-US" sz="3600" i="1" dirty="0" smtClean="0">
                <a:effectLst>
                  <a:glow rad="101600">
                    <a:schemeClr val="bg1">
                      <a:alpha val="60000"/>
                    </a:schemeClr>
                  </a:glow>
                </a:effectLst>
              </a:rPr>
              <a:t>“Father, forgive them; for they know not what they do.”</a:t>
            </a:r>
          </a:p>
          <a:p>
            <a:r>
              <a:rPr lang="en-US" sz="3600" i="1" dirty="0" smtClean="0">
                <a:effectLst>
                  <a:glow rad="101600">
                    <a:schemeClr val="bg1">
                      <a:alpha val="60000"/>
                    </a:schemeClr>
                  </a:glow>
                </a:effectLst>
              </a:rPr>
              <a:t>“Today </a:t>
            </a:r>
            <a:r>
              <a:rPr lang="en-US" sz="3600" i="1" dirty="0" err="1" smtClean="0">
                <a:effectLst>
                  <a:glow rad="101600">
                    <a:schemeClr val="bg1">
                      <a:alpha val="60000"/>
                    </a:schemeClr>
                  </a:glow>
                </a:effectLst>
              </a:rPr>
              <a:t>shalt</a:t>
            </a:r>
            <a:r>
              <a:rPr lang="en-US" sz="3600" i="1" dirty="0" smtClean="0">
                <a:effectLst>
                  <a:glow rad="101600">
                    <a:schemeClr val="bg1">
                      <a:alpha val="60000"/>
                    </a:schemeClr>
                  </a:glow>
                </a:effectLst>
              </a:rPr>
              <a:t> thou be with me in paradise.”</a:t>
            </a:r>
          </a:p>
          <a:p>
            <a:r>
              <a:rPr lang="en-US" sz="3600" i="1" dirty="0" smtClean="0">
                <a:effectLst>
                  <a:glow rad="101600">
                    <a:schemeClr val="bg1">
                      <a:alpha val="60000"/>
                    </a:schemeClr>
                  </a:glow>
                </a:effectLst>
              </a:rPr>
              <a:t>“Woman, behold thy son! Then </a:t>
            </a:r>
            <a:r>
              <a:rPr lang="en-US" sz="3600" i="1" dirty="0" err="1" smtClean="0">
                <a:effectLst>
                  <a:glow rad="101600">
                    <a:schemeClr val="bg1">
                      <a:alpha val="60000"/>
                    </a:schemeClr>
                  </a:glow>
                </a:effectLst>
              </a:rPr>
              <a:t>saith</a:t>
            </a:r>
            <a:r>
              <a:rPr lang="en-US" sz="3600" i="1" dirty="0" smtClean="0">
                <a:effectLst>
                  <a:glow rad="101600">
                    <a:schemeClr val="bg1">
                      <a:alpha val="60000"/>
                    </a:schemeClr>
                  </a:glow>
                </a:effectLst>
              </a:rPr>
              <a:t> he to the disciple, Behold thy mother!”</a:t>
            </a:r>
          </a:p>
          <a:p>
            <a:r>
              <a:rPr lang="en-US" sz="3600" i="1" dirty="0" smtClean="0">
                <a:effectLst>
                  <a:glow rad="101600">
                    <a:schemeClr val="bg1">
                      <a:alpha val="60000"/>
                    </a:schemeClr>
                  </a:glow>
                </a:effectLst>
              </a:rPr>
              <a:t>“My God, my God, why hast thou forsaken me?”</a:t>
            </a:r>
          </a:p>
          <a:p>
            <a:r>
              <a:rPr lang="en-US" sz="3600" i="1" dirty="0" smtClean="0">
                <a:effectLst>
                  <a:glow rad="101600">
                    <a:schemeClr val="bg1">
                      <a:alpha val="60000"/>
                    </a:schemeClr>
                  </a:glow>
                </a:effectLst>
              </a:rPr>
              <a:t>“I thirst.”</a:t>
            </a:r>
          </a:p>
          <a:p>
            <a:r>
              <a:rPr lang="en-US" sz="3600" i="1" dirty="0" smtClean="0">
                <a:effectLst>
                  <a:glow rad="101600">
                    <a:schemeClr val="bg1">
                      <a:alpha val="60000"/>
                    </a:schemeClr>
                  </a:glow>
                </a:effectLst>
              </a:rPr>
              <a:t>“It is finished.”</a:t>
            </a:r>
          </a:p>
          <a:p>
            <a:r>
              <a:rPr lang="en-US" sz="3600" i="1" dirty="0" smtClean="0">
                <a:effectLst>
                  <a:glow rad="101600">
                    <a:schemeClr val="bg1">
                      <a:alpha val="60000"/>
                    </a:schemeClr>
                  </a:glow>
                </a:effectLst>
              </a:rPr>
              <a:t>“Father, into thy hands I commend my spirit.”</a:t>
            </a: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dirty="0">
              <a:effectLst>
                <a:glow rad="101600">
                  <a:schemeClr val="bg1">
                    <a:alpha val="60000"/>
                  </a:schemeClr>
                </a:glow>
              </a:effectLst>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davebunnell.files.wordpress.com/2011/04/cross_over_the_earth.jpg"/>
          <p:cNvPicPr>
            <a:picLocks noChangeAspect="1" noChangeArrowheads="1"/>
          </p:cNvPicPr>
          <p:nvPr/>
        </p:nvPicPr>
        <p:blipFill>
          <a:blip r:embed="rId2" cstate="print"/>
          <a:srcRect/>
          <a:stretch>
            <a:fillRect/>
          </a:stretch>
        </p:blipFill>
        <p:spPr bwMode="auto">
          <a:xfrm>
            <a:off x="457200" y="1777999"/>
            <a:ext cx="7620000" cy="5080001"/>
          </a:xfrm>
          <a:prstGeom prst="rect">
            <a:avLst/>
          </a:prstGeom>
          <a:noFill/>
        </p:spPr>
      </p:pic>
      <p:pic>
        <p:nvPicPr>
          <p:cNvPr id="58372" name="Picture 4" descr="http://files.myopera.com/AshraFekry/albums/1466471/Jesus%20Christ%2023%20a%20051.jpg"/>
          <p:cNvPicPr>
            <a:picLocks noChangeAspect="1" noChangeArrowheads="1"/>
          </p:cNvPicPr>
          <p:nvPr/>
        </p:nvPicPr>
        <p:blipFill>
          <a:blip r:embed="rId3" cstate="print"/>
          <a:srcRect l="18209" r="15023" b="8817"/>
          <a:stretch>
            <a:fillRect/>
          </a:stretch>
        </p:blipFill>
        <p:spPr bwMode="auto">
          <a:xfrm>
            <a:off x="2895600" y="3124200"/>
            <a:ext cx="2362200" cy="2276302"/>
          </a:xfrm>
          <a:prstGeom prst="ellipse">
            <a:avLst/>
          </a:prstGeom>
          <a:ln>
            <a:noFill/>
          </a:ln>
          <a:effectLst>
            <a:softEdge rad="112500"/>
          </a:effectLst>
        </p:spPr>
      </p:pic>
      <p:sp>
        <p:nvSpPr>
          <p:cNvPr id="4" name="Title 1"/>
          <p:cNvSpPr txBox="1">
            <a:spLocks/>
          </p:cNvSpPr>
          <p:nvPr/>
        </p:nvSpPr>
        <p:spPr>
          <a:xfrm>
            <a:off x="0" y="0"/>
            <a:ext cx="9144000" cy="25146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smtClean="0">
                <a:ln>
                  <a:noFill/>
                </a:ln>
                <a:solidFill>
                  <a:schemeClr val="accent5">
                    <a:lumMod val="60000"/>
                    <a:lumOff val="40000"/>
                  </a:schemeClr>
                </a:solidFill>
                <a:effectLst>
                  <a:glow rad="63500">
                    <a:schemeClr val="accent1">
                      <a:satMod val="175000"/>
                      <a:alpha val="40000"/>
                    </a:schemeClr>
                  </a:glow>
                </a:effectLst>
                <a:uLnTx/>
                <a:uFillTx/>
                <a:latin typeface="+mj-lt"/>
                <a:ea typeface="+mj-ea"/>
                <a:cs typeface="+mj-cs"/>
              </a:rPr>
              <a:t>Christ descent into the </a:t>
            </a:r>
            <a:br>
              <a:rPr kumimoji="0" lang="en-US" sz="5400" b="0" i="0" u="none" strike="noStrike" kern="1200" cap="none" spc="0" normalizeH="0" baseline="0" noProof="0" smtClean="0">
                <a:ln>
                  <a:noFill/>
                </a:ln>
                <a:solidFill>
                  <a:schemeClr val="accent5">
                    <a:lumMod val="60000"/>
                    <a:lumOff val="40000"/>
                  </a:schemeClr>
                </a:solidFill>
                <a:effectLst>
                  <a:glow rad="63500">
                    <a:schemeClr val="accent1">
                      <a:satMod val="175000"/>
                      <a:alpha val="40000"/>
                    </a:schemeClr>
                  </a:glow>
                </a:effectLst>
                <a:uLnTx/>
                <a:uFillTx/>
                <a:latin typeface="+mj-lt"/>
                <a:ea typeface="+mj-ea"/>
                <a:cs typeface="+mj-cs"/>
              </a:rPr>
            </a:br>
            <a:r>
              <a:rPr kumimoji="0" lang="en-US" sz="5400" b="0" i="0" u="none" strike="noStrike" kern="1200" cap="none" spc="0" normalizeH="0" baseline="0" noProof="0" smtClean="0">
                <a:ln>
                  <a:noFill/>
                </a:ln>
                <a:solidFill>
                  <a:schemeClr val="accent5">
                    <a:lumMod val="60000"/>
                    <a:lumOff val="40000"/>
                  </a:schemeClr>
                </a:solidFill>
                <a:effectLst>
                  <a:glow rad="63500">
                    <a:schemeClr val="accent1">
                      <a:satMod val="175000"/>
                      <a:alpha val="40000"/>
                    </a:schemeClr>
                  </a:glow>
                </a:effectLst>
                <a:uLnTx/>
                <a:uFillTx/>
                <a:latin typeface="+mj-lt"/>
                <a:ea typeface="+mj-ea"/>
                <a:cs typeface="+mj-cs"/>
              </a:rPr>
              <a:t>heart of the earth</a:t>
            </a:r>
            <a:endParaRPr kumimoji="0" lang="en-US" sz="5400" b="0" i="0" u="none" strike="noStrike" kern="1200" cap="none" spc="0" normalizeH="0" baseline="0" noProof="0" dirty="0">
              <a:ln>
                <a:noFill/>
              </a:ln>
              <a:solidFill>
                <a:schemeClr val="accent5">
                  <a:lumMod val="60000"/>
                  <a:lumOff val="40000"/>
                </a:schemeClr>
              </a:solidFill>
              <a:effectLst>
                <a:glow rad="63500">
                  <a:schemeClr val="accent1">
                    <a:satMod val="175000"/>
                    <a:alpha val="40000"/>
                  </a:schemeClr>
                </a:glow>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descr="http://lifebeforelife.org/files/2012/06/great-council-in-heaven4-1.jpg"/>
          <p:cNvPicPr>
            <a:picLocks noChangeAspect="1" noChangeArrowheads="1"/>
          </p:cNvPicPr>
          <p:nvPr/>
        </p:nvPicPr>
        <p:blipFill>
          <a:blip r:embed="rId2" cstate="print">
            <a:lum bright="-10000"/>
          </a:blip>
          <a:srcRect l="16725" t="43178" r="-1918"/>
          <a:stretch>
            <a:fillRect/>
          </a:stretch>
        </p:blipFill>
        <p:spPr bwMode="auto">
          <a:xfrm>
            <a:off x="-152400" y="3276600"/>
            <a:ext cx="9703520" cy="3581400"/>
          </a:xfrm>
          <a:prstGeom prst="rect">
            <a:avLst/>
          </a:prstGeom>
          <a:ln>
            <a:noFill/>
          </a:ln>
          <a:effectLst>
            <a:softEdge rad="112500"/>
          </a:effectLst>
        </p:spPr>
      </p:pic>
      <p:pic>
        <p:nvPicPr>
          <p:cNvPr id="59402" name="Picture 10" descr="http://eborg2.com/Revelation/Rev14/Lake%20of%20Fire21.jpg"/>
          <p:cNvPicPr>
            <a:picLocks noChangeAspect="1" noChangeArrowheads="1"/>
          </p:cNvPicPr>
          <p:nvPr/>
        </p:nvPicPr>
        <p:blipFill>
          <a:blip r:embed="rId3" cstate="print"/>
          <a:srcRect/>
          <a:stretch>
            <a:fillRect/>
          </a:stretch>
        </p:blipFill>
        <p:spPr bwMode="auto">
          <a:xfrm>
            <a:off x="-228600" y="-1143000"/>
            <a:ext cx="9525000" cy="3762376"/>
          </a:xfrm>
          <a:prstGeom prst="rect">
            <a:avLst/>
          </a:prstGeom>
          <a:ln>
            <a:noFill/>
          </a:ln>
          <a:effectLst>
            <a:softEdge rad="112500"/>
          </a:effectLst>
        </p:spPr>
      </p:pic>
      <p:sp>
        <p:nvSpPr>
          <p:cNvPr id="10" name="Rectangle 9"/>
          <p:cNvSpPr/>
          <p:nvPr/>
        </p:nvSpPr>
        <p:spPr>
          <a:xfrm>
            <a:off x="4039738" y="152400"/>
            <a:ext cx="4494661" cy="769441"/>
          </a:xfrm>
          <a:prstGeom prst="rect">
            <a:avLst/>
          </a:prstGeom>
        </p:spPr>
        <p:txBody>
          <a:bodyPr wrap="square">
            <a:spAutoFit/>
          </a:bodyPr>
          <a:lstStyle/>
          <a:p>
            <a:pPr algn="ctr"/>
            <a:r>
              <a:rPr lang="en-US" sz="4400" i="1" dirty="0"/>
              <a:t>Torments</a:t>
            </a:r>
          </a:p>
        </p:txBody>
      </p:sp>
      <p:sp>
        <p:nvSpPr>
          <p:cNvPr id="59403" name="Rectangle 11"/>
          <p:cNvSpPr>
            <a:spLocks noChangeArrowheads="1"/>
          </p:cNvSpPr>
          <p:nvPr/>
        </p:nvSpPr>
        <p:spPr bwMode="auto">
          <a:xfrm>
            <a:off x="2438400" y="4343400"/>
            <a:ext cx="60960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1" u="none" strike="noStrike" cap="none" normalizeH="0" baseline="0" dirty="0" smtClean="0">
                <a:ln>
                  <a:noFill/>
                </a:ln>
                <a:solidFill>
                  <a:schemeClr val="tx1"/>
                </a:solidFill>
                <a:effectLst>
                  <a:glow rad="101600">
                    <a:schemeClr val="bg1">
                      <a:alpha val="60000"/>
                    </a:schemeClr>
                  </a:glow>
                </a:effectLst>
                <a:latin typeface="Calibri" pitchFamily="34" charset="0"/>
                <a:ea typeface="Calibri" pitchFamily="34" charset="0"/>
                <a:cs typeface="Times New Roman" pitchFamily="18" charset="0"/>
              </a:rPr>
              <a:t>Paradise                                                                                                                                                                       (Abraham's bosom)</a:t>
            </a:r>
            <a:endParaRPr kumimoji="0" lang="en-US" sz="40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pic>
        <p:nvPicPr>
          <p:cNvPr id="38914" name="Picture 2" descr="http://www.icedragonart.com/wowexplorers/ragefire%20chasm/ragefire_chasm_screenshots2.jpg"/>
          <p:cNvPicPr>
            <a:picLocks noChangeAspect="1" noChangeArrowheads="1"/>
          </p:cNvPicPr>
          <p:nvPr/>
        </p:nvPicPr>
        <p:blipFill>
          <a:blip r:embed="rId4" cstate="print">
            <a:grayscl/>
            <a:lum contrast="10000"/>
          </a:blip>
          <a:srcRect t="69406" r="713"/>
          <a:stretch>
            <a:fillRect/>
          </a:stretch>
        </p:blipFill>
        <p:spPr bwMode="auto">
          <a:xfrm>
            <a:off x="-228600" y="2286000"/>
            <a:ext cx="9601200" cy="1371600"/>
          </a:xfrm>
          <a:prstGeom prst="rect">
            <a:avLst/>
          </a:prstGeom>
          <a:ln>
            <a:noFill/>
          </a:ln>
          <a:effectLst>
            <a:softEdge rad="112500"/>
          </a:effectLst>
        </p:spPr>
      </p:pic>
      <p:pic>
        <p:nvPicPr>
          <p:cNvPr id="38916" name="Picture 4" descr="http://4.bp.blogspot.com/--UgStOu3CkE/TjBAb6b3CqI/AAAAAAAAALw/Q_wQ8YiOExs/s1600/ascensio.jpg"/>
          <p:cNvPicPr>
            <a:picLocks noChangeAspect="1" noChangeArrowheads="1"/>
          </p:cNvPicPr>
          <p:nvPr/>
        </p:nvPicPr>
        <p:blipFill>
          <a:blip r:embed="rId5" cstate="print">
            <a:lum bright="-10000"/>
          </a:blip>
          <a:srcRect/>
          <a:stretch>
            <a:fillRect/>
          </a:stretch>
        </p:blipFill>
        <p:spPr bwMode="auto">
          <a:xfrm>
            <a:off x="304800" y="3657600"/>
            <a:ext cx="3048000" cy="3200400"/>
          </a:xfrm>
          <a:prstGeom prst="ellipse">
            <a:avLst/>
          </a:prstGeom>
          <a:ln>
            <a:noFill/>
          </a:ln>
          <a:effectLst>
            <a:softEdge rad="112500"/>
          </a:effectLst>
        </p:spPr>
      </p:pic>
      <p:sp>
        <p:nvSpPr>
          <p:cNvPr id="8" name="Rectangle 7"/>
          <p:cNvSpPr/>
          <p:nvPr/>
        </p:nvSpPr>
        <p:spPr>
          <a:xfrm>
            <a:off x="0" y="2362200"/>
            <a:ext cx="4952999" cy="1200329"/>
          </a:xfrm>
          <a:prstGeom prst="rect">
            <a:avLst/>
          </a:prstGeom>
        </p:spPr>
        <p:txBody>
          <a:bodyPr wrap="square">
            <a:spAutoFit/>
          </a:bodyPr>
          <a:lstStyle/>
          <a:p>
            <a:pPr algn="ctr"/>
            <a:r>
              <a:rPr lang="en-US" sz="3600" i="1" dirty="0" smtClean="0"/>
              <a:t>“…preached unto the </a:t>
            </a:r>
          </a:p>
          <a:p>
            <a:pPr algn="ctr"/>
            <a:r>
              <a:rPr lang="en-US" sz="3600" i="1" dirty="0" smtClean="0"/>
              <a:t>spirits in prison…”</a:t>
            </a:r>
            <a:endParaRPr lang="en-US" sz="3600" dirty="0"/>
          </a:p>
        </p:txBody>
      </p:sp>
      <p:sp>
        <p:nvSpPr>
          <p:cNvPr id="9" name="Rectangle 8"/>
          <p:cNvSpPr/>
          <p:nvPr/>
        </p:nvSpPr>
        <p:spPr>
          <a:xfrm>
            <a:off x="4648200" y="2362200"/>
            <a:ext cx="4648200" cy="1200329"/>
          </a:xfrm>
          <a:prstGeom prst="rect">
            <a:avLst/>
          </a:prstGeom>
        </p:spPr>
        <p:txBody>
          <a:bodyPr wrap="square">
            <a:spAutoFit/>
          </a:bodyPr>
          <a:lstStyle/>
          <a:p>
            <a:pPr algn="ctr"/>
            <a:r>
              <a:rPr lang="en-US" sz="3600" i="1" dirty="0" smtClean="0"/>
              <a:t>“…led captivity captive…”</a:t>
            </a:r>
            <a:endParaRPr lang="en-US" sz="3600"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Resurrection of Jesus Christ</a:t>
            </a:r>
            <a:endParaRPr lang="en-US" dirty="0"/>
          </a:p>
        </p:txBody>
      </p:sp>
      <p:pic>
        <p:nvPicPr>
          <p:cNvPr id="55298" name="Picture 2" descr="http://4.bp.blogspot.com/-CVGmNTJ8BKo/TbNfXLOxukI/AAAAAAAAEKQ/CNXLm0s04sw/s1600/jesus+resurrection+3.jpg"/>
          <p:cNvPicPr>
            <a:picLocks noChangeAspect="1" noChangeArrowheads="1"/>
          </p:cNvPicPr>
          <p:nvPr/>
        </p:nvPicPr>
        <p:blipFill>
          <a:blip r:embed="rId2" cstate="print"/>
          <a:srcRect/>
          <a:stretch>
            <a:fillRect/>
          </a:stretch>
        </p:blipFill>
        <p:spPr bwMode="auto">
          <a:xfrm>
            <a:off x="914400" y="1752600"/>
            <a:ext cx="7239000" cy="4719546"/>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smtClean="0"/>
              <a:t>The Most Important Bible Doctrine</a:t>
            </a:r>
            <a:br>
              <a:rPr lang="en-US" dirty="0" smtClean="0"/>
            </a:br>
            <a:r>
              <a:rPr lang="en-US" i="1" dirty="0" smtClean="0"/>
              <a:t>(I Corinthians 15)</a:t>
            </a:r>
            <a:endParaRPr lang="en-US" i="1" dirty="0"/>
          </a:p>
        </p:txBody>
      </p:sp>
      <p:pic>
        <p:nvPicPr>
          <p:cNvPr id="63490" name="Picture 2" descr="http://1.bp.blogspot.com/-VgeHZ3RIneQ/T4EGUp4_5OI/AAAAAAAAAyw/FDgXkuZvKUM/s1600/jesus-resurrection-92.jpg"/>
          <p:cNvPicPr>
            <a:picLocks noChangeAspect="1" noChangeArrowheads="1"/>
          </p:cNvPicPr>
          <p:nvPr/>
        </p:nvPicPr>
        <p:blipFill>
          <a:blip r:embed="rId2" cstate="print"/>
          <a:srcRect/>
          <a:stretch>
            <a:fillRect/>
          </a:stretch>
        </p:blipFill>
        <p:spPr bwMode="auto">
          <a:xfrm>
            <a:off x="1371600" y="1676400"/>
            <a:ext cx="6477000" cy="4857750"/>
          </a:xfrm>
          <a:prstGeom prst="rect">
            <a:avLst/>
          </a:prstGeom>
          <a:noFill/>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s://encrypted-tbn3.gstatic.com/images?q=tbn:ANd9GcQpglpHIFunLi7AK76v4UWGyNpihhB9WUWlHIS_AdqQviM0Uxw1sQ"/>
          <p:cNvPicPr>
            <a:picLocks noChangeAspect="1" noChangeArrowheads="1"/>
          </p:cNvPicPr>
          <p:nvPr/>
        </p:nvPicPr>
        <p:blipFill>
          <a:blip r:embed="rId2" cstate="print"/>
          <a:srcRect/>
          <a:stretch>
            <a:fillRect/>
          </a:stretch>
        </p:blipFill>
        <p:spPr bwMode="auto">
          <a:xfrm>
            <a:off x="-304800" y="1"/>
            <a:ext cx="9744075" cy="6858000"/>
          </a:xfrm>
          <a:prstGeom prst="rect">
            <a:avLst/>
          </a:prstGeom>
          <a:noFill/>
        </p:spPr>
      </p:pic>
      <p:sp>
        <p:nvSpPr>
          <p:cNvPr id="3" name="Content Placeholder 2"/>
          <p:cNvSpPr>
            <a:spLocks noGrp="1"/>
          </p:cNvSpPr>
          <p:nvPr>
            <p:ph idx="1"/>
          </p:nvPr>
        </p:nvSpPr>
        <p:spPr>
          <a:xfrm>
            <a:off x="0" y="304800"/>
            <a:ext cx="9144000" cy="5821363"/>
          </a:xfrm>
        </p:spPr>
        <p:txBody>
          <a:bodyPr>
            <a:normAutofit/>
          </a:bodyPr>
          <a:lstStyle/>
          <a:p>
            <a:pPr algn="ctr">
              <a:buNone/>
            </a:pPr>
            <a:r>
              <a:rPr lang="en-US" sz="5400" i="1" dirty="0" smtClean="0">
                <a:effectLst>
                  <a:glow rad="101600">
                    <a:schemeClr val="bg1">
                      <a:alpha val="60000"/>
                    </a:schemeClr>
                  </a:glow>
                </a:effectLst>
              </a:rPr>
              <a:t>“And if Christ be not raised, your faith is vain; ye are yet in your sins. Then they also which are fallen asleep in Christ are perished.” I Cor. 15:17-18 </a:t>
            </a:r>
            <a:endParaRPr lang="en-US" sz="5400"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a:bodyPr>
          <a:lstStyle/>
          <a:p>
            <a:r>
              <a:rPr lang="en-US" dirty="0">
                <a:solidFill>
                  <a:srgbClr val="FFFF00"/>
                </a:solidFill>
              </a:rPr>
              <a:t>The Ascension </a:t>
            </a:r>
            <a:r>
              <a:rPr lang="en-US" dirty="0" smtClean="0">
                <a:solidFill>
                  <a:srgbClr val="FFFF00"/>
                </a:solidFill>
              </a:rPr>
              <a:t>of </a:t>
            </a:r>
            <a:r>
              <a:rPr lang="en-US" dirty="0">
                <a:solidFill>
                  <a:srgbClr val="FFFF00"/>
                </a:solidFill>
              </a:rPr>
              <a:t>Jesus Christ</a:t>
            </a:r>
          </a:p>
        </p:txBody>
      </p:sp>
      <p:pic>
        <p:nvPicPr>
          <p:cNvPr id="4098" name="Picture 2" descr="http://www.atotheword.com/wp-content/uploads/2011/04/jesus-ascension.jpg"/>
          <p:cNvPicPr>
            <a:picLocks noChangeAspect="1" noChangeArrowheads="1"/>
          </p:cNvPicPr>
          <p:nvPr/>
        </p:nvPicPr>
        <p:blipFill>
          <a:blip r:embed="rId2" cstate="print"/>
          <a:srcRect/>
          <a:stretch>
            <a:fillRect/>
          </a:stretch>
        </p:blipFill>
        <p:spPr bwMode="auto">
          <a:xfrm>
            <a:off x="1066800" y="1371600"/>
            <a:ext cx="7112000" cy="5334000"/>
          </a:xfrm>
          <a:prstGeom prst="rect">
            <a:avLst/>
          </a:prstGeom>
          <a:noFill/>
        </p:spPr>
      </p:pic>
      <p:pic>
        <p:nvPicPr>
          <p:cNvPr id="9" name="Picture 2" descr="http://www.atotheword.com/wp-content/uploads/2011/04/jesus-ascension.jpg"/>
          <p:cNvPicPr>
            <a:picLocks noChangeAspect="1" noChangeArrowheads="1"/>
          </p:cNvPicPr>
          <p:nvPr/>
        </p:nvPicPr>
        <p:blipFill>
          <a:blip r:embed="rId2" cstate="print"/>
          <a:srcRect l="-2143" t="5714" r="32500" b="82857"/>
          <a:stretch>
            <a:fillRect/>
          </a:stretch>
        </p:blipFill>
        <p:spPr bwMode="auto">
          <a:xfrm>
            <a:off x="838200" y="1295400"/>
            <a:ext cx="4953000" cy="685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whatdomormonsbelieve.com/wp-content/uploads/2009/08/ye-men-of-galilee.jpg"/>
          <p:cNvPicPr>
            <a:picLocks noChangeAspect="1" noChangeArrowheads="1"/>
          </p:cNvPicPr>
          <p:nvPr/>
        </p:nvPicPr>
        <p:blipFill>
          <a:blip r:embed="rId2" cstate="print"/>
          <a:srcRect/>
          <a:stretch>
            <a:fillRect/>
          </a:stretch>
        </p:blipFill>
        <p:spPr bwMode="auto">
          <a:xfrm>
            <a:off x="-152399" y="-302897"/>
            <a:ext cx="9296400" cy="7160897"/>
          </a:xfrm>
          <a:prstGeom prst="rect">
            <a:avLst/>
          </a:prstGeom>
          <a:noFill/>
        </p:spPr>
      </p:pic>
      <p:sp>
        <p:nvSpPr>
          <p:cNvPr id="3" name="Rectangle 2"/>
          <p:cNvSpPr/>
          <p:nvPr/>
        </p:nvSpPr>
        <p:spPr>
          <a:xfrm>
            <a:off x="0" y="152400"/>
            <a:ext cx="5791200" cy="6740307"/>
          </a:xfrm>
          <a:prstGeom prst="rect">
            <a:avLst/>
          </a:prstGeom>
        </p:spPr>
        <p:txBody>
          <a:bodyPr wrap="square">
            <a:spAutoFit/>
          </a:bodyPr>
          <a:lstStyle/>
          <a:p>
            <a:pPr algn="ctr"/>
            <a:r>
              <a:rPr lang="en-US" sz="3600" i="1" dirty="0" smtClean="0">
                <a:effectLst>
                  <a:glow rad="101600">
                    <a:schemeClr val="bg1">
                      <a:alpha val="60000"/>
                    </a:schemeClr>
                  </a:glow>
                </a:effectLst>
              </a:rPr>
              <a:t>“And while they looked </a:t>
            </a:r>
            <a:r>
              <a:rPr lang="en-US" sz="3600" i="1" dirty="0" err="1" smtClean="0">
                <a:effectLst>
                  <a:glow rad="101600">
                    <a:schemeClr val="bg1">
                      <a:alpha val="60000"/>
                    </a:schemeClr>
                  </a:glow>
                </a:effectLst>
              </a:rPr>
              <a:t>stedfastly</a:t>
            </a:r>
            <a:r>
              <a:rPr lang="en-US" sz="3600" i="1" dirty="0" smtClean="0">
                <a:effectLst>
                  <a:glow rad="101600">
                    <a:schemeClr val="bg1">
                      <a:alpha val="60000"/>
                    </a:schemeClr>
                  </a:glow>
                </a:effectLst>
              </a:rPr>
              <a:t> toward heaven as he went up, behold, two men stood by them in white apparel; Which also said, Ye men of Galilee, why stand ye gazing up into heaven? this same Jesus, which is taken up from you into heaven, shall so come in like manner as ye have seen him go into heaven.” (Acts 1:10-11) </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Pictures\Prophecy pictures\Dan Whites\0267 Ascensão de Cristo.jpg"/>
          <p:cNvPicPr>
            <a:picLocks noChangeAspect="1" noChangeArrowheads="1"/>
          </p:cNvPicPr>
          <p:nvPr/>
        </p:nvPicPr>
        <p:blipFill>
          <a:blip r:embed="rId3" cstate="print"/>
          <a:srcRect/>
          <a:stretch>
            <a:fillRect/>
          </a:stretch>
        </p:blipFill>
        <p:spPr bwMode="auto">
          <a:xfrm>
            <a:off x="0" y="0"/>
            <a:ext cx="10744200" cy="6961188"/>
          </a:xfrm>
          <a:prstGeom prst="rect">
            <a:avLst/>
          </a:prstGeom>
          <a:noFill/>
        </p:spPr>
      </p:pic>
      <p:sp>
        <p:nvSpPr>
          <p:cNvPr id="3" name="Title 2"/>
          <p:cNvSpPr>
            <a:spLocks noGrp="1"/>
          </p:cNvSpPr>
          <p:nvPr>
            <p:ph type="title"/>
          </p:nvPr>
        </p:nvSpPr>
        <p:spPr>
          <a:xfrm>
            <a:off x="2590800" y="274638"/>
            <a:ext cx="6096000" cy="3763962"/>
          </a:xfrm>
        </p:spPr>
        <p:txBody>
          <a:bodyPr>
            <a:normAutofit/>
          </a:bodyPr>
          <a:lstStyle/>
          <a:p>
            <a:r>
              <a:rPr lang="en-US" sz="4800" b="1" i="1" dirty="0" smtClean="0">
                <a:solidFill>
                  <a:schemeClr val="bg1"/>
                </a:solidFill>
              </a:rPr>
              <a:t>“I will come again…”</a:t>
            </a:r>
            <a:endParaRPr lang="en-US" sz="4800" b="1" i="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2.bp.blogspot.com/-jlUEpd7YLl4/T4Lo7BAxLrI/AAAAAAAADuw/3j9rLyaSPEk/s1600/Great+Commission.jpg"/>
          <p:cNvPicPr>
            <a:picLocks noChangeAspect="1" noChangeArrowheads="1"/>
          </p:cNvPicPr>
          <p:nvPr/>
        </p:nvPicPr>
        <p:blipFill>
          <a:blip r:embed="rId2" cstate="print"/>
          <a:srcRect/>
          <a:stretch>
            <a:fillRect/>
          </a:stretch>
        </p:blipFill>
        <p:spPr bwMode="auto">
          <a:xfrm>
            <a:off x="-76200" y="0"/>
            <a:ext cx="9144000" cy="685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lum bright="-20000"/>
          </a:blip>
          <a:srcRect/>
          <a:stretch>
            <a:fillRect/>
          </a:stretch>
        </p:blipFill>
        <p:spPr bwMode="auto">
          <a:xfrm>
            <a:off x="0" y="0"/>
            <a:ext cx="9448800" cy="708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4343400"/>
          </a:xfrm>
        </p:spPr>
        <p:txBody>
          <a:bodyPr>
            <a:normAutofit/>
            <a:scene3d>
              <a:camera prst="orthographicFront"/>
              <a:lightRig rig="threePt" dir="t"/>
            </a:scene3d>
            <a:sp3d extrusionH="57150">
              <a:bevelT w="38100" h="38100" prst="convex"/>
            </a:sp3d>
          </a:bodyPr>
          <a:lstStyle/>
          <a:p>
            <a:r>
              <a:rPr lang="en-US" sz="6600" dirty="0" smtClean="0">
                <a:solidFill>
                  <a:srgbClr val="92D050"/>
                </a:solidFill>
                <a:effectLst>
                  <a:glow rad="63500">
                    <a:schemeClr val="accent3">
                      <a:satMod val="175000"/>
                      <a:alpha val="40000"/>
                    </a:schemeClr>
                  </a:glow>
                  <a:reflection blurRad="6350" stA="55000" endA="300" endPos="45500" dir="5400000" sy="-100000" algn="bl" rotWithShape="0"/>
                </a:effectLst>
              </a:rPr>
              <a:t>Tonight’s Message</a:t>
            </a:r>
            <a:endParaRPr lang="en-US" sz="6600" dirty="0">
              <a:solidFill>
                <a:srgbClr val="92D050"/>
              </a:solidFill>
              <a:effectLst>
                <a:glow rad="63500">
                  <a:schemeClr val="accent3">
                    <a:satMod val="175000"/>
                    <a:alpha val="40000"/>
                  </a:schemeClr>
                </a:glow>
                <a:reflection blurRad="6350" stA="55000" endA="300" endPos="45500" dir="5400000" sy="-100000" algn="bl" rotWithShape="0"/>
              </a:effectLst>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600200"/>
            <a:ext cx="8991600" cy="5105400"/>
          </a:xfrm>
        </p:spPr>
        <p:txBody>
          <a:bodyPr>
            <a:normAutofit/>
          </a:bodyPr>
          <a:lstStyle/>
          <a:p>
            <a:r>
              <a:rPr lang="en-US" i="1" dirty="0"/>
              <a:t>"Who being the brightness of his glory, and the express image of his person, and upholding all things by the word of his power, when he had by himself purged our sins, </a:t>
            </a:r>
            <a:r>
              <a:rPr lang="en-US" i="1" dirty="0">
                <a:solidFill>
                  <a:srgbClr val="FFFF00"/>
                </a:solidFill>
              </a:rPr>
              <a:t>sat down on the right hand of the Majesty on high</a:t>
            </a:r>
            <a:r>
              <a:rPr lang="en-US" i="1" dirty="0"/>
              <a:t>" (Heb. 1:3).</a:t>
            </a:r>
          </a:p>
          <a:p>
            <a:r>
              <a:rPr lang="en-US" i="1" dirty="0"/>
              <a:t>"But this man, after he had offered one sacrifice for sins for ever, </a:t>
            </a:r>
            <a:r>
              <a:rPr lang="en-US" i="1" dirty="0">
                <a:solidFill>
                  <a:srgbClr val="FFFF00"/>
                </a:solidFill>
              </a:rPr>
              <a:t>sat down on the right hand of God</a:t>
            </a:r>
            <a:r>
              <a:rPr lang="en-US" i="1" dirty="0"/>
              <a:t>; from henceforth expecting till his enemies be made his footstool" (Heb. 10:12, 13).</a:t>
            </a:r>
          </a:p>
          <a:p>
            <a:endParaRPr lang="en-US" dirty="0"/>
          </a:p>
        </p:txBody>
      </p:sp>
      <p:sp>
        <p:nvSpPr>
          <p:cNvPr id="4" name="Content Placeholder 3"/>
          <p:cNvSpPr>
            <a:spLocks noGrp="1"/>
          </p:cNvSpPr>
          <p:nvPr>
            <p:ph type="title"/>
          </p:nvPr>
        </p:nvSpPr>
        <p:spPr>
          <a:xfrm>
            <a:off x="152400" y="274638"/>
            <a:ext cx="8839200" cy="1143000"/>
          </a:xfrm>
        </p:spPr>
        <p:txBody>
          <a:bodyPr>
            <a:noAutofit/>
          </a:bodyPr>
          <a:lstStyle/>
          <a:p>
            <a:pPr algn="ctr">
              <a:buNone/>
            </a:pPr>
            <a:r>
              <a:rPr lang="en-US" sz="4000" dirty="0">
                <a:solidFill>
                  <a:srgbClr val="FFFF00"/>
                </a:solidFill>
                <a:effectLst>
                  <a:glow rad="101600">
                    <a:schemeClr val="bg1">
                      <a:alpha val="60000"/>
                    </a:schemeClr>
                  </a:glow>
                </a:effectLst>
              </a:rPr>
              <a:t>The </a:t>
            </a:r>
            <a:r>
              <a:rPr lang="en-US" sz="4000" dirty="0" smtClean="0">
                <a:solidFill>
                  <a:srgbClr val="FFFF00"/>
                </a:solidFill>
                <a:effectLst>
                  <a:glow rad="101600">
                    <a:schemeClr val="bg1">
                      <a:alpha val="60000"/>
                    </a:schemeClr>
                  </a:glow>
                </a:effectLst>
              </a:rPr>
              <a:t>Present Day Ministry of Jesus Christ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r>
              <a:rPr lang="en-US" i="1" dirty="0"/>
              <a:t>"Looking unto Jesus the author and finisher of our faith; who for the joy that was set before him endured the cross, despising the shame, </a:t>
            </a:r>
            <a:r>
              <a:rPr lang="en-US" i="1" dirty="0">
                <a:solidFill>
                  <a:srgbClr val="FFFF00"/>
                </a:solidFill>
              </a:rPr>
              <a:t>and is set down at the right hand of the throne of God</a:t>
            </a:r>
            <a:r>
              <a:rPr lang="en-US" i="1" dirty="0"/>
              <a:t>" (Heb. 12:2).</a:t>
            </a:r>
          </a:p>
          <a:p>
            <a:r>
              <a:rPr lang="en-US" i="1" dirty="0"/>
              <a:t>"Who is gone into heaven, </a:t>
            </a:r>
            <a:r>
              <a:rPr lang="en-US" i="1" dirty="0">
                <a:solidFill>
                  <a:srgbClr val="FFFF00"/>
                </a:solidFill>
              </a:rPr>
              <a:t>and is on the right hand of God</a:t>
            </a:r>
            <a:r>
              <a:rPr lang="en-US" i="1" dirty="0"/>
              <a:t>; angels and authorities and powers being made subject unto him" </a:t>
            </a:r>
            <a:r>
              <a:rPr lang="en-US" i="1" dirty="0" smtClean="0"/>
              <a:t>(I </a:t>
            </a:r>
            <a:r>
              <a:rPr lang="en-US" i="1" dirty="0"/>
              <a:t>Pet. 3:22).</a:t>
            </a:r>
          </a:p>
          <a:p>
            <a:r>
              <a:rPr lang="en-US" i="1" dirty="0"/>
              <a:t>"If ye then be risen with Christ, seek those things which are above, </a:t>
            </a:r>
            <a:r>
              <a:rPr lang="en-US" i="1" dirty="0">
                <a:solidFill>
                  <a:srgbClr val="FFFF00"/>
                </a:solidFill>
              </a:rPr>
              <a:t>where Christ sitteth on the right hand of God</a:t>
            </a:r>
            <a:r>
              <a:rPr lang="en-US" i="1" dirty="0"/>
              <a:t>" (Col. 3:1).</a:t>
            </a:r>
          </a:p>
          <a:p>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2.bp.blogspot.com/-wmRygJ8kUo8/T18ubXNc2MI/AAAAAAAACSM/OT3476zI1RE/s1600/destined-for-the-throne1-450x307.jpg"/>
          <p:cNvPicPr>
            <a:picLocks noChangeAspect="1" noChangeArrowheads="1"/>
          </p:cNvPicPr>
          <p:nvPr/>
        </p:nvPicPr>
        <p:blipFill>
          <a:blip r:embed="rId2" cstate="print"/>
          <a:srcRect/>
          <a:stretch>
            <a:fillRect/>
          </a:stretch>
        </p:blipFill>
        <p:spPr bwMode="auto">
          <a:xfrm>
            <a:off x="-40951" y="381000"/>
            <a:ext cx="9184951" cy="6266180"/>
          </a:xfrm>
          <a:prstGeom prst="rect">
            <a:avLst/>
          </a:prstGeom>
          <a:noFill/>
        </p:spPr>
      </p:pic>
      <p:pic>
        <p:nvPicPr>
          <p:cNvPr id="3" name="Picture 8" descr="http://ministrytraining.com.au/wp-content/uploads/2012/11/KingJesus-DavidsThrone.jpg"/>
          <p:cNvPicPr>
            <a:picLocks noChangeAspect="1" noChangeArrowheads="1"/>
          </p:cNvPicPr>
          <p:nvPr/>
        </p:nvPicPr>
        <p:blipFill>
          <a:blip r:embed="rId3" cstate="print"/>
          <a:srcRect l="35514" t="37735" r="34580" b="6918"/>
          <a:stretch>
            <a:fillRect/>
          </a:stretch>
        </p:blipFill>
        <p:spPr bwMode="auto">
          <a:xfrm>
            <a:off x="2971800" y="1981200"/>
            <a:ext cx="1219200" cy="16764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t>
            </a:r>
            <a:r>
              <a:rPr lang="en-US" dirty="0" smtClean="0"/>
              <a:t>ending </a:t>
            </a:r>
            <a:r>
              <a:rPr lang="en-US" dirty="0" smtClean="0"/>
              <a:t>the promise of the Father (Holy Spirit) to those who believe</a:t>
            </a:r>
            <a:endParaRPr lang="en-US" dirty="0"/>
          </a:p>
        </p:txBody>
      </p:sp>
      <p:sp>
        <p:nvSpPr>
          <p:cNvPr id="3" name="Content Placeholder 2"/>
          <p:cNvSpPr>
            <a:spLocks noGrp="1"/>
          </p:cNvSpPr>
          <p:nvPr>
            <p:ph idx="1"/>
          </p:nvPr>
        </p:nvSpPr>
        <p:spPr>
          <a:xfrm>
            <a:off x="0" y="1981200"/>
            <a:ext cx="5257800" cy="4876800"/>
          </a:xfrm>
        </p:spPr>
        <p:txBody>
          <a:bodyPr>
            <a:normAutofit fontScale="92500"/>
          </a:bodyPr>
          <a:lstStyle/>
          <a:p>
            <a:pPr algn="ctr">
              <a:buNone/>
            </a:pPr>
            <a:r>
              <a:rPr lang="en-US" i="1" dirty="0" smtClean="0">
                <a:solidFill>
                  <a:srgbClr val="FFFF00"/>
                </a:solidFill>
              </a:rPr>
              <a:t>    “Nevertheless I tell you the truth; It is expedient for you that I go away: for if I go not away, the Comforter will not come unto you; but if I depart, I will send him unto you. And when he is come, he will reprove the world of sin, and of righteousness, and of judgment.”  (John 16:7-8) </a:t>
            </a:r>
            <a:endParaRPr lang="en-US" i="1" dirty="0">
              <a:solidFill>
                <a:srgbClr val="FFFF00"/>
              </a:solidFill>
            </a:endParaRPr>
          </a:p>
        </p:txBody>
      </p:sp>
      <p:pic>
        <p:nvPicPr>
          <p:cNvPr id="1026" name="Picture 2" descr="http://3.bp.blogspot.com/-w5630fsczxk/TxLVk8l_UTI/AAAAAAAABRU/7NT6oDkzBV8/s1600/JESUS_%2526_HOLY_SPIRIT.jpg"/>
          <p:cNvPicPr>
            <a:picLocks noChangeAspect="1" noChangeArrowheads="1"/>
          </p:cNvPicPr>
          <p:nvPr/>
        </p:nvPicPr>
        <p:blipFill>
          <a:blip r:embed="rId2" cstate="print">
            <a:lum bright="-10000"/>
          </a:blip>
          <a:srcRect/>
          <a:stretch>
            <a:fillRect/>
          </a:stretch>
        </p:blipFill>
        <p:spPr bwMode="auto">
          <a:xfrm>
            <a:off x="5181600" y="2438400"/>
            <a:ext cx="3810000"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i20.photobucket.com/albums/b208/WJG/3c15-1.jpg"/>
          <p:cNvPicPr>
            <a:picLocks noChangeAspect="1" noChangeArrowheads="1"/>
          </p:cNvPicPr>
          <p:nvPr/>
        </p:nvPicPr>
        <p:blipFill>
          <a:blip r:embed="rId2" cstate="print">
            <a:lum contrast="20000"/>
          </a:blip>
          <a:srcRect/>
          <a:stretch>
            <a:fillRect/>
          </a:stretch>
        </p:blipFill>
        <p:spPr bwMode="auto">
          <a:xfrm>
            <a:off x="-76200" y="304800"/>
            <a:ext cx="9248862" cy="6096000"/>
          </a:xfrm>
          <a:prstGeom prst="rect">
            <a:avLst/>
          </a:prstGeom>
          <a:noFill/>
        </p:spPr>
      </p:pic>
      <p:sp>
        <p:nvSpPr>
          <p:cNvPr id="3" name="Rectangle 2"/>
          <p:cNvSpPr/>
          <p:nvPr/>
        </p:nvSpPr>
        <p:spPr>
          <a:xfrm>
            <a:off x="2819400" y="914400"/>
            <a:ext cx="4952999" cy="646331"/>
          </a:xfrm>
          <a:prstGeom prst="rect">
            <a:avLst/>
          </a:prstGeom>
        </p:spPr>
        <p:txBody>
          <a:bodyPr wrap="square">
            <a:spAutoFit/>
          </a:bodyPr>
          <a:lstStyle/>
          <a:p>
            <a:pPr algn="ctr"/>
            <a:r>
              <a:rPr lang="en-US" sz="3600" i="1" dirty="0" smtClean="0">
                <a:effectLst>
                  <a:glow rad="101600">
                    <a:schemeClr val="bg1">
                      <a:alpha val="60000"/>
                    </a:schemeClr>
                  </a:glow>
                </a:effectLst>
              </a:rPr>
              <a:t>“I will send him unto you”</a:t>
            </a:r>
            <a:endParaRPr lang="en-US" sz="3600"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2468562"/>
          </a:xfrm>
        </p:spPr>
        <p:txBody>
          <a:bodyPr>
            <a:normAutofit/>
          </a:bodyPr>
          <a:lstStyle/>
          <a:p>
            <a:r>
              <a:rPr lang="en-US" dirty="0" smtClean="0"/>
              <a:t>Working in the life of the believer through the indwelling presents of the Holy Spirit</a:t>
            </a:r>
            <a:endParaRPr lang="en-US" dirty="0"/>
          </a:p>
        </p:txBody>
      </p:sp>
      <p:sp>
        <p:nvSpPr>
          <p:cNvPr id="3" name="Rectangle 2"/>
          <p:cNvSpPr/>
          <p:nvPr/>
        </p:nvSpPr>
        <p:spPr>
          <a:xfrm>
            <a:off x="228600" y="2971800"/>
            <a:ext cx="4495800" cy="3539430"/>
          </a:xfrm>
          <a:prstGeom prst="rect">
            <a:avLst/>
          </a:prstGeom>
        </p:spPr>
        <p:txBody>
          <a:bodyPr wrap="square">
            <a:spAutoFit/>
          </a:bodyPr>
          <a:lstStyle/>
          <a:p>
            <a:pPr algn="ctr"/>
            <a:r>
              <a:rPr lang="en-US" sz="3200" i="1" dirty="0" smtClean="0"/>
              <a:t>“But ye are not in the flesh, but in the Spirit, if so be that the Spirit of God dwell in you. Now if any man have not the Spirit of Christ, he is none of his.” (Romans 8:9)</a:t>
            </a:r>
            <a:endParaRPr lang="en-US" sz="3200" i="1" dirty="0"/>
          </a:p>
        </p:txBody>
      </p:sp>
      <p:pic>
        <p:nvPicPr>
          <p:cNvPr id="98306" name="Picture 2" descr="http://tubemantravels.files.wordpress.com/2008/12/heart.jpg"/>
          <p:cNvPicPr>
            <a:picLocks noChangeAspect="1" noChangeArrowheads="1"/>
          </p:cNvPicPr>
          <p:nvPr/>
        </p:nvPicPr>
        <p:blipFill>
          <a:blip r:embed="rId2" cstate="print"/>
          <a:srcRect/>
          <a:stretch>
            <a:fillRect/>
          </a:stretch>
        </p:blipFill>
        <p:spPr bwMode="auto">
          <a:xfrm>
            <a:off x="5105400" y="2819400"/>
            <a:ext cx="4038600" cy="4038600"/>
          </a:xfrm>
          <a:prstGeom prst="rect">
            <a:avLst/>
          </a:prstGeom>
          <a:noFill/>
        </p:spPr>
      </p:pic>
      <p:pic>
        <p:nvPicPr>
          <p:cNvPr id="98308" name="Picture 4" descr="http://1.bp.blogspot.com/-gNjo2SoZw4A/UFzrll3isMI/AAAAAAAAGnw/TRVMwXOzPhE/s1600/holy-spirit.jpg"/>
          <p:cNvPicPr>
            <a:picLocks noChangeAspect="1" noChangeArrowheads="1"/>
          </p:cNvPicPr>
          <p:nvPr/>
        </p:nvPicPr>
        <p:blipFill>
          <a:blip r:embed="rId3" cstate="print"/>
          <a:srcRect l="12121" t="-1" r="11111"/>
          <a:stretch>
            <a:fillRect/>
          </a:stretch>
        </p:blipFill>
        <p:spPr bwMode="auto">
          <a:xfrm>
            <a:off x="6172200" y="4038600"/>
            <a:ext cx="1736452" cy="14478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ronmoore.org/wp-content/uploads/2012/10/filled-with-spirit.jpg"/>
          <p:cNvPicPr>
            <a:picLocks noChangeAspect="1" noChangeArrowheads="1"/>
          </p:cNvPicPr>
          <p:nvPr/>
        </p:nvPicPr>
        <p:blipFill>
          <a:blip r:embed="rId2" cstate="print"/>
          <a:srcRect/>
          <a:stretch>
            <a:fillRect/>
          </a:stretch>
        </p:blipFill>
        <p:spPr bwMode="auto">
          <a:xfrm>
            <a:off x="323850" y="533400"/>
            <a:ext cx="8820150" cy="5876925"/>
          </a:xfrm>
          <a:prstGeom prst="rect">
            <a:avLst/>
          </a:prstGeom>
          <a:ln>
            <a:noFill/>
          </a:ln>
          <a:effectLst>
            <a:softEdge rad="112500"/>
          </a:effectLst>
        </p:spPr>
      </p:pic>
      <p:sp>
        <p:nvSpPr>
          <p:cNvPr id="3" name="Content Placeholder 2"/>
          <p:cNvSpPr>
            <a:spLocks noGrp="1"/>
          </p:cNvSpPr>
          <p:nvPr>
            <p:ph idx="1"/>
          </p:nvPr>
        </p:nvSpPr>
        <p:spPr>
          <a:xfrm>
            <a:off x="228600" y="914400"/>
            <a:ext cx="3733800" cy="5943600"/>
          </a:xfrm>
        </p:spPr>
        <p:txBody>
          <a:bodyPr>
            <a:normAutofit/>
          </a:bodyPr>
          <a:lstStyle/>
          <a:p>
            <a:pPr lvl="0" algn="ctr">
              <a:buNone/>
            </a:pPr>
            <a:r>
              <a:rPr lang="en-US" i="1" dirty="0" smtClean="0">
                <a:effectLst>
                  <a:glow rad="101600">
                    <a:schemeClr val="bg1">
                      <a:alpha val="60000"/>
                    </a:schemeClr>
                  </a:glow>
                </a:effectLst>
              </a:rPr>
              <a:t>   "Verily, verily, I say unto you, He that believeth on me, the works that I do shall he do also; and greater works than these shall he do; because I go unto my Father" (John 14:12)</a:t>
            </a:r>
          </a:p>
          <a:p>
            <a:pPr algn="ctr"/>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http://2.bp.blogspot.com/-gQBXFXWaFZw/TA7q6YgOlfI/AAAAAAAAAEI/sq2m5oM0wpU/s1600/HOLYSPIRITFIRE.jpg"/>
          <p:cNvPicPr>
            <a:picLocks noChangeAspect="1" noChangeArrowheads="1"/>
          </p:cNvPicPr>
          <p:nvPr/>
        </p:nvPicPr>
        <p:blipFill>
          <a:blip r:embed="rId2" cstate="print"/>
          <a:srcRect/>
          <a:stretch>
            <a:fillRect/>
          </a:stretch>
        </p:blipFill>
        <p:spPr bwMode="auto">
          <a:xfrm>
            <a:off x="1524000" y="2133600"/>
            <a:ext cx="6172200" cy="29051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4210" name="Picture 2" descr="https://www.jerrydirmann.com/maestro/theme/teachingfiles/images/category/teachingcategory_8d68c.jpg"/>
          <p:cNvPicPr>
            <a:picLocks noChangeAspect="1" noChangeArrowheads="1"/>
          </p:cNvPicPr>
          <p:nvPr/>
        </p:nvPicPr>
        <p:blipFill>
          <a:blip r:embed="rId3" cstate="print"/>
          <a:srcRect r="3400" b="15909"/>
          <a:stretch>
            <a:fillRect/>
          </a:stretch>
        </p:blipFill>
        <p:spPr bwMode="auto">
          <a:xfrm>
            <a:off x="5486400" y="152400"/>
            <a:ext cx="3505200" cy="2819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4214" name="Picture 6" descr="http://www.jerrydirmann.com/maestro/theme/teachingfiles/images/category/teachingcategory_8f1c7.jpg"/>
          <p:cNvPicPr>
            <a:picLocks noChangeAspect="1" noChangeArrowheads="1"/>
          </p:cNvPicPr>
          <p:nvPr/>
        </p:nvPicPr>
        <p:blipFill>
          <a:blip r:embed="rId4" cstate="print"/>
          <a:srcRect t="7335" b="19509"/>
          <a:stretch>
            <a:fillRect/>
          </a:stretch>
        </p:blipFill>
        <p:spPr bwMode="auto">
          <a:xfrm>
            <a:off x="152400" y="3983182"/>
            <a:ext cx="3886200" cy="26496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210"/>
                                        </p:tgtEl>
                                        <p:attrNameLst>
                                          <p:attrName>style.visibility</p:attrName>
                                        </p:attrNameLst>
                                      </p:cBhvr>
                                      <p:to>
                                        <p:strVal val="visible"/>
                                      </p:to>
                                    </p:set>
                                    <p:animEffect transition="in" filter="fade">
                                      <p:cBhvr>
                                        <p:cTn id="7" dur="2000"/>
                                        <p:tgtEl>
                                          <p:spTgt spid="942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214"/>
                                        </p:tgtEl>
                                        <p:attrNameLst>
                                          <p:attrName>style.visibility</p:attrName>
                                        </p:attrNameLst>
                                      </p:cBhvr>
                                      <p:to>
                                        <p:strVal val="visible"/>
                                      </p:to>
                                    </p:set>
                                    <p:animEffect transition="in" filter="fade">
                                      <p:cBhvr>
                                        <p:cTn id="12" dur="2000"/>
                                        <p:tgtEl>
                                          <p:spTgt spid="94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0"/>
            <a:ext cx="5715000" cy="6858000"/>
          </a:xfrm>
        </p:spPr>
        <p:txBody>
          <a:bodyPr>
            <a:normAutofit/>
          </a:bodyPr>
          <a:lstStyle/>
          <a:p>
            <a:r>
              <a:rPr lang="en-US" sz="3200" i="1" dirty="0" smtClean="0"/>
              <a:t>“Howbeit when he, the Spirit of truth, is come, he will guide you into all truth: for he shall not speak of himself; but whatsoever he shall hear, that shall he speak: and he will </a:t>
            </a:r>
            <a:r>
              <a:rPr lang="en-US" sz="3200" i="1" dirty="0" err="1" smtClean="0"/>
              <a:t>shew</a:t>
            </a:r>
            <a:r>
              <a:rPr lang="en-US" sz="3200" i="1" dirty="0" smtClean="0"/>
              <a:t> you things to come. He shall glorify me: for he shall receive of mine, and shall </a:t>
            </a:r>
            <a:r>
              <a:rPr lang="en-US" sz="3200" i="1" dirty="0" err="1" smtClean="0"/>
              <a:t>shew</a:t>
            </a:r>
            <a:r>
              <a:rPr lang="en-US" sz="3200" i="1" dirty="0" smtClean="0"/>
              <a:t> it unto you. All things that the Father hath are mine: therefore said I, that he shall take of mine, and shall </a:t>
            </a:r>
            <a:r>
              <a:rPr lang="en-US" sz="3200" i="1" dirty="0" err="1" smtClean="0"/>
              <a:t>shew</a:t>
            </a:r>
            <a:r>
              <a:rPr lang="en-US" sz="3200" i="1" dirty="0" smtClean="0"/>
              <a:t> it unto you.” (John 16:13-15) </a:t>
            </a:r>
            <a:endParaRPr lang="en-US" sz="3200" i="1" dirty="0"/>
          </a:p>
        </p:txBody>
      </p:sp>
      <p:pic>
        <p:nvPicPr>
          <p:cNvPr id="52226" name="Picture 2" descr="http://4yahusha.files.wordpress.com/2012/11/wpid-183903_152964824760461_6734017_n3.jpeg"/>
          <p:cNvPicPr>
            <a:picLocks noChangeAspect="1" noChangeArrowheads="1"/>
          </p:cNvPicPr>
          <p:nvPr/>
        </p:nvPicPr>
        <p:blipFill>
          <a:blip r:embed="rId2" cstate="print"/>
          <a:srcRect/>
          <a:stretch>
            <a:fillRect/>
          </a:stretch>
        </p:blipFill>
        <p:spPr bwMode="auto">
          <a:xfrm>
            <a:off x="381000" y="152400"/>
            <a:ext cx="2984520" cy="3276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962" name="Picture 2" descr="http://ak.picdn.net/shutterstock/videos/759220/preview/stock-footage-silhouette-of-woman-sitting-on-a-rock-studying-the-bible-by-a-body-of-water.jpg"/>
          <p:cNvPicPr>
            <a:picLocks noChangeAspect="1" noChangeArrowheads="1"/>
          </p:cNvPicPr>
          <p:nvPr/>
        </p:nvPicPr>
        <p:blipFill>
          <a:blip r:embed="rId3" cstate="print"/>
          <a:srcRect l="32000"/>
          <a:stretch>
            <a:fillRect/>
          </a:stretch>
        </p:blipFill>
        <p:spPr bwMode="auto">
          <a:xfrm>
            <a:off x="228601" y="3886200"/>
            <a:ext cx="3145970" cy="2590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964" name="Picture 4" descr="https://encrypted-tbn1.gstatic.com/images?q=tbn:ANd9GcQDuhe6O18oL4r4Z54twhMQVe0qiBBSXSEDLS0Mpdp9_PLF2ck7"/>
          <p:cNvPicPr>
            <a:picLocks noChangeAspect="1" noChangeArrowheads="1"/>
          </p:cNvPicPr>
          <p:nvPr/>
        </p:nvPicPr>
        <p:blipFill>
          <a:blip r:embed="rId4" cstate="print"/>
          <a:srcRect/>
          <a:stretch>
            <a:fillRect/>
          </a:stretch>
        </p:blipFill>
        <p:spPr bwMode="auto">
          <a:xfrm>
            <a:off x="2095054" y="4902002"/>
            <a:ext cx="800546" cy="535786"/>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20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Virgin Birth</a:t>
            </a:r>
            <a:endParaRPr lang="en-US" dirty="0">
              <a:solidFill>
                <a:srgbClr val="FFFF00"/>
              </a:solidFill>
            </a:endParaRPr>
          </a:p>
        </p:txBody>
      </p:sp>
      <p:sp>
        <p:nvSpPr>
          <p:cNvPr id="3" name="Content Placeholder 2"/>
          <p:cNvSpPr>
            <a:spLocks noGrp="1"/>
          </p:cNvSpPr>
          <p:nvPr>
            <p:ph idx="1"/>
          </p:nvPr>
        </p:nvSpPr>
        <p:spPr>
          <a:xfrm>
            <a:off x="0" y="1600200"/>
            <a:ext cx="4572000" cy="5257800"/>
          </a:xfrm>
        </p:spPr>
        <p:txBody>
          <a:bodyPr>
            <a:normAutofit/>
          </a:bodyPr>
          <a:lstStyle/>
          <a:p>
            <a:pPr algn="ctr">
              <a:buNone/>
            </a:pPr>
            <a:r>
              <a:rPr lang="en-US" sz="3600" i="1" dirty="0" smtClean="0"/>
              <a:t>   “Behold, a virgin shall be with child, and shall bring forth a son, and they shall call his name Emmanuel, which being interpreted is, God with us.” </a:t>
            </a:r>
          </a:p>
          <a:p>
            <a:pPr algn="ctr">
              <a:buNone/>
            </a:pPr>
            <a:r>
              <a:rPr lang="en-US" sz="3600" i="1" dirty="0" smtClean="0"/>
              <a:t>Matt. 1:23 </a:t>
            </a:r>
            <a:endParaRPr lang="en-US" sz="3600" i="1" dirty="0"/>
          </a:p>
        </p:txBody>
      </p:sp>
      <p:pic>
        <p:nvPicPr>
          <p:cNvPr id="4098" name="Picture 2" descr="C:\Users\Dan White\Pictures\Bible pictures\Jesus\01 Birth\baby_Jesus (2).JPG"/>
          <p:cNvPicPr>
            <a:picLocks noChangeAspect="1" noChangeArrowheads="1"/>
          </p:cNvPicPr>
          <p:nvPr/>
        </p:nvPicPr>
        <p:blipFill>
          <a:blip r:embed="rId2" cstate="print"/>
          <a:srcRect/>
          <a:stretch>
            <a:fillRect/>
          </a:stretch>
        </p:blipFill>
        <p:spPr bwMode="auto">
          <a:xfrm rot="366275">
            <a:off x="4572001" y="2057399"/>
            <a:ext cx="4572000" cy="3411855"/>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4loveofthetruth.files.wordpress.com/2012/08/false-prophets-wolves.jpg"/>
          <p:cNvPicPr>
            <a:picLocks noChangeAspect="1" noChangeArrowheads="1"/>
          </p:cNvPicPr>
          <p:nvPr/>
        </p:nvPicPr>
        <p:blipFill>
          <a:blip r:embed="rId2" cstate="print"/>
          <a:srcRect/>
          <a:stretch>
            <a:fillRect/>
          </a:stretch>
        </p:blipFill>
        <p:spPr bwMode="auto">
          <a:xfrm>
            <a:off x="5029200" y="1981200"/>
            <a:ext cx="3779947" cy="2667000"/>
          </a:xfrm>
          <a:prstGeom prst="rect">
            <a:avLst/>
          </a:prstGeom>
          <a:noFill/>
        </p:spPr>
      </p:pic>
      <p:pic>
        <p:nvPicPr>
          <p:cNvPr id="53250" name="Picture 2" descr="http://enrichmentjournal.ag.org/images/201003_images/400/201003_098_HSBaptism.jpg"/>
          <p:cNvPicPr>
            <a:picLocks noChangeAspect="1" noChangeArrowheads="1"/>
          </p:cNvPicPr>
          <p:nvPr/>
        </p:nvPicPr>
        <p:blipFill>
          <a:blip r:embed="rId3" cstate="print"/>
          <a:srcRect/>
          <a:stretch>
            <a:fillRect/>
          </a:stretch>
        </p:blipFill>
        <p:spPr bwMode="auto">
          <a:xfrm>
            <a:off x="4953000" y="762000"/>
            <a:ext cx="3946779" cy="522752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Title 2"/>
          <p:cNvSpPr>
            <a:spLocks noGrp="1"/>
          </p:cNvSpPr>
          <p:nvPr>
            <p:ph type="title"/>
          </p:nvPr>
        </p:nvSpPr>
        <p:spPr>
          <a:xfrm>
            <a:off x="0" y="274638"/>
            <a:ext cx="5029200" cy="6354762"/>
          </a:xfrm>
        </p:spPr>
        <p:txBody>
          <a:bodyPr>
            <a:noAutofit/>
          </a:bodyPr>
          <a:lstStyle/>
          <a:p>
            <a:r>
              <a:rPr lang="en-US" sz="3200" i="1" dirty="0" smtClean="0"/>
              <a:t>“These things have I written unto you concerning them that seduce you. But the anointing which ye have received of him </a:t>
            </a:r>
            <a:r>
              <a:rPr lang="en-US" sz="3200" i="1" dirty="0" err="1" smtClean="0"/>
              <a:t>abideth</a:t>
            </a:r>
            <a:r>
              <a:rPr lang="en-US" sz="3200" i="1" dirty="0" smtClean="0"/>
              <a:t> in you, and ye need not that any man teach you: but as the same anointing </a:t>
            </a:r>
            <a:r>
              <a:rPr lang="en-US" sz="3200" i="1" dirty="0" err="1" smtClean="0"/>
              <a:t>teacheth</a:t>
            </a:r>
            <a:r>
              <a:rPr lang="en-US" sz="3200" i="1" dirty="0" smtClean="0"/>
              <a:t> you of all things, and is truth, and is no lie, and even as it hath taught you, ye shall abide in him.”    </a:t>
            </a:r>
            <a:br>
              <a:rPr lang="en-US" sz="3200" i="1" dirty="0" smtClean="0"/>
            </a:br>
            <a:r>
              <a:rPr lang="en-US" sz="3200" i="1" dirty="0" smtClean="0"/>
              <a:t> (I John 2:26-27) </a:t>
            </a:r>
            <a:endParaRPr lang="en-US" sz="32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fade">
                                      <p:cBhvr>
                                        <p:cTn id="7" dur="2000"/>
                                        <p:tgtEl>
                                          <p:spTgt spid="53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3600" i="1" dirty="0" smtClean="0"/>
              <a:t>“But God hath revealed them unto us by his Spirit: for the Spirit </a:t>
            </a:r>
            <a:r>
              <a:rPr lang="en-US" sz="3600" i="1" dirty="0" err="1" smtClean="0"/>
              <a:t>searcheth</a:t>
            </a:r>
            <a:r>
              <a:rPr lang="en-US" sz="3600" i="1" dirty="0" smtClean="0"/>
              <a:t> all things, yea, the deep things of God. For what man </a:t>
            </a:r>
            <a:r>
              <a:rPr lang="en-US" sz="3600" i="1" dirty="0" err="1" smtClean="0"/>
              <a:t>knoweth</a:t>
            </a:r>
            <a:r>
              <a:rPr lang="en-US" sz="3600" i="1" dirty="0" smtClean="0"/>
              <a:t> the things of a man, save the spirit of man which is in him? even so the things of God </a:t>
            </a:r>
            <a:r>
              <a:rPr lang="en-US" sz="3600" i="1" dirty="0" err="1" smtClean="0"/>
              <a:t>knoweth</a:t>
            </a:r>
            <a:r>
              <a:rPr lang="en-US" sz="3600" i="1" dirty="0" smtClean="0"/>
              <a:t> no man, but the Spirit of God. Now we have received, not the spirit of the world, but the spirit which is of God; that we might know the things that are freely given to us of God. Which things also we speak, not in the words which man's wisdom </a:t>
            </a:r>
            <a:r>
              <a:rPr lang="en-US" sz="3600" i="1" dirty="0" err="1" smtClean="0"/>
              <a:t>teacheth</a:t>
            </a:r>
            <a:r>
              <a:rPr lang="en-US" sz="3600" i="1" dirty="0" smtClean="0"/>
              <a:t>, </a:t>
            </a:r>
            <a:endParaRPr lang="en-US" sz="3600" i="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6583362"/>
          </a:xfrm>
        </p:spPr>
        <p:txBody>
          <a:bodyPr>
            <a:normAutofit/>
          </a:bodyPr>
          <a:lstStyle/>
          <a:p>
            <a:r>
              <a:rPr lang="en-US" sz="3600" i="1" dirty="0" smtClean="0"/>
              <a:t>but which the Holy Ghost </a:t>
            </a:r>
            <a:r>
              <a:rPr lang="en-US" sz="3600" i="1" dirty="0" err="1" smtClean="0"/>
              <a:t>teacheth</a:t>
            </a:r>
            <a:r>
              <a:rPr lang="en-US" sz="3600" i="1" dirty="0" smtClean="0"/>
              <a:t>; comparing spiritual things with spiritual. But the natural man </a:t>
            </a:r>
            <a:r>
              <a:rPr lang="en-US" sz="3600" i="1" dirty="0" err="1" smtClean="0"/>
              <a:t>receiveth</a:t>
            </a:r>
            <a:r>
              <a:rPr lang="en-US" sz="3600" i="1" dirty="0" smtClean="0"/>
              <a:t> not the things of the Spirit of God: for they are foolishness unto him: neither can he know them, because they are spiritually discerned. But he that is spiritual </a:t>
            </a:r>
            <a:r>
              <a:rPr lang="en-US" sz="3600" i="1" dirty="0" err="1" smtClean="0"/>
              <a:t>judgeth</a:t>
            </a:r>
            <a:r>
              <a:rPr lang="en-US" sz="3600" i="1" dirty="0" smtClean="0"/>
              <a:t> all things, yet he himself is judged of no man. For who hath known the mind of the Lord, that he may instruct him? But we have the mind of Christ.” (I Corinthians 2:10-16) </a:t>
            </a:r>
            <a:endParaRPr lang="en-US" sz="3600" i="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uecollegeconnect.files.wordpress.com/2011/09/the_mind_of_christ.jpg"/>
          <p:cNvPicPr>
            <a:picLocks noChangeAspect="1" noChangeArrowheads="1"/>
          </p:cNvPicPr>
          <p:nvPr/>
        </p:nvPicPr>
        <p:blipFill>
          <a:blip r:embed="rId2" cstate="print"/>
          <a:srcRect/>
          <a:stretch>
            <a:fillRect/>
          </a:stretch>
        </p:blipFill>
        <p:spPr bwMode="auto">
          <a:xfrm>
            <a:off x="838200" y="304800"/>
            <a:ext cx="7488616" cy="2895600"/>
          </a:xfrm>
          <a:prstGeom prst="rect">
            <a:avLst/>
          </a:prstGeom>
          <a:noFill/>
        </p:spPr>
      </p:pic>
      <p:sp>
        <p:nvSpPr>
          <p:cNvPr id="3" name="Rectangle 2"/>
          <p:cNvSpPr/>
          <p:nvPr/>
        </p:nvSpPr>
        <p:spPr>
          <a:xfrm>
            <a:off x="228600" y="3429000"/>
            <a:ext cx="8686800" cy="2862322"/>
          </a:xfrm>
          <a:prstGeom prst="rect">
            <a:avLst/>
          </a:prstGeom>
        </p:spPr>
        <p:txBody>
          <a:bodyPr wrap="square">
            <a:spAutoFit/>
          </a:bodyPr>
          <a:lstStyle/>
          <a:p>
            <a:pPr algn="ctr"/>
            <a:r>
              <a:rPr lang="en-US" sz="3600" i="1" dirty="0" smtClean="0"/>
              <a:t>“For they that are after the flesh do mind the things of the flesh; but they that are after the Spirit the things of the Spirit. For to be carnally minded is death; but to be spiritually minded is life and peace.” (Romans 8:5-6) </a:t>
            </a:r>
            <a:endParaRPr lang="en-US" sz="3600" i="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www.lds.org/bc/content/shared/content/images/gospel-library/magazine/en09apr42c_smith.jpg"/>
          <p:cNvPicPr>
            <a:picLocks noChangeAspect="1" noChangeArrowheads="1"/>
          </p:cNvPicPr>
          <p:nvPr/>
        </p:nvPicPr>
        <p:blipFill>
          <a:blip r:embed="rId2" cstate="print">
            <a:lum bright="-10000"/>
          </a:blip>
          <a:srcRect/>
          <a:stretch>
            <a:fillRect/>
          </a:stretch>
        </p:blipFill>
        <p:spPr bwMode="auto">
          <a:xfrm>
            <a:off x="-87921" y="1"/>
            <a:ext cx="9231921" cy="6858000"/>
          </a:xfrm>
          <a:prstGeom prst="rect">
            <a:avLst/>
          </a:prstGeom>
          <a:noFill/>
        </p:spPr>
      </p:pic>
      <p:sp>
        <p:nvSpPr>
          <p:cNvPr id="2" name="Title 1"/>
          <p:cNvSpPr>
            <a:spLocks noGrp="1"/>
          </p:cNvSpPr>
          <p:nvPr>
            <p:ph type="title"/>
          </p:nvPr>
        </p:nvSpPr>
        <p:spPr>
          <a:xfrm>
            <a:off x="0" y="0"/>
            <a:ext cx="8991600" cy="6858000"/>
          </a:xfrm>
        </p:spPr>
        <p:txBody>
          <a:bodyPr>
            <a:normAutofit/>
          </a:bodyPr>
          <a:lstStyle/>
          <a:p>
            <a:r>
              <a:rPr lang="en-US" sz="3600" i="1" dirty="0" smtClean="0">
                <a:effectLst>
                  <a:glow rad="101600">
                    <a:schemeClr val="bg1">
                      <a:alpha val="60000"/>
                    </a:schemeClr>
                  </a:glow>
                </a:effectLst>
              </a:rPr>
              <a:t>“And, being assembled together with them, commanded them that they should not depart from Jerusalem, but wait for the promise of the Father, which, </a:t>
            </a:r>
            <a:r>
              <a:rPr lang="en-US" sz="3600" i="1" dirty="0" err="1" smtClean="0">
                <a:effectLst>
                  <a:glow rad="101600">
                    <a:schemeClr val="bg1">
                      <a:alpha val="60000"/>
                    </a:schemeClr>
                  </a:glow>
                </a:effectLst>
              </a:rPr>
              <a:t>saith</a:t>
            </a:r>
            <a:r>
              <a:rPr lang="en-US" sz="3600" i="1" dirty="0" smtClean="0">
                <a:effectLst>
                  <a:glow rad="101600">
                    <a:schemeClr val="bg1">
                      <a:alpha val="60000"/>
                    </a:schemeClr>
                  </a:glow>
                </a:effectLst>
              </a:rPr>
              <a:t> he, ye have heard of me. For John truly baptized with water; but ye        shall be baptized with the Holy Ghost not              many days hence.” (Acts 1:4-5) </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lifeposters.org/images/holy-spirit.jpg"/>
          <p:cNvPicPr>
            <a:picLocks noChangeAspect="1" noChangeArrowheads="1"/>
          </p:cNvPicPr>
          <p:nvPr/>
        </p:nvPicPr>
        <p:blipFill>
          <a:blip r:embed="rId2" cstate="print">
            <a:lum bright="-20000"/>
          </a:blip>
          <a:srcRect r="1333" b="13818"/>
          <a:stretch>
            <a:fillRect/>
          </a:stretch>
        </p:blipFill>
        <p:spPr bwMode="auto">
          <a:xfrm>
            <a:off x="3810000" y="0"/>
            <a:ext cx="5334000" cy="6858000"/>
          </a:xfrm>
          <a:prstGeom prst="rect">
            <a:avLst/>
          </a:prstGeom>
          <a:noFill/>
        </p:spPr>
      </p:pic>
      <p:sp>
        <p:nvSpPr>
          <p:cNvPr id="3" name="Rectangle 2"/>
          <p:cNvSpPr/>
          <p:nvPr/>
        </p:nvSpPr>
        <p:spPr>
          <a:xfrm>
            <a:off x="0" y="152400"/>
            <a:ext cx="3733800" cy="6186309"/>
          </a:xfrm>
          <a:prstGeom prst="rect">
            <a:avLst/>
          </a:prstGeom>
        </p:spPr>
        <p:txBody>
          <a:bodyPr wrap="square">
            <a:spAutoFit/>
          </a:bodyPr>
          <a:lstStyle/>
          <a:p>
            <a:pPr algn="ctr"/>
            <a:r>
              <a:rPr lang="en-US" sz="3600" i="1" dirty="0" smtClean="0"/>
              <a:t>“Therefore being by the right hand of God exalted, and having received of the Father the promise of the Holy Ghost, he hath shed forth this, which ye now see and hear.”</a:t>
            </a:r>
          </a:p>
          <a:p>
            <a:pPr algn="ctr"/>
            <a:r>
              <a:rPr lang="en-US" sz="3600" i="1" dirty="0" smtClean="0"/>
              <a:t>(Acts 2:33) </a:t>
            </a:r>
            <a:endParaRPr lang="en-US" sz="3600" i="1" dirty="0"/>
          </a:p>
        </p:txBody>
      </p:sp>
      <p:pic>
        <p:nvPicPr>
          <p:cNvPr id="54276" name="Picture 4" descr="http://goodnessofgodministries.files.wordpress.com/2010/09/man-praying.jpg"/>
          <p:cNvPicPr>
            <a:picLocks noChangeAspect="1" noChangeArrowheads="1"/>
          </p:cNvPicPr>
          <p:nvPr/>
        </p:nvPicPr>
        <p:blipFill>
          <a:blip r:embed="rId3" cstate="print">
            <a:duotone>
              <a:schemeClr val="accent1">
                <a:shade val="45000"/>
                <a:satMod val="135000"/>
              </a:schemeClr>
              <a:prstClr val="white"/>
            </a:duotone>
            <a:lum bright="-10000" contrast="30000"/>
          </a:blip>
          <a:srcRect l="16000" t="350" r="16000"/>
          <a:stretch>
            <a:fillRect/>
          </a:stretch>
        </p:blipFill>
        <p:spPr bwMode="auto">
          <a:xfrm>
            <a:off x="5638800" y="4953000"/>
            <a:ext cx="2017295" cy="2254623"/>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cryofworship.com/wp-content/uploads/2012/08/20100509_the-holy-spirit-gives-power_poster_img.jpg"/>
          <p:cNvPicPr>
            <a:picLocks noChangeAspect="1" noChangeArrowheads="1"/>
          </p:cNvPicPr>
          <p:nvPr/>
        </p:nvPicPr>
        <p:blipFill>
          <a:blip r:embed="rId2" cstate="print"/>
          <a:srcRect/>
          <a:stretch>
            <a:fillRect/>
          </a:stretch>
        </p:blipFill>
        <p:spPr bwMode="auto">
          <a:xfrm>
            <a:off x="1600200" y="3092435"/>
            <a:ext cx="6096000" cy="3765565"/>
          </a:xfrm>
          <a:prstGeom prst="rect">
            <a:avLst/>
          </a:prstGeom>
          <a:ln>
            <a:noFill/>
          </a:ln>
          <a:effectLst>
            <a:softEdge rad="112500"/>
          </a:effectLst>
        </p:spPr>
      </p:pic>
      <p:sp>
        <p:nvSpPr>
          <p:cNvPr id="4" name="Rectangle 3"/>
          <p:cNvSpPr/>
          <p:nvPr/>
        </p:nvSpPr>
        <p:spPr>
          <a:xfrm>
            <a:off x="0" y="0"/>
            <a:ext cx="9144000" cy="2862322"/>
          </a:xfrm>
          <a:prstGeom prst="rect">
            <a:avLst/>
          </a:prstGeom>
        </p:spPr>
        <p:txBody>
          <a:bodyPr wrap="square">
            <a:spAutoFit/>
          </a:bodyPr>
          <a:lstStyle/>
          <a:p>
            <a:pPr algn="ctr"/>
            <a:r>
              <a:rPr lang="en-US" sz="3600" i="1" dirty="0" smtClean="0">
                <a:effectLst>
                  <a:glow rad="101600">
                    <a:schemeClr val="bg1">
                      <a:alpha val="60000"/>
                    </a:schemeClr>
                  </a:glow>
                </a:effectLst>
              </a:rPr>
              <a:t>“But ye shall receive power, after that the Holy Ghost is come upon you: and ye shall be witnesses unto me both in Jerusalem, and in all Judaea, and in Samaria, and unto the uttermost part of the earth.” (Acts 1:8) </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ovjoy.com/wp-content/uploads/2010/10/The-Commission.jpg"/>
          <p:cNvPicPr>
            <a:picLocks noChangeAspect="1" noChangeArrowheads="1"/>
          </p:cNvPicPr>
          <p:nvPr/>
        </p:nvPicPr>
        <p:blipFill>
          <a:blip r:embed="rId2" cstate="print"/>
          <a:srcRect/>
          <a:stretch>
            <a:fillRect/>
          </a:stretch>
        </p:blipFill>
        <p:spPr bwMode="auto">
          <a:xfrm>
            <a:off x="0" y="0"/>
            <a:ext cx="9144000" cy="6324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Autofit/>
          </a:bodyPr>
          <a:lstStyle/>
          <a:p>
            <a:pPr lvl="0"/>
            <a:r>
              <a:rPr lang="en-US" dirty="0" smtClean="0"/>
              <a:t>Preparing a place for us </a:t>
            </a:r>
            <a:br>
              <a:rPr lang="en-US" dirty="0" smtClean="0"/>
            </a:br>
            <a:endParaRPr lang="en-US" dirty="0"/>
          </a:p>
        </p:txBody>
      </p:sp>
      <p:sp>
        <p:nvSpPr>
          <p:cNvPr id="4" name="Content Placeholder 3"/>
          <p:cNvSpPr>
            <a:spLocks noGrp="1"/>
          </p:cNvSpPr>
          <p:nvPr>
            <p:ph idx="1"/>
          </p:nvPr>
        </p:nvSpPr>
        <p:spPr>
          <a:xfrm>
            <a:off x="0" y="1981200"/>
            <a:ext cx="4495800" cy="4144963"/>
          </a:xfrm>
        </p:spPr>
        <p:txBody>
          <a:bodyPr>
            <a:noAutofit/>
          </a:bodyPr>
          <a:lstStyle/>
          <a:p>
            <a:pPr algn="ctr">
              <a:buNone/>
            </a:pPr>
            <a:r>
              <a:rPr lang="en-US" sz="3600" i="1" dirty="0" smtClean="0"/>
              <a:t>   "In my Father’s house are many mansions: if it were not so, I would have told you. I go to prepare a place for you." </a:t>
            </a:r>
          </a:p>
          <a:p>
            <a:pPr algn="ctr">
              <a:buNone/>
            </a:pPr>
            <a:r>
              <a:rPr lang="en-US" sz="3600" i="1" dirty="0" smtClean="0"/>
              <a:t>(John 14:2)</a:t>
            </a:r>
            <a:br>
              <a:rPr lang="en-US" sz="3600" i="1" dirty="0" smtClean="0"/>
            </a:br>
            <a:endParaRPr lang="en-US" sz="3600" i="1" dirty="0"/>
          </a:p>
        </p:txBody>
      </p:sp>
      <p:pic>
        <p:nvPicPr>
          <p:cNvPr id="59394" name="Picture 2" descr="http://www.constellation7.org/Constellation-Seven/Josiah/New/HeavenGateway.jpg"/>
          <p:cNvPicPr>
            <a:picLocks noChangeAspect="1" noChangeArrowheads="1"/>
          </p:cNvPicPr>
          <p:nvPr/>
        </p:nvPicPr>
        <p:blipFill>
          <a:blip r:embed="rId2" cstate="print">
            <a:lum bright="-10000"/>
          </a:blip>
          <a:srcRect/>
          <a:stretch>
            <a:fillRect/>
          </a:stretch>
        </p:blipFill>
        <p:spPr bwMode="auto">
          <a:xfrm rot="596630">
            <a:off x="4596292" y="2348516"/>
            <a:ext cx="4543425" cy="33242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4" name="Picture 6" descr="http://1.bp.blogspot.com/_8ewzm5X4N9Y/S-m0aSqQLrI/AAAAAAAAAIw/C4xFCVuE7UI/s1600/christ__bride.jpg"/>
          <p:cNvPicPr>
            <a:picLocks noChangeAspect="1" noChangeArrowheads="1"/>
          </p:cNvPicPr>
          <p:nvPr/>
        </p:nvPicPr>
        <p:blipFill>
          <a:blip r:embed="rId2" cstate="print">
            <a:lum bright="-10000"/>
          </a:blip>
          <a:srcRect t="10345" r="-1735"/>
          <a:stretch>
            <a:fillRect/>
          </a:stretch>
        </p:blipFill>
        <p:spPr bwMode="auto">
          <a:xfrm>
            <a:off x="838200" y="3429000"/>
            <a:ext cx="2965938" cy="3352800"/>
          </a:xfrm>
          <a:prstGeom prst="ellipse">
            <a:avLst/>
          </a:prstGeom>
          <a:ln>
            <a:noFill/>
          </a:ln>
          <a:effectLst>
            <a:softEdge rad="112500"/>
          </a:effectLst>
        </p:spPr>
      </p:pic>
      <p:sp>
        <p:nvSpPr>
          <p:cNvPr id="3" name="Title 2"/>
          <p:cNvSpPr>
            <a:spLocks noGrp="1"/>
          </p:cNvSpPr>
          <p:nvPr>
            <p:ph type="title"/>
          </p:nvPr>
        </p:nvSpPr>
        <p:spPr>
          <a:xfrm>
            <a:off x="5029200" y="685800"/>
            <a:ext cx="4038600" cy="4572000"/>
          </a:xfrm>
          <a:ln>
            <a:solidFill>
              <a:schemeClr val="bg1"/>
            </a:solidFill>
          </a:ln>
        </p:spPr>
        <p:txBody>
          <a:bodyPr>
            <a:normAutofit fontScale="90000"/>
          </a:bodyPr>
          <a:lstStyle/>
          <a:p>
            <a:r>
              <a:rPr lang="en-US" i="1" dirty="0" smtClean="0">
                <a:solidFill>
                  <a:srgbClr val="FFFF00"/>
                </a:solidFill>
              </a:rPr>
              <a:t/>
            </a:r>
            <a:br>
              <a:rPr lang="en-US" i="1" dirty="0" smtClean="0">
                <a:solidFill>
                  <a:srgbClr val="FFFF00"/>
                </a:solidFill>
              </a:rPr>
            </a:br>
            <a:r>
              <a:rPr lang="en-US" i="1" dirty="0" smtClean="0">
                <a:solidFill>
                  <a:srgbClr val="FFFF00"/>
                </a:solidFill>
              </a:rPr>
              <a:t>“And if I go and prepare a place for you, I will come again, and receive you unto myself; that where I am, there ye may be also.” </a:t>
            </a:r>
            <a:br>
              <a:rPr lang="en-US" i="1" dirty="0" smtClean="0">
                <a:solidFill>
                  <a:srgbClr val="FFFF00"/>
                </a:solidFill>
              </a:rPr>
            </a:br>
            <a:r>
              <a:rPr lang="en-US" i="1" dirty="0" smtClean="0">
                <a:solidFill>
                  <a:srgbClr val="FFFF00"/>
                </a:solidFill>
              </a:rPr>
              <a:t>(John </a:t>
            </a:r>
            <a:r>
              <a:rPr lang="en-US" i="1" dirty="0" smtClean="0">
                <a:solidFill>
                  <a:srgbClr val="FFFF00"/>
                </a:solidFill>
              </a:rPr>
              <a:t>14:3)</a:t>
            </a:r>
            <a:endParaRPr lang="en-US" i="1" dirty="0">
              <a:solidFill>
                <a:srgbClr val="FFFF00"/>
              </a:solidFill>
            </a:endParaRPr>
          </a:p>
        </p:txBody>
      </p:sp>
      <p:pic>
        <p:nvPicPr>
          <p:cNvPr id="58372" name="Picture 4" descr="http://www.pawcreek.org/media/2012/09/Heaven.png"/>
          <p:cNvPicPr>
            <a:picLocks noChangeAspect="1" noChangeArrowheads="1"/>
          </p:cNvPicPr>
          <p:nvPr/>
        </p:nvPicPr>
        <p:blipFill>
          <a:blip r:embed="rId3" cstate="print"/>
          <a:srcRect r="12615"/>
          <a:stretch>
            <a:fillRect/>
          </a:stretch>
        </p:blipFill>
        <p:spPr bwMode="auto">
          <a:xfrm>
            <a:off x="-152400" y="0"/>
            <a:ext cx="5166238" cy="34290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4"/>
                                        </p:tgtEl>
                                        <p:attrNameLst>
                                          <p:attrName>style.visibility</p:attrName>
                                        </p:attrNameLst>
                                      </p:cBhvr>
                                      <p:to>
                                        <p:strVal val="visible"/>
                                      </p:to>
                                    </p:set>
                                    <p:animEffect transition="in" filter="fade">
                                      <p:cBhvr>
                                        <p:cTn id="7" dur="2000"/>
                                        <p:tgtEl>
                                          <p:spTgt spid="58374"/>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5.55556E-7 -4.44444E-6 L -0.00382 -0.5 " pathEditMode="relative" rAng="0" ptsTypes="AA">
                                      <p:cBhvr>
                                        <p:cTn id="11" dur="2000" fill="hold"/>
                                        <p:tgtEl>
                                          <p:spTgt spid="58374"/>
                                        </p:tgtEl>
                                        <p:attrNameLst>
                                          <p:attrName>ppt_x</p:attrName>
                                          <p:attrName>ppt_y</p:attrName>
                                        </p:attrNameLst>
                                      </p:cBhvr>
                                      <p:rCtr x="-2" y="-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jonathanbailey.files.wordpress.com/2008/11/incarnation-of-jesus-the_t.jpg"/>
          <p:cNvPicPr>
            <a:picLocks noChangeAspect="1" noChangeArrowheads="1"/>
          </p:cNvPicPr>
          <p:nvPr/>
        </p:nvPicPr>
        <p:blipFill>
          <a:blip r:embed="rId2" cstate="print">
            <a:lum bright="-10000"/>
          </a:blip>
          <a:srcRect/>
          <a:stretch>
            <a:fillRect/>
          </a:stretch>
        </p:blipFill>
        <p:spPr bwMode="auto">
          <a:xfrm>
            <a:off x="-203200" y="-152400"/>
            <a:ext cx="9347200" cy="7010400"/>
          </a:xfrm>
          <a:prstGeom prst="rect">
            <a:avLst/>
          </a:prstGeom>
          <a:noFill/>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839200" cy="762000"/>
          </a:xfrm>
        </p:spPr>
        <p:txBody>
          <a:bodyPr>
            <a:noAutofit/>
          </a:bodyPr>
          <a:lstStyle/>
          <a:p>
            <a:r>
              <a:rPr lang="en-US" dirty="0" smtClean="0"/>
              <a:t> </a:t>
            </a:r>
            <a:br>
              <a:rPr lang="en-US" dirty="0" smtClean="0"/>
            </a:br>
            <a:r>
              <a:rPr lang="en-US" dirty="0" smtClean="0"/>
              <a:t>Giving</a:t>
            </a:r>
            <a:r>
              <a:rPr lang="en-US" dirty="0" smtClean="0"/>
              <a:t> </a:t>
            </a:r>
            <a:r>
              <a:rPr lang="en-US" dirty="0" smtClean="0"/>
              <a:t>spiritual gifts to his followers</a:t>
            </a:r>
            <a:endParaRPr lang="en-US" dirty="0"/>
          </a:p>
        </p:txBody>
      </p:sp>
      <p:sp>
        <p:nvSpPr>
          <p:cNvPr id="3" name="Rectangle 2"/>
          <p:cNvSpPr/>
          <p:nvPr/>
        </p:nvSpPr>
        <p:spPr>
          <a:xfrm>
            <a:off x="0" y="1676399"/>
            <a:ext cx="9144000" cy="569387"/>
          </a:xfrm>
          <a:prstGeom prst="rect">
            <a:avLst/>
          </a:prstGeom>
        </p:spPr>
        <p:txBody>
          <a:bodyPr wrap="square">
            <a:spAutoFit/>
          </a:bodyPr>
          <a:lstStyle/>
          <a:p>
            <a:pPr algn="ctr"/>
            <a:endParaRPr lang="en-US" sz="3100" i="1" dirty="0">
              <a:solidFill>
                <a:srgbClr val="FFFF00"/>
              </a:solidFill>
            </a:endParaRPr>
          </a:p>
        </p:txBody>
      </p:sp>
      <p:pic>
        <p:nvPicPr>
          <p:cNvPr id="69634" name="Picture 2" descr="http://concerningspiritualgifts.org/wp-content/uploads/2013/01/spiritual-gifts1.jpg"/>
          <p:cNvPicPr>
            <a:picLocks noChangeAspect="1" noChangeArrowheads="1"/>
          </p:cNvPicPr>
          <p:nvPr/>
        </p:nvPicPr>
        <p:blipFill>
          <a:blip r:embed="rId2" cstate="print"/>
          <a:srcRect/>
          <a:stretch>
            <a:fillRect/>
          </a:stretch>
        </p:blipFill>
        <p:spPr bwMode="auto">
          <a:xfrm>
            <a:off x="1676400" y="2743200"/>
            <a:ext cx="5715000" cy="3731559"/>
          </a:xfrm>
          <a:prstGeom prst="rect">
            <a:avLst/>
          </a:prstGeom>
          <a:ln>
            <a:noFill/>
          </a:ln>
          <a:effectLst>
            <a:softEdge rad="112500"/>
          </a:effectLst>
        </p:spPr>
      </p:pic>
      <p:pic>
        <p:nvPicPr>
          <p:cNvPr id="69636" name="Picture 4" descr="http://streetjesus.info/the_apprenticeship/wp-content/uploads/2011/07/spiritual_gifts.gif"/>
          <p:cNvPicPr>
            <a:picLocks noChangeAspect="1" noChangeArrowheads="1"/>
          </p:cNvPicPr>
          <p:nvPr/>
        </p:nvPicPr>
        <p:blipFill>
          <a:blip r:embed="rId3" cstate="print"/>
          <a:srcRect/>
          <a:stretch>
            <a:fillRect/>
          </a:stretch>
        </p:blipFill>
        <p:spPr bwMode="auto">
          <a:xfrm>
            <a:off x="2971800" y="1600200"/>
            <a:ext cx="3524250" cy="257175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spiritual_gifts_dove.jpg"/>
          <p:cNvPicPr>
            <a:picLocks noChangeAspect="1" noChangeArrowheads="1"/>
          </p:cNvPicPr>
          <p:nvPr/>
        </p:nvPicPr>
        <p:blipFill>
          <a:blip r:embed="rId3" cstate="print"/>
          <a:srcRect/>
          <a:stretch>
            <a:fillRect/>
          </a:stretch>
        </p:blipFill>
        <p:spPr bwMode="auto">
          <a:xfrm>
            <a:off x="2971800" y="3505200"/>
            <a:ext cx="3581400" cy="3130550"/>
          </a:xfrm>
          <a:prstGeom prst="rect">
            <a:avLst/>
          </a:prstGeom>
          <a:ln>
            <a:noFill/>
          </a:ln>
          <a:effectLst>
            <a:softEdge rad="112500"/>
          </a:effectLst>
        </p:spPr>
      </p:pic>
      <p:sp>
        <p:nvSpPr>
          <p:cNvPr id="2" name="Title 1"/>
          <p:cNvSpPr>
            <a:spLocks noGrp="1"/>
          </p:cNvSpPr>
          <p:nvPr>
            <p:ph type="title"/>
          </p:nvPr>
        </p:nvSpPr>
        <p:spPr>
          <a:xfrm>
            <a:off x="685800" y="274638"/>
            <a:ext cx="8001000" cy="3230562"/>
          </a:xfrm>
        </p:spPr>
        <p:txBody>
          <a:bodyPr>
            <a:normAutofit fontScale="90000"/>
          </a:bodyPr>
          <a:lstStyle/>
          <a:p>
            <a:r>
              <a:rPr lang="en-US" sz="5400" i="1" dirty="0" smtClean="0">
                <a:effectLst>
                  <a:glow rad="101600">
                    <a:schemeClr val="bg1">
                      <a:alpha val="60000"/>
                    </a:schemeClr>
                  </a:glow>
                </a:effectLst>
                <a:cs typeface="Times New Roman" pitchFamily="18" charset="0"/>
              </a:rPr>
              <a:t>“Now concerning spiritual gifts, brethren, I would not have you ignorant.”</a:t>
            </a:r>
            <a:br>
              <a:rPr lang="en-US" sz="5400" i="1" dirty="0" smtClean="0">
                <a:effectLst>
                  <a:glow rad="101600">
                    <a:schemeClr val="bg1">
                      <a:alpha val="60000"/>
                    </a:schemeClr>
                  </a:glow>
                </a:effectLst>
                <a:cs typeface="Times New Roman" pitchFamily="18" charset="0"/>
              </a:rPr>
            </a:br>
            <a:r>
              <a:rPr lang="en-US" sz="5400" i="1" dirty="0" smtClean="0">
                <a:effectLst>
                  <a:glow rad="101600">
                    <a:schemeClr val="bg1">
                      <a:alpha val="60000"/>
                    </a:schemeClr>
                  </a:glow>
                </a:effectLst>
                <a:cs typeface="Times New Roman" pitchFamily="18" charset="0"/>
              </a:rPr>
              <a:t>(I Corinthians 12:1)</a:t>
            </a:r>
            <a:endParaRPr lang="en-US" sz="5400" i="1" dirty="0">
              <a:effectLst>
                <a:glow rad="101600">
                  <a:schemeClr val="bg1">
                    <a:alpha val="60000"/>
                  </a:schemeClr>
                </a:glow>
              </a:effectLst>
              <a:cs typeface="Times New Roman" pitchFamily="18" charset="0"/>
            </a:endParaRPr>
          </a:p>
        </p:txBody>
      </p:sp>
      <p:pic>
        <p:nvPicPr>
          <p:cNvPr id="13315" name="Picture 3" descr="C:\Users\Ptr. Daniel White\Desktop\Prophecy pictures\prophecy pictures\Light unto My Path 1192-13#60.jpg"/>
          <p:cNvPicPr>
            <a:picLocks noChangeAspect="1" noChangeArrowheads="1"/>
          </p:cNvPicPr>
          <p:nvPr/>
        </p:nvPicPr>
        <p:blipFill>
          <a:blip r:embed="rId4" cstate="print"/>
          <a:srcRect/>
          <a:stretch>
            <a:fillRect/>
          </a:stretch>
        </p:blipFill>
        <p:spPr bwMode="auto">
          <a:xfrm>
            <a:off x="2819400" y="3439886"/>
            <a:ext cx="3810000" cy="3265714"/>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20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362200"/>
          </a:xfrm>
        </p:spPr>
        <p:txBody>
          <a:bodyPr>
            <a:normAutofit/>
          </a:bodyPr>
          <a:lstStyle/>
          <a:p>
            <a:r>
              <a:rPr lang="en-US" sz="3600" i="1" dirty="0" smtClean="0">
                <a:effectLst>
                  <a:glow rad="101600">
                    <a:schemeClr val="bg1">
                      <a:alpha val="60000"/>
                    </a:schemeClr>
                  </a:glow>
                </a:effectLst>
                <a:cs typeface="Times New Roman" pitchFamily="18" charset="0"/>
              </a:rPr>
              <a:t>“As every man hath received the gift, even so minister the same one to another, as good stewards of the manifold   </a:t>
            </a:r>
            <a:br>
              <a:rPr lang="en-US" sz="3600" i="1" dirty="0" smtClean="0">
                <a:effectLst>
                  <a:glow rad="101600">
                    <a:schemeClr val="bg1">
                      <a:alpha val="60000"/>
                    </a:schemeClr>
                  </a:glow>
                </a:effectLst>
                <a:cs typeface="Times New Roman" pitchFamily="18" charset="0"/>
              </a:rPr>
            </a:br>
            <a:r>
              <a:rPr lang="en-US" sz="3600" i="1" dirty="0" smtClean="0">
                <a:effectLst>
                  <a:glow rad="101600">
                    <a:schemeClr val="bg1">
                      <a:alpha val="60000"/>
                    </a:schemeClr>
                  </a:glow>
                </a:effectLst>
                <a:cs typeface="Times New Roman" pitchFamily="18" charset="0"/>
              </a:rPr>
              <a:t> grace of God.”</a:t>
            </a:r>
            <a:endParaRPr lang="en-US" sz="3600" i="1" dirty="0">
              <a:effectLst>
                <a:glow rad="101600">
                  <a:schemeClr val="bg1">
                    <a:alpha val="60000"/>
                  </a:schemeClr>
                </a:glow>
              </a:effectLst>
              <a:cs typeface="Times New Roman" pitchFamily="18" charset="0"/>
            </a:endParaRPr>
          </a:p>
        </p:txBody>
      </p:sp>
      <p:pic>
        <p:nvPicPr>
          <p:cNvPr id="15362" name="Picture 2"/>
          <p:cNvPicPr>
            <a:picLocks noChangeAspect="1" noChangeArrowheads="1"/>
          </p:cNvPicPr>
          <p:nvPr/>
        </p:nvPicPr>
        <p:blipFill>
          <a:blip r:embed="rId3" cstate="print"/>
          <a:srcRect/>
          <a:stretch>
            <a:fillRect/>
          </a:stretch>
        </p:blipFill>
        <p:spPr bwMode="auto">
          <a:xfrm>
            <a:off x="2438400" y="2590800"/>
            <a:ext cx="4438650" cy="3860435"/>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0"/>
            <a:ext cx="4572000" cy="6858000"/>
          </a:xfrm>
        </p:spPr>
        <p:txBody>
          <a:bodyPr>
            <a:normAutofit fontScale="90000"/>
          </a:bodyPr>
          <a:lstStyle/>
          <a:p>
            <a:r>
              <a:rPr lang="en-US" i="1" dirty="0" smtClean="0">
                <a:effectLst>
                  <a:glow rad="101600">
                    <a:schemeClr val="bg1">
                      <a:alpha val="60000"/>
                    </a:schemeClr>
                  </a:glow>
                </a:effectLst>
                <a:latin typeface="+mn-lt"/>
                <a:cs typeface="Times New Roman" pitchFamily="18" charset="0"/>
              </a:rPr>
              <a:t>“When he ascended up on high…He (Christ) gave gifts unto men…for the perfecting of the saints, for the work of the ministry, for the edifying of</a:t>
            </a:r>
            <a:br>
              <a:rPr lang="en-US" i="1" dirty="0" smtClean="0">
                <a:effectLst>
                  <a:glow rad="101600">
                    <a:schemeClr val="bg1">
                      <a:alpha val="60000"/>
                    </a:schemeClr>
                  </a:glow>
                </a:effectLst>
                <a:latin typeface="+mn-lt"/>
                <a:cs typeface="Times New Roman" pitchFamily="18" charset="0"/>
              </a:rPr>
            </a:br>
            <a:r>
              <a:rPr lang="en-US" i="1" dirty="0" smtClean="0">
                <a:effectLst>
                  <a:glow rad="101600">
                    <a:schemeClr val="bg1">
                      <a:alpha val="60000"/>
                    </a:schemeClr>
                  </a:glow>
                </a:effectLst>
                <a:latin typeface="+mn-lt"/>
                <a:cs typeface="Times New Roman" pitchFamily="18" charset="0"/>
              </a:rPr>
              <a:t> the body of Christ.”</a:t>
            </a:r>
            <a:br>
              <a:rPr lang="en-US" i="1" dirty="0" smtClean="0">
                <a:effectLst>
                  <a:glow rad="101600">
                    <a:schemeClr val="bg1">
                      <a:alpha val="60000"/>
                    </a:schemeClr>
                  </a:glow>
                </a:effectLst>
                <a:latin typeface="+mn-lt"/>
                <a:cs typeface="Times New Roman" pitchFamily="18" charset="0"/>
              </a:rPr>
            </a:br>
            <a:r>
              <a:rPr lang="en-US" i="1" dirty="0" smtClean="0">
                <a:effectLst>
                  <a:glow rad="101600">
                    <a:schemeClr val="bg1">
                      <a:alpha val="60000"/>
                    </a:schemeClr>
                  </a:glow>
                </a:effectLst>
                <a:latin typeface="+mn-lt"/>
                <a:cs typeface="Times New Roman" pitchFamily="18" charset="0"/>
              </a:rPr>
              <a:t> (Ephesians 4:8-13)</a:t>
            </a:r>
            <a:endParaRPr lang="en-US" i="1" dirty="0">
              <a:effectLst>
                <a:glow rad="101600">
                  <a:schemeClr val="bg1">
                    <a:alpha val="60000"/>
                  </a:schemeClr>
                </a:glow>
              </a:effectLst>
              <a:latin typeface="+mn-lt"/>
              <a:cs typeface="Times New Roman" pitchFamily="18" charset="0"/>
            </a:endParaRPr>
          </a:p>
        </p:txBody>
      </p:sp>
      <p:pic>
        <p:nvPicPr>
          <p:cNvPr id="17410" name="Picture 2" descr="C:\Users\Ptr. Daniel White\Desktop\Prophecy pictures\prophecy pictures\PC_02.jpg"/>
          <p:cNvPicPr>
            <a:picLocks noChangeAspect="1" noChangeArrowheads="1"/>
          </p:cNvPicPr>
          <p:nvPr/>
        </p:nvPicPr>
        <p:blipFill>
          <a:blip r:embed="rId3" cstate="print"/>
          <a:srcRect r="5036" b="-546"/>
          <a:stretch>
            <a:fillRect/>
          </a:stretch>
        </p:blipFill>
        <p:spPr bwMode="auto">
          <a:xfrm>
            <a:off x="457200" y="381000"/>
            <a:ext cx="3505200" cy="6019800"/>
          </a:xfrm>
          <a:prstGeom prst="rect">
            <a:avLst/>
          </a:prstGeom>
          <a:ln>
            <a:noFill/>
          </a:ln>
          <a:effectLst>
            <a:softEdge rad="112500"/>
          </a:effectLst>
        </p:spPr>
      </p:pic>
      <p:pic>
        <p:nvPicPr>
          <p:cNvPr id="4" name="Picture 2" descr="C:\Users\Ptr. Daniel White\Desktop\Prophecy pictures\prophecy pictures\PC_02.jpg"/>
          <p:cNvPicPr>
            <a:picLocks noChangeAspect="1" noChangeArrowheads="1"/>
          </p:cNvPicPr>
          <p:nvPr/>
        </p:nvPicPr>
        <p:blipFill>
          <a:blip r:embed="rId3" cstate="print"/>
          <a:srcRect r="5036" b="-546"/>
          <a:stretch>
            <a:fillRect/>
          </a:stretch>
        </p:blipFill>
        <p:spPr bwMode="auto">
          <a:xfrm>
            <a:off x="304800" y="304800"/>
            <a:ext cx="3505200" cy="6019800"/>
          </a:xfrm>
          <a:prstGeom prst="rect">
            <a:avLst/>
          </a:prstGeom>
          <a:ln>
            <a:noFill/>
          </a:ln>
          <a:effectLst>
            <a:softEdge rad="112500"/>
          </a:effectLst>
        </p:spPr>
      </p:pic>
      <p:pic>
        <p:nvPicPr>
          <p:cNvPr id="5" name="Picture 2"/>
          <p:cNvPicPr>
            <a:picLocks noChangeAspect="1" noChangeArrowheads="1"/>
          </p:cNvPicPr>
          <p:nvPr/>
        </p:nvPicPr>
        <p:blipFill>
          <a:blip r:embed="rId4" cstate="print"/>
          <a:srcRect/>
          <a:stretch>
            <a:fillRect/>
          </a:stretch>
        </p:blipFill>
        <p:spPr bwMode="auto">
          <a:xfrm>
            <a:off x="1371600" y="3657600"/>
            <a:ext cx="1577038" cy="1371600"/>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latin typeface="+mn-lt"/>
                <a:cs typeface="Times New Roman" pitchFamily="18" charset="0"/>
              </a:rPr>
              <a:t>Seven Motivational Gifts</a:t>
            </a:r>
            <a:r>
              <a:rPr lang="en-US" dirty="0">
                <a:effectLst>
                  <a:glow rad="101600">
                    <a:schemeClr val="bg1">
                      <a:alpha val="60000"/>
                    </a:schemeClr>
                  </a:glow>
                </a:effectLst>
                <a:latin typeface="+mn-lt"/>
                <a:cs typeface="Times New Roman" pitchFamily="18" charset="0"/>
              </a:rPr>
              <a:t/>
            </a:r>
            <a:br>
              <a:rPr lang="en-US" dirty="0">
                <a:effectLst>
                  <a:glow rad="101600">
                    <a:schemeClr val="bg1">
                      <a:alpha val="60000"/>
                    </a:schemeClr>
                  </a:glow>
                </a:effectLst>
                <a:latin typeface="+mn-lt"/>
                <a:cs typeface="Times New Roman" pitchFamily="18" charset="0"/>
              </a:rPr>
            </a:br>
            <a:r>
              <a:rPr lang="en-US" i="1" dirty="0" smtClean="0">
                <a:effectLst>
                  <a:glow rad="101600">
                    <a:schemeClr val="bg1">
                      <a:alpha val="60000"/>
                    </a:schemeClr>
                  </a:glow>
                </a:effectLst>
                <a:latin typeface="+mn-lt"/>
                <a:cs typeface="Times New Roman" pitchFamily="18" charset="0"/>
              </a:rPr>
              <a:t>(Romans 12:3-8)</a:t>
            </a:r>
            <a:endParaRPr lang="en-US" i="1" dirty="0">
              <a:effectLst>
                <a:glow rad="101600">
                  <a:schemeClr val="bg1">
                    <a:alpha val="60000"/>
                  </a:schemeClr>
                </a:glow>
              </a:effectLst>
              <a:latin typeface="+mn-lt"/>
              <a:cs typeface="Times New Roman" pitchFamily="18" charset="0"/>
            </a:endParaRPr>
          </a:p>
        </p:txBody>
      </p:sp>
      <p:sp>
        <p:nvSpPr>
          <p:cNvPr id="3" name="Content Placeholder 2"/>
          <p:cNvSpPr>
            <a:spLocks noGrp="1"/>
          </p:cNvSpPr>
          <p:nvPr>
            <p:ph idx="1"/>
          </p:nvPr>
        </p:nvSpPr>
        <p:spPr>
          <a:xfrm>
            <a:off x="457200" y="1981200"/>
            <a:ext cx="8229600" cy="4572000"/>
          </a:xfrm>
        </p:spPr>
        <p:txBody>
          <a:bodyPr>
            <a:normAutofit lnSpcReduction="10000"/>
          </a:bodyPr>
          <a:lstStyle/>
          <a:p>
            <a:r>
              <a:rPr lang="en-US" sz="3600" dirty="0" smtClean="0">
                <a:effectLst>
                  <a:glow rad="101600">
                    <a:schemeClr val="bg1">
                      <a:alpha val="60000"/>
                    </a:schemeClr>
                  </a:glow>
                </a:effectLst>
                <a:latin typeface="+mj-lt"/>
                <a:cs typeface="Times New Roman" pitchFamily="18" charset="0"/>
              </a:rPr>
              <a:t>Prophet</a:t>
            </a:r>
          </a:p>
          <a:p>
            <a:r>
              <a:rPr lang="en-US" sz="3600" dirty="0" smtClean="0">
                <a:effectLst>
                  <a:glow rad="101600">
                    <a:schemeClr val="bg1">
                      <a:alpha val="60000"/>
                    </a:schemeClr>
                  </a:glow>
                </a:effectLst>
                <a:latin typeface="+mj-lt"/>
                <a:cs typeface="Times New Roman" pitchFamily="18" charset="0"/>
              </a:rPr>
              <a:t>Server</a:t>
            </a:r>
          </a:p>
          <a:p>
            <a:r>
              <a:rPr lang="en-US" sz="3600" dirty="0" smtClean="0">
                <a:effectLst>
                  <a:glow rad="101600">
                    <a:schemeClr val="bg1">
                      <a:alpha val="60000"/>
                    </a:schemeClr>
                  </a:glow>
                </a:effectLst>
                <a:latin typeface="+mj-lt"/>
                <a:cs typeface="Times New Roman" pitchFamily="18" charset="0"/>
              </a:rPr>
              <a:t>Teacher</a:t>
            </a:r>
          </a:p>
          <a:p>
            <a:r>
              <a:rPr lang="en-US" sz="3600" dirty="0" smtClean="0">
                <a:effectLst>
                  <a:glow rad="101600">
                    <a:schemeClr val="bg1">
                      <a:alpha val="60000"/>
                    </a:schemeClr>
                  </a:glow>
                </a:effectLst>
                <a:latin typeface="+mj-lt"/>
                <a:cs typeface="Times New Roman" pitchFamily="18" charset="0"/>
              </a:rPr>
              <a:t>Exhorter</a:t>
            </a:r>
          </a:p>
          <a:p>
            <a:r>
              <a:rPr lang="en-US" sz="3600" dirty="0" smtClean="0">
                <a:effectLst>
                  <a:glow rad="101600">
                    <a:schemeClr val="bg1">
                      <a:alpha val="60000"/>
                    </a:schemeClr>
                  </a:glow>
                </a:effectLst>
                <a:latin typeface="+mj-lt"/>
                <a:cs typeface="Times New Roman" pitchFamily="18" charset="0"/>
              </a:rPr>
              <a:t>Giver</a:t>
            </a:r>
          </a:p>
          <a:p>
            <a:r>
              <a:rPr lang="en-US" sz="3600" dirty="0" smtClean="0">
                <a:effectLst>
                  <a:glow rad="101600">
                    <a:schemeClr val="bg1">
                      <a:alpha val="60000"/>
                    </a:schemeClr>
                  </a:glow>
                </a:effectLst>
                <a:latin typeface="+mj-lt"/>
                <a:cs typeface="Times New Roman" pitchFamily="18" charset="0"/>
              </a:rPr>
              <a:t>Organizer</a:t>
            </a:r>
          </a:p>
          <a:p>
            <a:r>
              <a:rPr lang="en-US" sz="3600" dirty="0" smtClean="0">
                <a:effectLst>
                  <a:glow rad="101600">
                    <a:schemeClr val="bg1">
                      <a:alpha val="60000"/>
                    </a:schemeClr>
                  </a:glow>
                </a:effectLst>
                <a:latin typeface="+mj-lt"/>
                <a:cs typeface="Times New Roman" pitchFamily="18" charset="0"/>
              </a:rPr>
              <a:t>Mercy</a:t>
            </a:r>
          </a:p>
          <a:p>
            <a:endParaRPr lang="en-US" dirty="0" smtClean="0">
              <a:latin typeface="+mj-lt"/>
            </a:endParaRPr>
          </a:p>
          <a:p>
            <a:endParaRPr lang="en-US" dirty="0" smtClean="0">
              <a:latin typeface="+mj-lt"/>
            </a:endParaRPr>
          </a:p>
          <a:p>
            <a:endParaRPr lang="en-US" dirty="0">
              <a:latin typeface="+mj-lt"/>
            </a:endParaRPr>
          </a:p>
        </p:txBody>
      </p:sp>
      <p:pic>
        <p:nvPicPr>
          <p:cNvPr id="4" name="Picture 2" descr="C:\Users\Ptr. Daniel White\Desktop\spiritual_gifts_dove.jpg"/>
          <p:cNvPicPr>
            <a:picLocks noChangeAspect="1" noChangeArrowheads="1"/>
          </p:cNvPicPr>
          <p:nvPr/>
        </p:nvPicPr>
        <p:blipFill>
          <a:blip r:embed="rId3" cstate="print"/>
          <a:srcRect/>
          <a:stretch>
            <a:fillRect/>
          </a:stretch>
        </p:blipFill>
        <p:spPr bwMode="auto">
          <a:xfrm flipH="1">
            <a:off x="3810000" y="1828800"/>
            <a:ext cx="4495800" cy="3130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To become our great high priest</a:t>
            </a:r>
            <a:endParaRPr lang="en-US" dirty="0"/>
          </a:p>
        </p:txBody>
      </p:sp>
      <p:sp>
        <p:nvSpPr>
          <p:cNvPr id="3" name="Content Placeholder 2"/>
          <p:cNvSpPr>
            <a:spLocks noGrp="1"/>
          </p:cNvSpPr>
          <p:nvPr>
            <p:ph idx="1"/>
          </p:nvPr>
        </p:nvSpPr>
        <p:spPr>
          <a:xfrm>
            <a:off x="0" y="1600200"/>
            <a:ext cx="4953000" cy="5181600"/>
          </a:xfrm>
        </p:spPr>
        <p:txBody>
          <a:bodyPr>
            <a:normAutofit lnSpcReduction="10000"/>
          </a:bodyPr>
          <a:lstStyle/>
          <a:p>
            <a:pPr algn="ctr">
              <a:buNone/>
            </a:pPr>
            <a:r>
              <a:rPr lang="en-US" i="1" dirty="0" smtClean="0">
                <a:solidFill>
                  <a:srgbClr val="FFFF00"/>
                </a:solidFill>
              </a:rPr>
              <a:t>    "Which hope we have as an anchor of the soul, both sure and steadfast, and which </a:t>
            </a:r>
            <a:r>
              <a:rPr lang="en-US" i="1" dirty="0" err="1" smtClean="0">
                <a:solidFill>
                  <a:srgbClr val="FFFF00"/>
                </a:solidFill>
              </a:rPr>
              <a:t>entereth</a:t>
            </a:r>
            <a:r>
              <a:rPr lang="en-US" i="1" dirty="0" smtClean="0">
                <a:solidFill>
                  <a:srgbClr val="FFFF00"/>
                </a:solidFill>
              </a:rPr>
              <a:t> into that within the veil; whither the forerunner is for us entered, even Jesus, made a high priest for ever after the order of Melchizedek”</a:t>
            </a:r>
          </a:p>
          <a:p>
            <a:pPr algn="ctr">
              <a:buNone/>
            </a:pPr>
            <a:r>
              <a:rPr lang="en-US" i="1" dirty="0" smtClean="0">
                <a:solidFill>
                  <a:srgbClr val="FFFF00"/>
                </a:solidFill>
              </a:rPr>
              <a:t> (Heb. 6:19-20)</a:t>
            </a:r>
          </a:p>
          <a:p>
            <a:pPr algn="ctr"/>
            <a:endParaRPr lang="en-US" i="1" dirty="0">
              <a:solidFill>
                <a:srgbClr val="FFFF00"/>
              </a:solidFill>
            </a:endParaRPr>
          </a:p>
        </p:txBody>
      </p:sp>
      <p:pic>
        <p:nvPicPr>
          <p:cNvPr id="71682" name="Picture 2" descr="http://1.bp.blogspot.com/-qtYVWiPdsxw/TTf62Eiyf3I/AAAAAAAAAAM/qnvr_6eteSI/s1600/1.jpg"/>
          <p:cNvPicPr>
            <a:picLocks noChangeAspect="1" noChangeArrowheads="1"/>
          </p:cNvPicPr>
          <p:nvPr/>
        </p:nvPicPr>
        <p:blipFill>
          <a:blip r:embed="rId2" cstate="print"/>
          <a:srcRect/>
          <a:stretch>
            <a:fillRect/>
          </a:stretch>
        </p:blipFill>
        <p:spPr bwMode="auto">
          <a:xfrm>
            <a:off x="5181600" y="1676400"/>
            <a:ext cx="3657600" cy="4876800"/>
          </a:xfrm>
          <a:prstGeom prst="rect">
            <a:avLst/>
          </a:prstGeom>
          <a:noFill/>
        </p:spPr>
      </p:pic>
      <p:pic>
        <p:nvPicPr>
          <p:cNvPr id="71684" name="Picture 4" descr="http://www.breachrepairers.com/wp-content/uploads/2011/12/melchizedek.jpg"/>
          <p:cNvPicPr>
            <a:picLocks noChangeAspect="1" noChangeArrowheads="1"/>
          </p:cNvPicPr>
          <p:nvPr/>
        </p:nvPicPr>
        <p:blipFill>
          <a:blip r:embed="rId3" cstate="print"/>
          <a:srcRect/>
          <a:stretch>
            <a:fillRect/>
          </a:stretch>
        </p:blipFill>
        <p:spPr bwMode="auto">
          <a:xfrm>
            <a:off x="5181600" y="1676400"/>
            <a:ext cx="3657600" cy="48768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2000"/>
                                        <p:tgtEl>
                                          <p:spTgt spid="71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loudcry.org/sda/wp-content/uploads/2011/12/Jesus-HighPriest.jpg"/>
          <p:cNvPicPr>
            <a:picLocks noChangeAspect="1" noChangeArrowheads="1"/>
          </p:cNvPicPr>
          <p:nvPr/>
        </p:nvPicPr>
        <p:blipFill>
          <a:blip r:embed="rId2" cstate="print"/>
          <a:srcRect r="39507"/>
          <a:stretch>
            <a:fillRect/>
          </a:stretch>
        </p:blipFill>
        <p:spPr bwMode="auto">
          <a:xfrm>
            <a:off x="1371600" y="1781174"/>
            <a:ext cx="6781800" cy="5076826"/>
          </a:xfrm>
          <a:prstGeom prst="rect">
            <a:avLst/>
          </a:prstGeom>
          <a:noFill/>
        </p:spPr>
      </p:pic>
      <p:sp>
        <p:nvSpPr>
          <p:cNvPr id="3" name="Title 2"/>
          <p:cNvSpPr>
            <a:spLocks noGrp="1"/>
          </p:cNvSpPr>
          <p:nvPr>
            <p:ph type="title"/>
          </p:nvPr>
        </p:nvSpPr>
        <p:spPr>
          <a:xfrm>
            <a:off x="0" y="304800"/>
            <a:ext cx="9144000" cy="1554162"/>
          </a:xfrm>
        </p:spPr>
        <p:txBody>
          <a:bodyPr>
            <a:normAutofit fontScale="90000"/>
          </a:bodyPr>
          <a:lstStyle/>
          <a:p>
            <a:pPr lvl="0"/>
            <a:r>
              <a:rPr lang="en-US" sz="4900" dirty="0" smtClean="0"/>
              <a:t>M</a:t>
            </a:r>
            <a:r>
              <a:rPr lang="en-US" sz="4900" dirty="0" smtClean="0"/>
              <a:t>aking </a:t>
            </a:r>
            <a:r>
              <a:rPr lang="en-US" sz="4900" dirty="0" smtClean="0"/>
              <a:t>high priestly prayers for us</a:t>
            </a:r>
            <a:r>
              <a:rPr lang="en-US" dirty="0" smtClean="0"/>
              <a:t/>
            </a:r>
            <a:br>
              <a:rPr lang="en-US" dirty="0" smtClean="0"/>
            </a:br>
            <a:r>
              <a:rPr lang="en-US" sz="4000" i="1" dirty="0" smtClean="0"/>
              <a:t> (Rom. 8:34; Heb. 4:14-16; 7:25-27; 8:1; 9:24). </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Acting as our </a:t>
            </a:r>
            <a:r>
              <a:rPr lang="en-US" i="1" dirty="0" smtClean="0"/>
              <a:t>Intercessor</a:t>
            </a:r>
            <a:endParaRPr lang="en-US" dirty="0"/>
          </a:p>
        </p:txBody>
      </p:sp>
      <p:sp>
        <p:nvSpPr>
          <p:cNvPr id="3" name="Content Placeholder 2"/>
          <p:cNvSpPr>
            <a:spLocks noGrp="1"/>
          </p:cNvSpPr>
          <p:nvPr>
            <p:ph idx="1"/>
          </p:nvPr>
        </p:nvSpPr>
        <p:spPr>
          <a:xfrm>
            <a:off x="0" y="990600"/>
            <a:ext cx="9144000" cy="5867400"/>
          </a:xfrm>
        </p:spPr>
        <p:txBody>
          <a:bodyPr>
            <a:normAutofit/>
          </a:bodyPr>
          <a:lstStyle/>
          <a:p>
            <a:r>
              <a:rPr lang="en-US" i="1" dirty="0" smtClean="0">
                <a:solidFill>
                  <a:srgbClr val="FFFF00"/>
                </a:solidFill>
              </a:rPr>
              <a:t>"Who is he that </a:t>
            </a:r>
            <a:r>
              <a:rPr lang="en-US" i="1" dirty="0" err="1" smtClean="0">
                <a:solidFill>
                  <a:srgbClr val="FFFF00"/>
                </a:solidFill>
              </a:rPr>
              <a:t>condemneth</a:t>
            </a:r>
            <a:r>
              <a:rPr lang="en-US" i="1" dirty="0" smtClean="0">
                <a:solidFill>
                  <a:srgbClr val="FFFF00"/>
                </a:solidFill>
              </a:rPr>
              <a:t>? It is Christ, that died, yea rather, that is risen again, who is even at the right hand of God who also </a:t>
            </a:r>
            <a:r>
              <a:rPr lang="en-US" i="1" dirty="0" err="1" smtClean="0">
                <a:solidFill>
                  <a:srgbClr val="FFFF00"/>
                </a:solidFill>
              </a:rPr>
              <a:t>maketh</a:t>
            </a:r>
            <a:r>
              <a:rPr lang="en-US" i="1" dirty="0" smtClean="0">
                <a:solidFill>
                  <a:srgbClr val="FFFF00"/>
                </a:solidFill>
              </a:rPr>
              <a:t> intercession for us" (Rom. 8:34)</a:t>
            </a:r>
          </a:p>
          <a:p>
            <a:r>
              <a:rPr lang="en-US" i="1" dirty="0" smtClean="0">
                <a:solidFill>
                  <a:srgbClr val="FFFF00"/>
                </a:solidFill>
              </a:rPr>
              <a:t>"Wherefore he is able to save them to the uttermost that come unto God by him, seeing he ever </a:t>
            </a:r>
            <a:r>
              <a:rPr lang="en-US" i="1" dirty="0" err="1" smtClean="0">
                <a:solidFill>
                  <a:srgbClr val="FFFF00"/>
                </a:solidFill>
              </a:rPr>
              <a:t>liveth</a:t>
            </a:r>
            <a:r>
              <a:rPr lang="en-US" i="1" dirty="0" smtClean="0">
                <a:solidFill>
                  <a:srgbClr val="FFFF00"/>
                </a:solidFill>
              </a:rPr>
              <a:t> to make intercession for them” (Heb. 7:25)</a:t>
            </a:r>
          </a:p>
          <a:p>
            <a:endParaRPr lang="en-US" i="1" dirty="0" smtClean="0">
              <a:solidFill>
                <a:srgbClr val="FFFF00"/>
              </a:solidFill>
            </a:endParaRPr>
          </a:p>
          <a:p>
            <a:endParaRPr lang="en-US" i="1" dirty="0">
              <a:solidFill>
                <a:srgbClr val="FFFF00"/>
              </a:solidFill>
            </a:endParaRPr>
          </a:p>
        </p:txBody>
      </p:sp>
      <p:pic>
        <p:nvPicPr>
          <p:cNvPr id="72706" name="Picture 2" descr="http://www.pathlights.com/My-Bible-School-2010/images/JM-sanct.jpg"/>
          <p:cNvPicPr>
            <a:picLocks noChangeAspect="1" noChangeArrowheads="1"/>
          </p:cNvPicPr>
          <p:nvPr/>
        </p:nvPicPr>
        <p:blipFill>
          <a:blip r:embed="rId2" cstate="print">
            <a:lum bright="-10000" contrast="20000"/>
          </a:blip>
          <a:srcRect/>
          <a:stretch>
            <a:fillRect/>
          </a:stretch>
        </p:blipFill>
        <p:spPr bwMode="auto">
          <a:xfrm>
            <a:off x="2895600" y="4632805"/>
            <a:ext cx="3733800" cy="222519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572000" cy="1143000"/>
          </a:xfrm>
        </p:spPr>
        <p:txBody>
          <a:bodyPr>
            <a:noAutofit/>
          </a:bodyPr>
          <a:lstStyle/>
          <a:p>
            <a:r>
              <a:rPr lang="en-US" dirty="0" smtClean="0"/>
              <a:t/>
            </a:r>
            <a:br>
              <a:rPr lang="en-US" dirty="0" smtClean="0"/>
            </a:br>
            <a:r>
              <a:rPr lang="en-US" dirty="0" smtClean="0"/>
              <a:t>Acting as our </a:t>
            </a:r>
            <a:r>
              <a:rPr lang="en-US" i="1" dirty="0" smtClean="0"/>
              <a:t>Mediator </a:t>
            </a:r>
            <a:endParaRPr lang="en-US" dirty="0"/>
          </a:p>
        </p:txBody>
      </p:sp>
      <p:sp>
        <p:nvSpPr>
          <p:cNvPr id="3" name="Content Placeholder 2"/>
          <p:cNvSpPr>
            <a:spLocks noGrp="1"/>
          </p:cNvSpPr>
          <p:nvPr>
            <p:ph idx="1"/>
          </p:nvPr>
        </p:nvSpPr>
        <p:spPr>
          <a:xfrm>
            <a:off x="4648200" y="2057400"/>
            <a:ext cx="4267200" cy="4800600"/>
          </a:xfrm>
        </p:spPr>
        <p:txBody>
          <a:bodyPr>
            <a:normAutofit/>
          </a:bodyPr>
          <a:lstStyle/>
          <a:p>
            <a:pPr algn="ctr">
              <a:buNone/>
            </a:pPr>
            <a:r>
              <a:rPr lang="en-US" sz="3600" i="1" dirty="0" smtClean="0">
                <a:solidFill>
                  <a:srgbClr val="FFFF00"/>
                </a:solidFill>
              </a:rPr>
              <a:t>   “For there is one God, and one mediator between God and men, the man Christ Jesus.”   (I Tim. 2:5) </a:t>
            </a:r>
            <a:endParaRPr lang="en-US" sz="3600" i="1" dirty="0">
              <a:solidFill>
                <a:srgbClr val="FFFF00"/>
              </a:solidFill>
            </a:endParaRPr>
          </a:p>
        </p:txBody>
      </p:sp>
      <p:pic>
        <p:nvPicPr>
          <p:cNvPr id="1026" name="Picture 2" descr="http://oneyearbibleimages.com/jesus_high_priest.jpg"/>
          <p:cNvPicPr>
            <a:picLocks noChangeAspect="1" noChangeArrowheads="1"/>
          </p:cNvPicPr>
          <p:nvPr/>
        </p:nvPicPr>
        <p:blipFill>
          <a:blip r:embed="rId2" cstate="print">
            <a:lum bright="-10000" contrast="10000"/>
          </a:blip>
          <a:srcRect/>
          <a:stretch>
            <a:fillRect/>
          </a:stretch>
        </p:blipFill>
        <p:spPr bwMode="auto">
          <a:xfrm>
            <a:off x="-1" y="0"/>
            <a:ext cx="4523745" cy="68580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t>Acting as our </a:t>
            </a:r>
            <a:r>
              <a:rPr lang="en-US" i="1" dirty="0" smtClean="0"/>
              <a:t>Advocate</a:t>
            </a:r>
            <a:endParaRPr lang="en-US" dirty="0"/>
          </a:p>
        </p:txBody>
      </p:sp>
      <p:sp>
        <p:nvSpPr>
          <p:cNvPr id="3" name="Content Placeholder 2"/>
          <p:cNvSpPr>
            <a:spLocks noGrp="1"/>
          </p:cNvSpPr>
          <p:nvPr>
            <p:ph idx="1"/>
          </p:nvPr>
        </p:nvSpPr>
        <p:spPr>
          <a:xfrm>
            <a:off x="0" y="1219200"/>
            <a:ext cx="4724400" cy="5638800"/>
          </a:xfrm>
        </p:spPr>
        <p:txBody>
          <a:bodyPr>
            <a:normAutofit fontScale="92500"/>
          </a:bodyPr>
          <a:lstStyle/>
          <a:p>
            <a:pPr algn="ctr">
              <a:buNone/>
            </a:pPr>
            <a:r>
              <a:rPr lang="en-US" i="1" dirty="0" smtClean="0">
                <a:solidFill>
                  <a:srgbClr val="FFFF00"/>
                </a:solidFill>
              </a:rPr>
              <a:t>   "If we confess our sins, he is faithful and just to forgive us our sins, and to cleanse us from all unrighteousness…My little children, these things write I unto you, that ye sin not. And if any man sin, we have an advocate with the Father, Jesus Christ the righteous" (I John 1:9; 2:1).</a:t>
            </a:r>
          </a:p>
          <a:p>
            <a:pPr algn="ctr"/>
            <a:endParaRPr lang="en-US" i="1" dirty="0">
              <a:solidFill>
                <a:srgbClr val="FFFF00"/>
              </a:solidFill>
            </a:endParaRPr>
          </a:p>
        </p:txBody>
      </p:sp>
      <p:sp>
        <p:nvSpPr>
          <p:cNvPr id="4" name="Rectangle 3"/>
          <p:cNvSpPr/>
          <p:nvPr/>
        </p:nvSpPr>
        <p:spPr>
          <a:xfrm>
            <a:off x="5105400" y="1447800"/>
            <a:ext cx="3810000" cy="5016758"/>
          </a:xfrm>
          <a:prstGeom prst="rect">
            <a:avLst/>
          </a:prstGeom>
          <a:solidFill>
            <a:schemeClr val="accent5">
              <a:lumMod val="75000"/>
            </a:schemeClr>
          </a:solidFill>
          <a:ln w="38100">
            <a:solidFill>
              <a:schemeClr val="tx1"/>
            </a:solidFill>
          </a:ln>
        </p:spPr>
        <p:txBody>
          <a:bodyPr wrap="square">
            <a:spAutoFit/>
          </a:bodyPr>
          <a:lstStyle/>
          <a:p>
            <a:r>
              <a:rPr lang="en-US" sz="3200" i="1" dirty="0" smtClean="0">
                <a:solidFill>
                  <a:schemeClr val="bg1"/>
                </a:solidFill>
              </a:rPr>
              <a:t>*One that pleads the cause of another before a tribunal or judicial court </a:t>
            </a:r>
          </a:p>
          <a:p>
            <a:r>
              <a:rPr lang="en-US" sz="3200" i="1" dirty="0" smtClean="0">
                <a:solidFill>
                  <a:schemeClr val="bg1"/>
                </a:solidFill>
              </a:rPr>
              <a:t>*One that defends or maintains another's cause.</a:t>
            </a:r>
          </a:p>
          <a:p>
            <a:r>
              <a:rPr lang="en-US" sz="3200" i="1" dirty="0" smtClean="0">
                <a:solidFill>
                  <a:schemeClr val="bg1"/>
                </a:solidFill>
              </a:rPr>
              <a:t>*One that supports or promotes the interests of another. </a:t>
            </a:r>
            <a:endParaRPr lang="en-US" sz="3200" i="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rPr>
              <a:t>Names and Titles of Jesus Christ</a:t>
            </a:r>
            <a:endParaRPr lang="en-US" dirty="0">
              <a:solidFill>
                <a:srgbClr val="FFFF00"/>
              </a:solidFill>
            </a:endParaRPr>
          </a:p>
        </p:txBody>
      </p:sp>
      <p:pic>
        <p:nvPicPr>
          <p:cNvPr id="51204" name="Picture 4" descr="http://christianityinview.com/images/jesusnames.jpg"/>
          <p:cNvPicPr>
            <a:picLocks noChangeAspect="1" noChangeArrowheads="1"/>
          </p:cNvPicPr>
          <p:nvPr/>
        </p:nvPicPr>
        <p:blipFill>
          <a:blip r:embed="rId2" cstate="print"/>
          <a:srcRect/>
          <a:stretch>
            <a:fillRect/>
          </a:stretch>
        </p:blipFill>
        <p:spPr bwMode="auto">
          <a:xfrm>
            <a:off x="838200" y="1295400"/>
            <a:ext cx="7441603" cy="5562600"/>
          </a:xfrm>
          <a:prstGeom prst="rect">
            <a:avLst/>
          </a:prstGeom>
          <a:noFill/>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2743201"/>
          </a:xfrm>
        </p:spPr>
        <p:txBody>
          <a:bodyPr>
            <a:normAutofit/>
          </a:bodyPr>
          <a:lstStyle/>
          <a:p>
            <a:pPr algn="ctr">
              <a:buNone/>
            </a:pPr>
            <a:r>
              <a:rPr lang="en-US" sz="3600" i="1" dirty="0" smtClean="0"/>
              <a:t>    "For Christ is not entered into the holy places made with hands, which are the figures of the true; but into heaven itself, </a:t>
            </a:r>
            <a:r>
              <a:rPr lang="en-US" sz="3600" i="1" u="sng" dirty="0" smtClean="0"/>
              <a:t>now to appear in the presence of God for us</a:t>
            </a:r>
            <a:r>
              <a:rPr lang="en-US" sz="3600" i="1" dirty="0" smtClean="0"/>
              <a:t>" (Heb. 9:24)</a:t>
            </a:r>
          </a:p>
          <a:p>
            <a:endParaRPr lang="en-US" sz="3600" i="1" dirty="0"/>
          </a:p>
        </p:txBody>
      </p:sp>
      <p:pic>
        <p:nvPicPr>
          <p:cNvPr id="75778" name="Picture 2" descr="http://loveheartministries.com/wp-content/uploads/2011/06/Jesus_put_us_first.jpg"/>
          <p:cNvPicPr>
            <a:picLocks noChangeAspect="1" noChangeArrowheads="1"/>
          </p:cNvPicPr>
          <p:nvPr/>
        </p:nvPicPr>
        <p:blipFill>
          <a:blip r:embed="rId2" cstate="print"/>
          <a:srcRect/>
          <a:stretch>
            <a:fillRect/>
          </a:stretch>
        </p:blipFill>
        <p:spPr bwMode="auto">
          <a:xfrm>
            <a:off x="1371600" y="2446378"/>
            <a:ext cx="6248400" cy="441162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2.bp.blogspot.com/-wmRygJ8kUo8/T18ubXNc2MI/AAAAAAAACSM/OT3476zI1RE/s1600/destined-for-the-throne1-450x307.jpg"/>
          <p:cNvPicPr>
            <a:picLocks noChangeAspect="1" noChangeArrowheads="1"/>
          </p:cNvPicPr>
          <p:nvPr/>
        </p:nvPicPr>
        <p:blipFill>
          <a:blip r:embed="rId2" cstate="print"/>
          <a:srcRect/>
          <a:stretch>
            <a:fillRect/>
          </a:stretch>
        </p:blipFill>
        <p:spPr bwMode="auto">
          <a:xfrm>
            <a:off x="-40951" y="381000"/>
            <a:ext cx="9184951" cy="6266180"/>
          </a:xfrm>
          <a:prstGeom prst="rect">
            <a:avLst/>
          </a:prstGeom>
          <a:noFill/>
        </p:spPr>
      </p:pic>
      <p:pic>
        <p:nvPicPr>
          <p:cNvPr id="3" name="Picture 8" descr="http://ministrytraining.com.au/wp-content/uploads/2012/11/KingJesus-DavidsThrone.jpg"/>
          <p:cNvPicPr>
            <a:picLocks noChangeAspect="1" noChangeArrowheads="1"/>
          </p:cNvPicPr>
          <p:nvPr/>
        </p:nvPicPr>
        <p:blipFill>
          <a:blip r:embed="rId3" cstate="print"/>
          <a:srcRect l="35514" t="37735" r="34580" b="6918"/>
          <a:stretch>
            <a:fillRect/>
          </a:stretch>
        </p:blipFill>
        <p:spPr bwMode="auto">
          <a:xfrm>
            <a:off x="2971800" y="1981200"/>
            <a:ext cx="1219200" cy="1676400"/>
          </a:xfrm>
          <a:prstGeom prst="ellipse">
            <a:avLst/>
          </a:prstGeom>
          <a:ln>
            <a:noFill/>
          </a:ln>
          <a:effectLst>
            <a:softEdge rad="112500"/>
          </a:effectLst>
        </p:spPr>
      </p:pic>
      <p:pic>
        <p:nvPicPr>
          <p:cNvPr id="1026" name="Picture 2" descr="http://www.newhopefwb.com/Angels_files/images/Angel_of_Light.jpg"/>
          <p:cNvPicPr>
            <a:picLocks noChangeAspect="1" noChangeArrowheads="1"/>
          </p:cNvPicPr>
          <p:nvPr/>
        </p:nvPicPr>
        <p:blipFill>
          <a:blip r:embed="rId4" cstate="print"/>
          <a:srcRect l="6324" r="1976" b="5348"/>
          <a:stretch>
            <a:fillRect/>
          </a:stretch>
        </p:blipFill>
        <p:spPr bwMode="auto">
          <a:xfrm>
            <a:off x="4648200" y="2971801"/>
            <a:ext cx="1392477" cy="17526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8" name="Picture 6" descr="http://www.lds.org/bc/content/shared/content/images/gospel-library/manual/34189/014-2.gif"/>
          <p:cNvPicPr>
            <a:picLocks noChangeAspect="1" noChangeArrowheads="1"/>
          </p:cNvPicPr>
          <p:nvPr/>
        </p:nvPicPr>
        <p:blipFill>
          <a:blip r:embed="rId2" cstate="print">
            <a:duotone>
              <a:prstClr val="black"/>
              <a:schemeClr val="accent5">
                <a:tint val="45000"/>
                <a:satMod val="400000"/>
              </a:schemeClr>
            </a:duotone>
            <a:lum bright="-10000" contrast="30000"/>
          </a:blip>
          <a:srcRect/>
          <a:stretch>
            <a:fillRect/>
          </a:stretch>
        </p:blipFill>
        <p:spPr bwMode="auto">
          <a:xfrm>
            <a:off x="1447799" y="0"/>
            <a:ext cx="6351811" cy="3657600"/>
          </a:xfrm>
          <a:prstGeom prst="rect">
            <a:avLst/>
          </a:prstGeom>
          <a:noFill/>
        </p:spPr>
      </p:pic>
      <p:sp>
        <p:nvSpPr>
          <p:cNvPr id="2" name="Title 1"/>
          <p:cNvSpPr>
            <a:spLocks noGrp="1"/>
          </p:cNvSpPr>
          <p:nvPr>
            <p:ph type="title"/>
          </p:nvPr>
        </p:nvSpPr>
        <p:spPr>
          <a:xfrm>
            <a:off x="76200" y="3886200"/>
            <a:ext cx="8915400" cy="2971800"/>
          </a:xfrm>
        </p:spPr>
        <p:txBody>
          <a:bodyPr>
            <a:normAutofit fontScale="90000"/>
          </a:bodyPr>
          <a:lstStyle/>
          <a:p>
            <a:r>
              <a:rPr lang="en-US" sz="3600" i="1" dirty="0" smtClean="0"/>
              <a:t>"And I heard a loud voice saying in heaven, Now is come salvation, and strength, and the kingdom of our God, and the power of his Christ: for the accuser of our brethren is cast down, which accused them before our God day and night" (Rev. 12:10)</a:t>
            </a:r>
            <a:br>
              <a:rPr lang="en-US" sz="3600" i="1" dirty="0" smtClean="0"/>
            </a:br>
            <a:endParaRPr lang="en-US" sz="3600" i="1" dirty="0"/>
          </a:p>
        </p:txBody>
      </p:sp>
      <p:pic>
        <p:nvPicPr>
          <p:cNvPr id="74756" name="Picture 4" descr="http://3.bp.blogspot.com/-sLuFIPE3lEs/UNUlRBUVbrI/AAAAAAAAMm0/0aJg1W6OgpQ/s1600/The-Fall-of-Satan-from-Heaven-Explained-Revealed-Exposed-Bible-Heavens-Sky-Outer-Space-Kingdom-Exiled-Cast-Out-to-Earth-Revelation-Luke.jpg"/>
          <p:cNvPicPr>
            <a:picLocks noChangeAspect="1" noChangeArrowheads="1"/>
          </p:cNvPicPr>
          <p:nvPr/>
        </p:nvPicPr>
        <p:blipFill>
          <a:blip r:embed="rId3" cstate="print"/>
          <a:srcRect/>
          <a:stretch>
            <a:fillRect/>
          </a:stretch>
        </p:blipFill>
        <p:spPr bwMode="auto">
          <a:xfrm>
            <a:off x="5562600" y="0"/>
            <a:ext cx="3048000" cy="3764438"/>
          </a:xfrm>
          <a:prstGeom prst="rect">
            <a:avLst/>
          </a:prstGeom>
          <a:noFill/>
        </p:spPr>
      </p:pic>
      <p:pic>
        <p:nvPicPr>
          <p:cNvPr id="74754" name="Picture 2" descr="http://godssabbathrest.us/sitebuildercontent/sitebuilderpictures/HighPriestJesus.jpg"/>
          <p:cNvPicPr>
            <a:picLocks noChangeAspect="1" noChangeArrowheads="1"/>
          </p:cNvPicPr>
          <p:nvPr/>
        </p:nvPicPr>
        <p:blipFill>
          <a:blip r:embed="rId4" cstate="print"/>
          <a:srcRect/>
          <a:stretch>
            <a:fillRect/>
          </a:stretch>
        </p:blipFill>
        <p:spPr bwMode="auto">
          <a:xfrm>
            <a:off x="609600" y="0"/>
            <a:ext cx="4953000" cy="377801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74758"/>
                                        </p:tgtEl>
                                      </p:cBhvr>
                                    </p:animEffect>
                                    <p:set>
                                      <p:cBhvr>
                                        <p:cTn id="7" dur="1" fill="hold">
                                          <p:stCondLst>
                                            <p:cond delay="1999"/>
                                          </p:stCondLst>
                                        </p:cTn>
                                        <p:tgtEl>
                                          <p:spTgt spid="7475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754"/>
                                        </p:tgtEl>
                                        <p:attrNameLst>
                                          <p:attrName>style.visibility</p:attrName>
                                        </p:attrNameLst>
                                      </p:cBhvr>
                                      <p:to>
                                        <p:strVal val="visible"/>
                                      </p:to>
                                    </p:set>
                                    <p:animEffect transition="in" filter="fade">
                                      <p:cBhvr>
                                        <p:cTn id="12" dur="2000"/>
                                        <p:tgtEl>
                                          <p:spTgt spid="747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756"/>
                                        </p:tgtEl>
                                        <p:attrNameLst>
                                          <p:attrName>style.visibility</p:attrName>
                                        </p:attrNameLst>
                                      </p:cBhvr>
                                      <p:to>
                                        <p:strVal val="visible"/>
                                      </p:to>
                                    </p:set>
                                    <p:animEffect transition="in" filter="fade">
                                      <p:cBhvr>
                                        <p:cTn id="17" dur="2000"/>
                                        <p:tgtEl>
                                          <p:spTgt spid="74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Holding all things together</a:t>
            </a:r>
            <a:endParaRPr lang="en-US" dirty="0"/>
          </a:p>
        </p:txBody>
      </p:sp>
      <p:sp>
        <p:nvSpPr>
          <p:cNvPr id="3" name="Content Placeholder 2"/>
          <p:cNvSpPr>
            <a:spLocks noGrp="1"/>
          </p:cNvSpPr>
          <p:nvPr>
            <p:ph idx="1"/>
          </p:nvPr>
        </p:nvSpPr>
        <p:spPr>
          <a:xfrm>
            <a:off x="4114800" y="1600200"/>
            <a:ext cx="4800600" cy="5257800"/>
          </a:xfrm>
        </p:spPr>
        <p:txBody>
          <a:bodyPr>
            <a:normAutofit/>
          </a:bodyPr>
          <a:lstStyle/>
          <a:p>
            <a:pPr algn="ctr">
              <a:buNone/>
            </a:pPr>
            <a:r>
              <a:rPr lang="en-US" i="1" dirty="0" smtClean="0">
                <a:solidFill>
                  <a:srgbClr val="FFFF00"/>
                </a:solidFill>
              </a:rPr>
              <a:t>   “Who being the brightness of his glory, and the express image of his person, </a:t>
            </a:r>
            <a:r>
              <a:rPr lang="en-US" i="1" u="sng" dirty="0" smtClean="0">
                <a:solidFill>
                  <a:srgbClr val="FFFF00"/>
                </a:solidFill>
              </a:rPr>
              <a:t>and upholding all things by the word of his power</a:t>
            </a:r>
            <a:r>
              <a:rPr lang="en-US" i="1" dirty="0" smtClean="0">
                <a:solidFill>
                  <a:srgbClr val="FFFF00"/>
                </a:solidFill>
              </a:rPr>
              <a:t>, when he had by himself purged our sins, sat down on the right hand of the Majesty on high.” (Heb. 1:3) </a:t>
            </a:r>
            <a:endParaRPr lang="en-US" i="1" dirty="0">
              <a:solidFill>
                <a:srgbClr val="FFFF00"/>
              </a:solidFill>
            </a:endParaRPr>
          </a:p>
        </p:txBody>
      </p:sp>
      <p:pic>
        <p:nvPicPr>
          <p:cNvPr id="100354" name="Picture 2" descr="http://images2.fanpop.com/image/photos/10900000/The-Whole-World-In-His-Hands-jesus-10952959-294-360.jpg"/>
          <p:cNvPicPr>
            <a:picLocks noChangeAspect="1" noChangeArrowheads="1"/>
          </p:cNvPicPr>
          <p:nvPr/>
        </p:nvPicPr>
        <p:blipFill>
          <a:blip r:embed="rId2" cstate="print"/>
          <a:srcRect/>
          <a:stretch>
            <a:fillRect/>
          </a:stretch>
        </p:blipFill>
        <p:spPr bwMode="auto">
          <a:xfrm>
            <a:off x="228600" y="1676400"/>
            <a:ext cx="3920489" cy="4800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a3.ec-images.myspacecdn.com/images01/118/545a011a385a37359e650b22adb5fcd8/l.jpg"/>
          <p:cNvPicPr>
            <a:picLocks noChangeAspect="1" noChangeArrowheads="1"/>
          </p:cNvPicPr>
          <p:nvPr/>
        </p:nvPicPr>
        <p:blipFill>
          <a:blip r:embed="rId2" cstate="print">
            <a:lum bright="-10000"/>
          </a:blip>
          <a:srcRect/>
          <a:stretch>
            <a:fillRect/>
          </a:stretch>
        </p:blipFill>
        <p:spPr bwMode="auto">
          <a:xfrm>
            <a:off x="0" y="0"/>
            <a:ext cx="9144000" cy="6858001"/>
          </a:xfrm>
          <a:prstGeom prst="rect">
            <a:avLst/>
          </a:prstGeom>
          <a:noFill/>
        </p:spPr>
      </p:pic>
      <p:sp>
        <p:nvSpPr>
          <p:cNvPr id="2" name="Title 1"/>
          <p:cNvSpPr>
            <a:spLocks noGrp="1"/>
          </p:cNvSpPr>
          <p:nvPr>
            <p:ph type="title"/>
          </p:nvPr>
        </p:nvSpPr>
        <p:spPr>
          <a:xfrm>
            <a:off x="457200" y="0"/>
            <a:ext cx="8229600" cy="1417638"/>
          </a:xfrm>
        </p:spPr>
        <p:txBody>
          <a:bodyPr/>
          <a:lstStyle/>
          <a:p>
            <a:r>
              <a:rPr lang="en-US" dirty="0" smtClean="0">
                <a:effectLst>
                  <a:glow rad="101600">
                    <a:schemeClr val="bg1">
                      <a:alpha val="60000"/>
                    </a:schemeClr>
                  </a:glow>
                </a:effectLst>
              </a:rPr>
              <a:t>Creating all things</a:t>
            </a:r>
            <a:endParaRPr lang="en-US" dirty="0">
              <a:effectLst>
                <a:glow rad="101600">
                  <a:schemeClr val="bg1">
                    <a:alpha val="60000"/>
                  </a:schemeClr>
                </a:glow>
              </a:effectLst>
            </a:endParaRPr>
          </a:p>
        </p:txBody>
      </p:sp>
      <p:sp>
        <p:nvSpPr>
          <p:cNvPr id="5" name="Content Placeholder 4"/>
          <p:cNvSpPr>
            <a:spLocks noGrp="1"/>
          </p:cNvSpPr>
          <p:nvPr>
            <p:ph idx="1"/>
          </p:nvPr>
        </p:nvSpPr>
        <p:spPr>
          <a:xfrm>
            <a:off x="457200" y="2286000"/>
            <a:ext cx="8229600" cy="3840163"/>
          </a:xfrm>
        </p:spPr>
        <p:txBody>
          <a:bodyPr/>
          <a:lstStyle/>
          <a:p>
            <a:pPr algn="ctr">
              <a:buNone/>
            </a:pPr>
            <a:r>
              <a:rPr lang="en-US" i="1" dirty="0" smtClean="0">
                <a:effectLst>
                  <a:glow rad="101600">
                    <a:schemeClr val="bg1">
                      <a:alpha val="60000"/>
                    </a:schemeClr>
                  </a:glow>
                </a:effectLst>
              </a:rPr>
              <a:t>    “For by him were all things created, that are in heaven, and that are in earth, visible and invisible, whether they be thrones, or dominions, or principalities, or powers: all things were created by him, and for him.”  </a:t>
            </a:r>
          </a:p>
          <a:p>
            <a:pPr algn="ctr">
              <a:buNone/>
            </a:pPr>
            <a:r>
              <a:rPr lang="en-US" i="1" dirty="0" smtClean="0">
                <a:effectLst>
                  <a:glow rad="101600">
                    <a:schemeClr val="bg1">
                      <a:alpha val="60000"/>
                    </a:schemeClr>
                  </a:glow>
                </a:effectLst>
              </a:rPr>
              <a:t>(Col 1:16) </a:t>
            </a:r>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224.photobucket.com/albums/dd5/lilmissmontana/bible%20story%20pics/JesusCreator-05.jpg"/>
          <p:cNvPicPr>
            <a:picLocks noChangeAspect="1" noChangeArrowheads="1"/>
          </p:cNvPicPr>
          <p:nvPr/>
        </p:nvPicPr>
        <p:blipFill>
          <a:blip r:embed="rId2" cstate="print"/>
          <a:srcRect/>
          <a:stretch>
            <a:fillRect/>
          </a:stretch>
        </p:blipFill>
        <p:spPr bwMode="auto">
          <a:xfrm>
            <a:off x="-645664" y="0"/>
            <a:ext cx="9789664" cy="6858000"/>
          </a:xfrm>
          <a:prstGeom prst="rect">
            <a:avLst/>
          </a:prstGeom>
          <a:noFill/>
        </p:spPr>
      </p:pic>
      <p:sp>
        <p:nvSpPr>
          <p:cNvPr id="3" name="Rectangle 2"/>
          <p:cNvSpPr/>
          <p:nvPr/>
        </p:nvSpPr>
        <p:spPr>
          <a:xfrm>
            <a:off x="0" y="3886200"/>
            <a:ext cx="8686800" cy="1754326"/>
          </a:xfrm>
          <a:prstGeom prst="rect">
            <a:avLst/>
          </a:prstGeom>
        </p:spPr>
        <p:txBody>
          <a:bodyPr wrap="square">
            <a:spAutoFit/>
          </a:bodyPr>
          <a:lstStyle/>
          <a:p>
            <a:pPr algn="ctr">
              <a:buNone/>
            </a:pPr>
            <a:r>
              <a:rPr lang="en-US" sz="3600" i="1" dirty="0" smtClean="0">
                <a:effectLst>
                  <a:glow rad="101600">
                    <a:schemeClr val="bg1">
                      <a:alpha val="60000"/>
                    </a:schemeClr>
                  </a:glow>
                </a:effectLst>
              </a:rPr>
              <a:t>“All things were made by him; and without him was not any thing made that was made.”</a:t>
            </a:r>
          </a:p>
          <a:p>
            <a:pPr algn="ctr">
              <a:buNone/>
            </a:pPr>
            <a:r>
              <a:rPr lang="en-US" sz="3600" i="1" dirty="0" smtClean="0">
                <a:effectLst>
                  <a:glow rad="101600">
                    <a:schemeClr val="bg1">
                      <a:alpha val="60000"/>
                    </a:schemeClr>
                  </a:glow>
                </a:effectLst>
              </a:rPr>
              <a:t>(John 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www.openmyeyeslord.net/A%20-%20Stationary/image0035.png"/>
          <p:cNvPicPr>
            <a:picLocks noChangeAspect="1" noChangeArrowheads="1"/>
          </p:cNvPicPr>
          <p:nvPr/>
        </p:nvPicPr>
        <p:blipFill>
          <a:blip r:embed="rId2" cstate="print"/>
          <a:srcRect r="1414" b="29103"/>
          <a:stretch>
            <a:fillRect/>
          </a:stretch>
        </p:blipFill>
        <p:spPr bwMode="auto">
          <a:xfrm>
            <a:off x="685800" y="0"/>
            <a:ext cx="4114800" cy="3471453"/>
          </a:xfrm>
          <a:prstGeom prst="rect">
            <a:avLst/>
          </a:prstGeom>
          <a:ln>
            <a:noFill/>
          </a:ln>
          <a:effectLst>
            <a:softEdge rad="112500"/>
          </a:effectLst>
        </p:spPr>
      </p:pic>
      <p:sp>
        <p:nvSpPr>
          <p:cNvPr id="3" name="Rectangle 2"/>
          <p:cNvSpPr/>
          <p:nvPr/>
        </p:nvSpPr>
        <p:spPr>
          <a:xfrm>
            <a:off x="5029200" y="228600"/>
            <a:ext cx="3886200" cy="3046988"/>
          </a:xfrm>
          <a:prstGeom prst="rect">
            <a:avLst/>
          </a:prstGeom>
        </p:spPr>
        <p:txBody>
          <a:bodyPr wrap="square">
            <a:spAutoFit/>
          </a:bodyPr>
          <a:lstStyle/>
          <a:p>
            <a:pPr algn="ctr">
              <a:buNone/>
            </a:pPr>
            <a:r>
              <a:rPr lang="en-US" sz="3200" i="1" dirty="0" smtClean="0">
                <a:solidFill>
                  <a:srgbClr val="FFFF00"/>
                </a:solidFill>
                <a:effectLst>
                  <a:glow rad="101600">
                    <a:schemeClr val="bg1">
                      <a:alpha val="60000"/>
                    </a:schemeClr>
                  </a:glow>
                </a:effectLst>
              </a:rPr>
              <a:t>“For in him we live, and move, and have our being…Forasmuch then as we are the offspring of God.” (Acts 17:28-29)</a:t>
            </a:r>
          </a:p>
        </p:txBody>
      </p:sp>
      <p:sp>
        <p:nvSpPr>
          <p:cNvPr id="4" name="Rectangle 3"/>
          <p:cNvSpPr/>
          <p:nvPr/>
        </p:nvSpPr>
        <p:spPr>
          <a:xfrm>
            <a:off x="0" y="3505200"/>
            <a:ext cx="9144000" cy="3046988"/>
          </a:xfrm>
          <a:prstGeom prst="rect">
            <a:avLst/>
          </a:prstGeom>
        </p:spPr>
        <p:txBody>
          <a:bodyPr wrap="square">
            <a:spAutoFit/>
          </a:bodyPr>
          <a:lstStyle/>
          <a:p>
            <a:pPr algn="ctr"/>
            <a:r>
              <a:rPr lang="en-US" sz="3200" i="1" dirty="0" smtClean="0">
                <a:solidFill>
                  <a:srgbClr val="FFFF00"/>
                </a:solidFill>
              </a:rPr>
              <a:t>“For thou hast possessed my reins: thou hast covered me in my mother's womb. I will praise thee; for I am fearfully and wonderfully made: </a:t>
            </a:r>
            <a:r>
              <a:rPr lang="en-US" sz="3200" i="1" dirty="0" err="1" smtClean="0">
                <a:solidFill>
                  <a:srgbClr val="FFFF00"/>
                </a:solidFill>
              </a:rPr>
              <a:t>marvellous</a:t>
            </a:r>
            <a:r>
              <a:rPr lang="en-US" sz="3200" i="1" dirty="0" smtClean="0">
                <a:solidFill>
                  <a:srgbClr val="FFFF00"/>
                </a:solidFill>
              </a:rPr>
              <a:t> are thy works; and that my soul </a:t>
            </a:r>
            <a:r>
              <a:rPr lang="en-US" sz="3200" i="1" dirty="0" err="1" smtClean="0">
                <a:solidFill>
                  <a:srgbClr val="FFFF00"/>
                </a:solidFill>
              </a:rPr>
              <a:t>knoweth</a:t>
            </a:r>
            <a:r>
              <a:rPr lang="en-US" sz="3200" i="1" dirty="0" smtClean="0">
                <a:solidFill>
                  <a:srgbClr val="FFFF00"/>
                </a:solidFill>
              </a:rPr>
              <a:t> right well. My substance was not hid from thee, when I was made in secret.” (Psalms 139:13-15) </a:t>
            </a:r>
            <a:endParaRPr lang="en-US" sz="3200" i="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Autofit/>
          </a:bodyPr>
          <a:lstStyle/>
          <a:p>
            <a:r>
              <a:rPr lang="en-US" dirty="0" smtClean="0"/>
              <a:t>Caring, protecting and </a:t>
            </a:r>
            <a:br>
              <a:rPr lang="en-US" dirty="0" smtClean="0"/>
            </a:br>
            <a:r>
              <a:rPr lang="en-US" dirty="0" smtClean="0"/>
              <a:t>ministering to His church</a:t>
            </a:r>
            <a:endParaRPr lang="en-US" dirty="0"/>
          </a:p>
        </p:txBody>
      </p:sp>
      <p:pic>
        <p:nvPicPr>
          <p:cNvPr id="73730" name="Picture 2" descr="http://s1.hubimg.com/u/6345172_f248.jpg"/>
          <p:cNvPicPr>
            <a:picLocks noChangeAspect="1" noChangeArrowheads="1"/>
          </p:cNvPicPr>
          <p:nvPr/>
        </p:nvPicPr>
        <p:blipFill>
          <a:blip r:embed="rId2" cstate="print">
            <a:lum contrast="10000"/>
          </a:blip>
          <a:srcRect/>
          <a:stretch>
            <a:fillRect/>
          </a:stretch>
        </p:blipFill>
        <p:spPr bwMode="auto">
          <a:xfrm>
            <a:off x="533400" y="1799916"/>
            <a:ext cx="3276600" cy="4677084"/>
          </a:xfrm>
          <a:prstGeom prst="rect">
            <a:avLst/>
          </a:prstGeom>
          <a:ln>
            <a:noFill/>
          </a:ln>
          <a:effectLst>
            <a:softEdge rad="112500"/>
          </a:effectLst>
        </p:spPr>
      </p:pic>
      <p:sp>
        <p:nvSpPr>
          <p:cNvPr id="4" name="Rectangle 3"/>
          <p:cNvSpPr/>
          <p:nvPr/>
        </p:nvSpPr>
        <p:spPr>
          <a:xfrm>
            <a:off x="4191000" y="2743201"/>
            <a:ext cx="4724400" cy="2554545"/>
          </a:xfrm>
          <a:prstGeom prst="rect">
            <a:avLst/>
          </a:prstGeom>
        </p:spPr>
        <p:txBody>
          <a:bodyPr wrap="square">
            <a:spAutoFit/>
          </a:bodyPr>
          <a:lstStyle/>
          <a:p>
            <a:pPr algn="ctr"/>
            <a:r>
              <a:rPr lang="en-US" sz="3200" i="1" dirty="0" smtClean="0"/>
              <a:t>“For where two or three are gathered together in my name, there am I in the midst of them.”</a:t>
            </a:r>
          </a:p>
          <a:p>
            <a:pPr algn="ctr"/>
            <a:r>
              <a:rPr lang="en-US" sz="3200" i="1" dirty="0" smtClean="0"/>
              <a:t>(Matt. 18:20)</a:t>
            </a:r>
            <a:endParaRPr lang="en-US" sz="3200" i="1"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00400"/>
          </a:xfrm>
        </p:spPr>
        <p:txBody>
          <a:bodyPr>
            <a:normAutofit/>
          </a:bodyPr>
          <a:lstStyle/>
          <a:p>
            <a:r>
              <a:rPr lang="en-US" sz="3600" i="1" dirty="0" smtClean="0"/>
              <a:t> “I John, who also am your brother, and companion in tribulation, and in the kingdom and patience of Jesus Christ, was in the isle that is called Patmos, for the word of God, and for the testimony of Jesus Christ.</a:t>
            </a:r>
            <a:endParaRPr lang="en-US" sz="3600" i="1" dirty="0"/>
          </a:p>
        </p:txBody>
      </p:sp>
      <p:pic>
        <p:nvPicPr>
          <p:cNvPr id="78852" name="Picture 4" descr="http://www.deviantart.com/download/337889790/john_the_divine_on_the_isle_of_patmos_by_kjdvndv-d5l65fi.jpg"/>
          <p:cNvPicPr>
            <a:picLocks noChangeAspect="1" noChangeArrowheads="1"/>
          </p:cNvPicPr>
          <p:nvPr/>
        </p:nvPicPr>
        <p:blipFill>
          <a:blip r:embed="rId2" cstate="print"/>
          <a:srcRect/>
          <a:stretch>
            <a:fillRect/>
          </a:stretch>
        </p:blipFill>
        <p:spPr bwMode="auto">
          <a:xfrm>
            <a:off x="0" y="3200400"/>
            <a:ext cx="4953000" cy="3569870"/>
          </a:xfrm>
          <a:prstGeom prst="rect">
            <a:avLst/>
          </a:prstGeom>
          <a:ln>
            <a:noFill/>
          </a:ln>
          <a:effectLst>
            <a:softEdge rad="112500"/>
          </a:effectLst>
        </p:spPr>
      </p:pic>
      <p:sp>
        <p:nvSpPr>
          <p:cNvPr id="5" name="Rectangle 4"/>
          <p:cNvSpPr/>
          <p:nvPr/>
        </p:nvSpPr>
        <p:spPr>
          <a:xfrm>
            <a:off x="4953000" y="4191000"/>
            <a:ext cx="4191000" cy="646331"/>
          </a:xfrm>
          <a:prstGeom prst="rect">
            <a:avLst/>
          </a:prstGeom>
        </p:spPr>
        <p:txBody>
          <a:bodyPr wrap="square">
            <a:spAutoFit/>
          </a:bodyPr>
          <a:lstStyle/>
          <a:p>
            <a:pPr algn="ctr"/>
            <a:r>
              <a:rPr lang="en-US" sz="3600" i="1" dirty="0" smtClean="0"/>
              <a:t>(Revelation 1:9-20)</a:t>
            </a:r>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descr="C:\Users\Dan White\Pictures\Bible pictures\Prophecy pictures\prophecy pictures\revelation\John's visions\scan0133.jpg"/>
          <p:cNvPicPr>
            <a:picLocks noChangeAspect="1" noChangeArrowheads="1"/>
          </p:cNvPicPr>
          <p:nvPr/>
        </p:nvPicPr>
        <p:blipFill>
          <a:blip r:embed="rId2" cstate="print">
            <a:lum bright="-20000"/>
          </a:blip>
          <a:srcRect/>
          <a:stretch>
            <a:fillRect/>
          </a:stretch>
        </p:blipFill>
        <p:spPr bwMode="auto">
          <a:xfrm>
            <a:off x="0" y="-152400"/>
            <a:ext cx="9144000" cy="7557919"/>
          </a:xfrm>
          <a:prstGeom prst="rect">
            <a:avLst/>
          </a:prstGeom>
          <a:noFill/>
        </p:spPr>
      </p:pic>
      <p:sp>
        <p:nvSpPr>
          <p:cNvPr id="2" name="Title 1"/>
          <p:cNvSpPr>
            <a:spLocks noGrp="1"/>
          </p:cNvSpPr>
          <p:nvPr>
            <p:ph type="title"/>
          </p:nvPr>
        </p:nvSpPr>
        <p:spPr>
          <a:xfrm>
            <a:off x="228600" y="381000"/>
            <a:ext cx="8610600" cy="6477000"/>
          </a:xfrm>
        </p:spPr>
        <p:txBody>
          <a:bodyPr>
            <a:noAutofit/>
          </a:bodyPr>
          <a:lstStyle/>
          <a:p>
            <a:r>
              <a:rPr lang="en-US" sz="3600" b="1" i="1" dirty="0" smtClean="0">
                <a:solidFill>
                  <a:schemeClr val="bg1"/>
                </a:solidFill>
                <a:effectLst>
                  <a:glow rad="101600">
                    <a:schemeClr val="tx1">
                      <a:alpha val="60000"/>
                    </a:schemeClr>
                  </a:glow>
                </a:effectLst>
              </a:rPr>
              <a:t>I was in the Spirit on the Lord's day, and heard behind me a great voice, as of a trumpet, Saying, I am Alpha and Omega, the first and the last: and, What thou </a:t>
            </a:r>
            <a:r>
              <a:rPr lang="en-US" sz="3600" b="1" i="1" dirty="0" err="1" smtClean="0">
                <a:solidFill>
                  <a:schemeClr val="bg1"/>
                </a:solidFill>
                <a:effectLst>
                  <a:glow rad="101600">
                    <a:schemeClr val="tx1">
                      <a:alpha val="60000"/>
                    </a:schemeClr>
                  </a:glow>
                </a:effectLst>
              </a:rPr>
              <a:t>seest</a:t>
            </a:r>
            <a:r>
              <a:rPr lang="en-US" sz="3600" b="1" i="1" dirty="0" smtClean="0">
                <a:solidFill>
                  <a:schemeClr val="bg1"/>
                </a:solidFill>
                <a:effectLst>
                  <a:glow rad="101600">
                    <a:schemeClr val="tx1">
                      <a:alpha val="60000"/>
                    </a:schemeClr>
                  </a:glow>
                </a:effectLst>
              </a:rPr>
              <a:t>, write in a book, and send it unto the seven churches which are in Asia; unto Ephesus, and unto Smyrna, and unto </a:t>
            </a:r>
            <a:r>
              <a:rPr lang="en-US" sz="3600" b="1" i="1" dirty="0" err="1" smtClean="0">
                <a:solidFill>
                  <a:schemeClr val="bg1"/>
                </a:solidFill>
                <a:effectLst>
                  <a:glow rad="101600">
                    <a:schemeClr val="tx1">
                      <a:alpha val="60000"/>
                    </a:schemeClr>
                  </a:glow>
                </a:effectLst>
              </a:rPr>
              <a:t>Pergamos</a:t>
            </a:r>
            <a:r>
              <a:rPr lang="en-US" sz="3600" b="1" i="1" dirty="0" smtClean="0">
                <a:solidFill>
                  <a:schemeClr val="bg1"/>
                </a:solidFill>
                <a:effectLst>
                  <a:glow rad="101600">
                    <a:schemeClr val="tx1">
                      <a:alpha val="60000"/>
                    </a:schemeClr>
                  </a:glow>
                </a:effectLst>
              </a:rPr>
              <a:t>, and unto Thyatira, and unto Sardis, and unto Philadelphia, and unto Laodicea.</a:t>
            </a:r>
            <a:endParaRPr lang="en-US" sz="3600" b="1" i="1" dirty="0">
              <a:solidFill>
                <a:schemeClr val="bg1"/>
              </a:solidFill>
              <a:effectLst>
                <a:glow rad="101600">
                  <a:schemeClr val="tx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rPr>
              <a:t>The Humanity of Jesus Christ</a:t>
            </a:r>
            <a:endParaRPr lang="en-US" dirty="0">
              <a:solidFill>
                <a:srgbClr val="FFFF00"/>
              </a:solidFill>
            </a:endParaRPr>
          </a:p>
        </p:txBody>
      </p:sp>
      <p:pic>
        <p:nvPicPr>
          <p:cNvPr id="1026" name="Picture 2" descr="http://www.divinemercyofourlord.org/pictures/Beatitudes.jpg"/>
          <p:cNvPicPr>
            <a:picLocks noChangeAspect="1" noChangeArrowheads="1"/>
          </p:cNvPicPr>
          <p:nvPr/>
        </p:nvPicPr>
        <p:blipFill>
          <a:blip r:embed="rId2" cstate="print"/>
          <a:srcRect/>
          <a:stretch>
            <a:fillRect/>
          </a:stretch>
        </p:blipFill>
        <p:spPr bwMode="auto">
          <a:xfrm>
            <a:off x="1295400" y="1524000"/>
            <a:ext cx="6705600" cy="5029200"/>
          </a:xfrm>
          <a:prstGeom prst="rect">
            <a:avLst/>
          </a:prstGeom>
          <a:noFill/>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kzlam36.files.wordpress.com/2011/12/7-golden-lampstands.jpg"/>
          <p:cNvPicPr>
            <a:picLocks noChangeAspect="1" noChangeArrowheads="1"/>
          </p:cNvPicPr>
          <p:nvPr/>
        </p:nvPicPr>
        <p:blipFill>
          <a:blip r:embed="rId2" cstate="print"/>
          <a:srcRect/>
          <a:stretch>
            <a:fillRect/>
          </a:stretch>
        </p:blipFill>
        <p:spPr bwMode="auto">
          <a:xfrm>
            <a:off x="4073119" y="304800"/>
            <a:ext cx="5070881" cy="6284886"/>
          </a:xfrm>
          <a:prstGeom prst="rect">
            <a:avLst/>
          </a:prstGeom>
          <a:ln>
            <a:noFill/>
          </a:ln>
          <a:effectLst>
            <a:softEdge rad="112500"/>
          </a:effectLst>
        </p:spPr>
      </p:pic>
      <p:sp>
        <p:nvSpPr>
          <p:cNvPr id="3" name="Title 2"/>
          <p:cNvSpPr>
            <a:spLocks noGrp="1"/>
          </p:cNvSpPr>
          <p:nvPr>
            <p:ph type="title"/>
          </p:nvPr>
        </p:nvSpPr>
        <p:spPr>
          <a:xfrm>
            <a:off x="0" y="228600"/>
            <a:ext cx="4038600" cy="6629400"/>
          </a:xfrm>
        </p:spPr>
        <p:txBody>
          <a:bodyPr>
            <a:normAutofit/>
          </a:bodyPr>
          <a:lstStyle/>
          <a:p>
            <a:r>
              <a:rPr lang="en-US" sz="3200" i="1" dirty="0" smtClean="0"/>
              <a:t>And I turned to see the voice that </a:t>
            </a:r>
            <a:r>
              <a:rPr lang="en-US" sz="3200" i="1" dirty="0" err="1" smtClean="0"/>
              <a:t>spake</a:t>
            </a:r>
            <a:r>
              <a:rPr lang="en-US" sz="3200" i="1" dirty="0" smtClean="0"/>
              <a:t> with me. And being turned, I saw seven golden candlesticks; And in the midst of the seven candlesticks one like unto the Son of man, clothed with a garment down to the foot, and girt about the </a:t>
            </a:r>
            <a:r>
              <a:rPr lang="en-US" sz="3200" i="1" dirty="0" err="1" smtClean="0"/>
              <a:t>paps</a:t>
            </a:r>
            <a:r>
              <a:rPr lang="en-US" sz="3200" i="1" dirty="0" smtClean="0"/>
              <a:t> with a golden girdle.</a:t>
            </a:r>
            <a:endParaRPr lang="en-US" sz="3200" i="1"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2819400"/>
          </a:xfrm>
        </p:spPr>
        <p:txBody>
          <a:bodyPr>
            <a:normAutofit fontScale="90000"/>
          </a:bodyPr>
          <a:lstStyle/>
          <a:p>
            <a:r>
              <a:rPr lang="en-US" sz="3200" i="1" dirty="0" smtClean="0"/>
              <a:t>His head and his hairs were white like wool, as white as snow; and his eyes were as a flame of fire; And his feet like unto fine brass, as if they burned in a furnace; and his voice as the sound of many waters. And he had in his right hand seven stars: and out of his mouth went a sharp </a:t>
            </a:r>
            <a:r>
              <a:rPr lang="en-US" sz="3200" i="1" dirty="0" err="1" smtClean="0"/>
              <a:t>twoedged</a:t>
            </a:r>
            <a:r>
              <a:rPr lang="en-US" sz="3200" i="1" dirty="0" smtClean="0"/>
              <a:t> sword: and his countenance was as the sun </a:t>
            </a:r>
            <a:r>
              <a:rPr lang="en-US" sz="3200" i="1" dirty="0" err="1" smtClean="0"/>
              <a:t>shineth</a:t>
            </a:r>
            <a:r>
              <a:rPr lang="en-US" sz="3200" i="1" dirty="0" smtClean="0"/>
              <a:t> in his strength</a:t>
            </a:r>
            <a:endParaRPr lang="en-US" sz="3200" i="1" dirty="0"/>
          </a:p>
        </p:txBody>
      </p:sp>
      <p:pic>
        <p:nvPicPr>
          <p:cNvPr id="81922" name="Picture 2" descr="C:\Users\Dan White\Pictures\Bible pictures\Prophecy pictures\prophecy pictures\revelation\glorified christ\CD089_lg.jpg"/>
          <p:cNvPicPr>
            <a:picLocks noChangeAspect="1" noChangeArrowheads="1"/>
          </p:cNvPicPr>
          <p:nvPr/>
        </p:nvPicPr>
        <p:blipFill>
          <a:blip r:embed="rId2" cstate="print"/>
          <a:srcRect/>
          <a:stretch>
            <a:fillRect/>
          </a:stretch>
        </p:blipFill>
        <p:spPr bwMode="auto">
          <a:xfrm>
            <a:off x="838200" y="3276600"/>
            <a:ext cx="7365346" cy="358140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Dan White\Pictures\Bible pictures\Prophecy pictures\prophecy pictures\revelation\glorified christ\Seven golden candle sticks.jpg"/>
          <p:cNvPicPr>
            <a:picLocks noChangeAspect="1" noChangeArrowheads="1"/>
          </p:cNvPicPr>
          <p:nvPr/>
        </p:nvPicPr>
        <p:blipFill>
          <a:blip r:embed="rId2" cstate="print"/>
          <a:srcRect/>
          <a:stretch>
            <a:fillRect/>
          </a:stretch>
        </p:blipFill>
        <p:spPr bwMode="auto">
          <a:xfrm>
            <a:off x="0" y="0"/>
            <a:ext cx="5069302" cy="6858000"/>
          </a:xfrm>
          <a:prstGeom prst="rect">
            <a:avLst/>
          </a:prstGeom>
          <a:noFill/>
        </p:spPr>
      </p:pic>
      <p:sp>
        <p:nvSpPr>
          <p:cNvPr id="3" name="Title 2"/>
          <p:cNvSpPr>
            <a:spLocks noGrp="1"/>
          </p:cNvSpPr>
          <p:nvPr>
            <p:ph type="title"/>
          </p:nvPr>
        </p:nvSpPr>
        <p:spPr>
          <a:xfrm>
            <a:off x="5181600" y="274638"/>
            <a:ext cx="3962400" cy="6583362"/>
          </a:xfrm>
        </p:spPr>
        <p:txBody>
          <a:bodyPr>
            <a:normAutofit/>
          </a:bodyPr>
          <a:lstStyle/>
          <a:p>
            <a:r>
              <a:rPr lang="en-US" sz="3200" i="1" dirty="0" smtClean="0"/>
              <a:t>And when I saw him, I fell at his feet as dead. And he laid his right hand upon me, saying unto me, Fear not; I am the first and the last:  I am he that </a:t>
            </a:r>
            <a:r>
              <a:rPr lang="en-US" sz="3200" i="1" dirty="0" err="1" smtClean="0"/>
              <a:t>liveth</a:t>
            </a:r>
            <a:r>
              <a:rPr lang="en-US" sz="3200" i="1" dirty="0" smtClean="0"/>
              <a:t>, and was dead; and, behold, I am alive for evermore, Amen; and have the keys of hell and of death. </a:t>
            </a:r>
            <a:endParaRPr lang="en-US" sz="3200" i="1"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181600" cy="6858000"/>
          </a:xfrm>
        </p:spPr>
        <p:txBody>
          <a:bodyPr>
            <a:normAutofit fontScale="90000"/>
          </a:bodyPr>
          <a:lstStyle/>
          <a:p>
            <a:r>
              <a:rPr lang="en-US" sz="3400" i="1" dirty="0" smtClean="0"/>
              <a:t>Write the things which thou hast seen, and the things which are, and the things which shall be hereafter; The mystery of the seven stars which thou </a:t>
            </a:r>
            <a:r>
              <a:rPr lang="en-US" sz="3400" i="1" dirty="0" err="1" smtClean="0"/>
              <a:t>sawest</a:t>
            </a:r>
            <a:r>
              <a:rPr lang="en-US" sz="3400" i="1" dirty="0" smtClean="0"/>
              <a:t> in my right hand, and the seven golden candlesticks. The seven stars are the angels of the seven churches: and the seven candlesticks which thou </a:t>
            </a:r>
            <a:r>
              <a:rPr lang="en-US" sz="3400" i="1" dirty="0" err="1" smtClean="0"/>
              <a:t>sawest</a:t>
            </a:r>
            <a:r>
              <a:rPr lang="en-US" sz="3400" i="1" dirty="0" smtClean="0"/>
              <a:t> are the seven churches.”</a:t>
            </a:r>
            <a:endParaRPr lang="en-US" sz="3400" i="1" dirty="0"/>
          </a:p>
        </p:txBody>
      </p:sp>
      <p:pic>
        <p:nvPicPr>
          <p:cNvPr id="82946" name="Picture 2" descr="C:\Users\Dan White\Pictures\Bible pictures\Prophecy pictures\prophecy pictures\revelation\glorified christ\scan0054.jpg"/>
          <p:cNvPicPr>
            <a:picLocks noChangeAspect="1" noChangeArrowheads="1"/>
          </p:cNvPicPr>
          <p:nvPr/>
        </p:nvPicPr>
        <p:blipFill>
          <a:blip r:embed="rId2" cstate="print"/>
          <a:srcRect/>
          <a:stretch>
            <a:fillRect/>
          </a:stretch>
        </p:blipFill>
        <p:spPr bwMode="auto">
          <a:xfrm>
            <a:off x="5181600" y="457200"/>
            <a:ext cx="3857460" cy="5791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267200" cy="6583362"/>
          </a:xfrm>
        </p:spPr>
        <p:txBody>
          <a:bodyPr>
            <a:normAutofit/>
          </a:bodyPr>
          <a:lstStyle/>
          <a:p>
            <a:r>
              <a:rPr lang="en-US" sz="3600" i="1" dirty="0" smtClean="0"/>
              <a:t>“And he is the head of the body, the church: who is the beginning, the firstborn from the dead; that in all things he might have the preeminence.” (Col. 1:18) </a:t>
            </a:r>
            <a:endParaRPr lang="en-US" sz="3600" i="1" dirty="0"/>
          </a:p>
        </p:txBody>
      </p:sp>
      <p:pic>
        <p:nvPicPr>
          <p:cNvPr id="83970" name="Picture 2" descr="http://www.oldchesterpa.com/images/churches_christ_um_martin.jpg"/>
          <p:cNvPicPr>
            <a:picLocks noChangeAspect="1" noChangeArrowheads="1"/>
          </p:cNvPicPr>
          <p:nvPr/>
        </p:nvPicPr>
        <p:blipFill>
          <a:blip r:embed="rId2" cstate="print"/>
          <a:srcRect/>
          <a:stretch>
            <a:fillRect/>
          </a:stretch>
        </p:blipFill>
        <p:spPr bwMode="auto">
          <a:xfrm>
            <a:off x="4572000" y="1600200"/>
            <a:ext cx="4270051" cy="3200400"/>
          </a:xfrm>
          <a:prstGeom prst="rect">
            <a:avLst/>
          </a:prstGeom>
          <a:noFill/>
        </p:spPr>
      </p:pic>
      <p:pic>
        <p:nvPicPr>
          <p:cNvPr id="12290" name="Picture 2" descr="https://encrypted-tbn2.gstatic.com/images?q=tbn:ANd9GcRQJ4kOwgYZ7Ui2c4fYnnbJM_nj4at3gv6AuKgcynwlDofEGSQLng"/>
          <p:cNvPicPr>
            <a:picLocks noChangeAspect="1" noChangeArrowheads="1"/>
          </p:cNvPicPr>
          <p:nvPr/>
        </p:nvPicPr>
        <p:blipFill>
          <a:blip r:embed="rId3" cstate="print"/>
          <a:srcRect/>
          <a:stretch>
            <a:fillRect/>
          </a:stretch>
        </p:blipFill>
        <p:spPr bwMode="auto">
          <a:xfrm>
            <a:off x="6781800" y="1600200"/>
            <a:ext cx="2085975" cy="17621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rmAutofit fontScale="90000"/>
          </a:bodyPr>
          <a:lstStyle/>
          <a:p>
            <a:r>
              <a:rPr lang="en-US" dirty="0" smtClean="0">
                <a:solidFill>
                  <a:srgbClr val="FFFF00"/>
                </a:solidFill>
              </a:rPr>
              <a:t>Jesus has been highly exalted </a:t>
            </a:r>
            <a:br>
              <a:rPr lang="en-US" dirty="0" smtClean="0">
                <a:solidFill>
                  <a:srgbClr val="FFFF00"/>
                </a:solidFill>
              </a:rPr>
            </a:br>
            <a:r>
              <a:rPr lang="en-US" dirty="0" smtClean="0">
                <a:solidFill>
                  <a:srgbClr val="FFFF00"/>
                </a:solidFill>
              </a:rPr>
              <a:t>by the Father himself</a:t>
            </a:r>
            <a:endParaRPr lang="en-US" dirty="0">
              <a:solidFill>
                <a:srgbClr val="FFFF00"/>
              </a:solidFill>
            </a:endParaRPr>
          </a:p>
        </p:txBody>
      </p:sp>
      <p:sp>
        <p:nvSpPr>
          <p:cNvPr id="3" name="Content Placeholder 2"/>
          <p:cNvSpPr>
            <a:spLocks noGrp="1"/>
          </p:cNvSpPr>
          <p:nvPr>
            <p:ph idx="1"/>
          </p:nvPr>
        </p:nvSpPr>
        <p:spPr>
          <a:xfrm>
            <a:off x="0" y="1447800"/>
            <a:ext cx="9144000" cy="5410200"/>
          </a:xfrm>
        </p:spPr>
        <p:txBody>
          <a:bodyPr/>
          <a:lstStyle/>
          <a:p>
            <a:r>
              <a:rPr lang="en-US" i="1" dirty="0" smtClean="0"/>
              <a:t>"Behold, my servant shall deal prudently, he shall be exalted and extolled, and be very high" (Isa. 52:13)</a:t>
            </a:r>
          </a:p>
          <a:p>
            <a:r>
              <a:rPr lang="en-US" i="1" dirty="0" smtClean="0"/>
              <a:t>"These words </a:t>
            </a:r>
            <a:r>
              <a:rPr lang="en-US" i="1" dirty="0" err="1" smtClean="0"/>
              <a:t>spake</a:t>
            </a:r>
            <a:r>
              <a:rPr lang="en-US" i="1" dirty="0" smtClean="0"/>
              <a:t> Jesus, and lifted up his eyes to heaven, and said, Father, the hour is come; glorify thy Son, that thy Son also may glorify thee"        (John 17:1)</a:t>
            </a:r>
          </a:p>
          <a:p>
            <a:r>
              <a:rPr lang="en-US" i="1" dirty="0" smtClean="0"/>
              <a:t>"But we see Jesus, who was made a little lower than the angels for the suffering of death, crowned with glory and honor; that he by the grace of God should taste death for every man" (Heb. 2:9)</a:t>
            </a:r>
          </a:p>
          <a:p>
            <a:endParaRPr lang="en-US" i="1" dirty="0" smtClean="0"/>
          </a:p>
          <a:p>
            <a:endParaRPr lang="en-US" i="1" dirty="0" smtClean="0"/>
          </a:p>
          <a:p>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gospelbondservant.com/wp-content/uploads/2011/08/jesus-is-coming91.jpg"/>
          <p:cNvPicPr>
            <a:picLocks noChangeAspect="1" noChangeArrowheads="1"/>
          </p:cNvPicPr>
          <p:nvPr/>
        </p:nvPicPr>
        <p:blipFill>
          <a:blip r:embed="rId2" cstate="print">
            <a:lum bright="-10000" contrast="30000"/>
          </a:blip>
          <a:srcRect/>
          <a:stretch>
            <a:fillRect/>
          </a:stretch>
        </p:blipFill>
        <p:spPr bwMode="auto">
          <a:xfrm>
            <a:off x="0" y="-228600"/>
            <a:ext cx="9448800" cy="7086600"/>
          </a:xfrm>
          <a:prstGeom prst="rect">
            <a:avLst/>
          </a:prstGeom>
          <a:noFill/>
        </p:spPr>
      </p:pic>
      <p:sp>
        <p:nvSpPr>
          <p:cNvPr id="3" name="Rectangle 2"/>
          <p:cNvSpPr/>
          <p:nvPr/>
        </p:nvSpPr>
        <p:spPr>
          <a:xfrm>
            <a:off x="838200" y="2895600"/>
            <a:ext cx="8121604" cy="646331"/>
          </a:xfrm>
          <a:prstGeom prst="rect">
            <a:avLst/>
          </a:prstGeom>
        </p:spPr>
        <p:txBody>
          <a:bodyPr wrap="square">
            <a:spAutoFit/>
          </a:bodyPr>
          <a:lstStyle/>
          <a:p>
            <a:pPr algn="ctr"/>
            <a:r>
              <a:rPr lang="en-US" sz="3600" b="1" i="1" dirty="0" smtClean="0">
                <a:solidFill>
                  <a:schemeClr val="bg1"/>
                </a:solidFill>
              </a:rPr>
              <a:t> “crowned with glory and honor”</a:t>
            </a:r>
            <a:endParaRPr lang="en-US" sz="3600" b="1" dirty="0">
              <a:solidFill>
                <a:schemeClr val="bg1"/>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solidFill>
                  <a:srgbClr val="FFFF00"/>
                </a:solidFill>
              </a:rPr>
              <a:t>Jesus has been given a name (position and place of authority) above all other names </a:t>
            </a:r>
            <a:endParaRPr lang="en-US" dirty="0">
              <a:solidFill>
                <a:srgbClr val="FFFF00"/>
              </a:solidFill>
            </a:endParaRPr>
          </a:p>
        </p:txBody>
      </p:sp>
      <p:sp>
        <p:nvSpPr>
          <p:cNvPr id="3" name="Content Placeholder 2"/>
          <p:cNvSpPr>
            <a:spLocks noGrp="1"/>
          </p:cNvSpPr>
          <p:nvPr>
            <p:ph idx="1"/>
          </p:nvPr>
        </p:nvSpPr>
        <p:spPr>
          <a:xfrm>
            <a:off x="0" y="1752600"/>
            <a:ext cx="9067800" cy="5105400"/>
          </a:xfrm>
        </p:spPr>
        <p:txBody>
          <a:bodyPr>
            <a:normAutofit fontScale="92500" lnSpcReduction="10000"/>
          </a:bodyPr>
          <a:lstStyle/>
          <a:p>
            <a:pPr lvl="0"/>
            <a:r>
              <a:rPr lang="en-US" sz="3700" i="1" dirty="0" smtClean="0"/>
              <a:t>“Which he wrought in Christ, when he raised him from the dead, and set him at his own right hand in the heavenly places, Far above all principality, and power, and might, and dominion, and every name that is named, not only in this world, but also in that which is to come.”                   (Ephesians 1:20-21) </a:t>
            </a:r>
          </a:p>
          <a:p>
            <a:pPr lvl="0"/>
            <a:r>
              <a:rPr lang="en-US" sz="3700" i="1" dirty="0" smtClean="0"/>
              <a:t>“Being made so much better than the angels, as he hath by inheritance obtained a more excellent name than they.” (Hebrews 1:4)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log.beliefnet.com/watchwomanonthewall/files/2012/09/Jesus-Christ-Coming-Again-every-knee-shall-bow.jpg"/>
          <p:cNvPicPr>
            <a:picLocks noChangeAspect="1" noChangeArrowheads="1"/>
          </p:cNvPicPr>
          <p:nvPr/>
        </p:nvPicPr>
        <p:blipFill>
          <a:blip r:embed="rId2" cstate="print"/>
          <a:srcRect/>
          <a:stretch>
            <a:fillRect/>
          </a:stretch>
        </p:blipFill>
        <p:spPr bwMode="auto">
          <a:xfrm>
            <a:off x="0" y="-342900"/>
            <a:ext cx="9601200" cy="7200900"/>
          </a:xfrm>
          <a:prstGeom prst="rect">
            <a:avLst/>
          </a:prstGeom>
          <a:noFill/>
        </p:spPr>
      </p:pic>
      <p:sp>
        <p:nvSpPr>
          <p:cNvPr id="4" name="Rectangle 3"/>
          <p:cNvSpPr/>
          <p:nvPr/>
        </p:nvSpPr>
        <p:spPr>
          <a:xfrm>
            <a:off x="838200" y="304800"/>
            <a:ext cx="7467600" cy="1754326"/>
          </a:xfrm>
          <a:prstGeom prst="rect">
            <a:avLst/>
          </a:prstGeom>
        </p:spPr>
        <p:txBody>
          <a:bodyPr wrap="square">
            <a:spAutoFit/>
          </a:bodyPr>
          <a:lstStyle/>
          <a:p>
            <a:pPr algn="ctr"/>
            <a:r>
              <a:rPr lang="en-US" sz="3600" b="1" i="1" dirty="0" smtClean="0">
                <a:solidFill>
                  <a:schemeClr val="bg1"/>
                </a:solidFill>
                <a:effectLst>
                  <a:glow rad="139700">
                    <a:schemeClr val="tx1">
                      <a:alpha val="40000"/>
                    </a:schemeClr>
                  </a:glow>
                </a:effectLst>
              </a:rPr>
              <a:t>“Far above all principality, and power, and might, and dominion, and every name that is named”</a:t>
            </a:r>
            <a:endParaRPr lang="en-US" sz="3600" b="1" i="1" dirty="0">
              <a:solidFill>
                <a:schemeClr val="bg1"/>
              </a:solidFill>
              <a:effectLst>
                <a:glow rad="139700">
                  <a:schemeClr val="tx1">
                    <a:alpha val="40000"/>
                  </a:schemeClr>
                </a:glow>
              </a:effectLst>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58962"/>
          </a:xfrm>
        </p:spPr>
        <p:txBody>
          <a:bodyPr>
            <a:normAutofit fontScale="90000"/>
          </a:bodyPr>
          <a:lstStyle/>
          <a:p>
            <a:pPr lvl="0"/>
            <a:r>
              <a:rPr lang="en-US" dirty="0" smtClean="0">
                <a:solidFill>
                  <a:srgbClr val="FFFF00"/>
                </a:solidFill>
              </a:rPr>
              <a:t>Jesus will be universally                    acknowledged as Lord of all</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676400"/>
            <a:ext cx="9067800" cy="4449763"/>
          </a:xfrm>
        </p:spPr>
        <p:txBody>
          <a:bodyPr>
            <a:noAutofit/>
          </a:bodyPr>
          <a:lstStyle/>
          <a:p>
            <a:pPr algn="ctr">
              <a:buNone/>
            </a:pPr>
            <a:r>
              <a:rPr lang="en-US" sz="3600" i="1" dirty="0" smtClean="0"/>
              <a:t>   “Wherefore God also hath highly exalted him, and given him a name which is above every name: That at the name of Jesus every knee should bow, of things in heaven, and things in earth, and things under the earth; And that every tongue should confess that Jesus Christ is Lord, to the glory of God the Father.” (Philippians 2:9-11) </a:t>
            </a:r>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a:bodyPr>
          <a:lstStyle/>
          <a:p>
            <a:r>
              <a:rPr lang="en-US" dirty="0" smtClean="0">
                <a:solidFill>
                  <a:srgbClr val="FFFF00"/>
                </a:solidFill>
                <a:effectLst/>
              </a:rPr>
              <a:t>The Deity of Jesus Christ</a:t>
            </a:r>
            <a:endParaRPr lang="en-US" dirty="0">
              <a:solidFill>
                <a:srgbClr val="FFFF00"/>
              </a:solidFill>
              <a:effectLst/>
            </a:endParaRPr>
          </a:p>
        </p:txBody>
      </p:sp>
      <p:sp>
        <p:nvSpPr>
          <p:cNvPr id="3" name="Rectangle 2"/>
          <p:cNvSpPr/>
          <p:nvPr/>
        </p:nvSpPr>
        <p:spPr>
          <a:xfrm>
            <a:off x="0" y="1143000"/>
            <a:ext cx="9144000" cy="646331"/>
          </a:xfrm>
          <a:prstGeom prst="rect">
            <a:avLst/>
          </a:prstGeom>
        </p:spPr>
        <p:txBody>
          <a:bodyPr wrap="square">
            <a:spAutoFit/>
          </a:bodyPr>
          <a:lstStyle/>
          <a:p>
            <a:pPr algn="ctr"/>
            <a:r>
              <a:rPr lang="en-US" sz="3600" i="1" dirty="0" smtClean="0">
                <a:solidFill>
                  <a:srgbClr val="FFFF00"/>
                </a:solidFill>
              </a:rPr>
              <a:t>(John 10:30-33) </a:t>
            </a:r>
            <a:endParaRPr lang="en-US" sz="3600" i="1" dirty="0">
              <a:solidFill>
                <a:srgbClr val="FFFF00"/>
              </a:solidFill>
            </a:endParaRPr>
          </a:p>
        </p:txBody>
      </p:sp>
      <p:pic>
        <p:nvPicPr>
          <p:cNvPr id="4" name="Picture 2" descr="http://cdn2.brooklynmuseum.org/images/opencollection/objects/size3/00.159.176_PS2.jpg"/>
          <p:cNvPicPr>
            <a:picLocks noChangeAspect="1" noChangeArrowheads="1"/>
          </p:cNvPicPr>
          <p:nvPr/>
        </p:nvPicPr>
        <p:blipFill>
          <a:blip r:embed="rId2" cstate="print"/>
          <a:srcRect/>
          <a:stretch>
            <a:fillRect/>
          </a:stretch>
        </p:blipFill>
        <p:spPr bwMode="auto">
          <a:xfrm>
            <a:off x="1676400" y="2209800"/>
            <a:ext cx="6016299" cy="4495800"/>
          </a:xfrm>
          <a:prstGeom prst="rect">
            <a:avLst/>
          </a:prstGeom>
          <a:noFill/>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1.bp.blogspot.com/-NjgA87p7Dck/TaHHax76mkI/AAAAAAAABUg/PEAhqgl0DSs/s1600/kneeling.jpg"/>
          <p:cNvPicPr>
            <a:picLocks noChangeAspect="1" noChangeArrowheads="1"/>
          </p:cNvPicPr>
          <p:nvPr/>
        </p:nvPicPr>
        <p:blipFill>
          <a:blip r:embed="rId2" cstate="print"/>
          <a:srcRect l="7333" r="4675"/>
          <a:stretch>
            <a:fillRect/>
          </a:stretch>
        </p:blipFill>
        <p:spPr bwMode="auto">
          <a:xfrm>
            <a:off x="0" y="533400"/>
            <a:ext cx="9144000" cy="5876925"/>
          </a:xfrm>
          <a:prstGeom prst="rect">
            <a:avLst/>
          </a:prstGeom>
          <a:ln>
            <a:noFill/>
          </a:ln>
          <a:effectLst>
            <a:softEdge rad="112500"/>
          </a:effectLst>
        </p:spPr>
      </p:pic>
      <p:sp>
        <p:nvSpPr>
          <p:cNvPr id="3" name="Rectangle 2"/>
          <p:cNvSpPr/>
          <p:nvPr/>
        </p:nvSpPr>
        <p:spPr>
          <a:xfrm>
            <a:off x="4267200" y="3244334"/>
            <a:ext cx="4724400" cy="584775"/>
          </a:xfrm>
          <a:prstGeom prst="rect">
            <a:avLst/>
          </a:prstGeom>
        </p:spPr>
        <p:txBody>
          <a:bodyPr wrap="square">
            <a:spAutoFit/>
          </a:bodyPr>
          <a:lstStyle/>
          <a:p>
            <a:pPr algn="ctr"/>
            <a:r>
              <a:rPr lang="en-US" sz="3200" i="1" dirty="0" smtClean="0">
                <a:effectLst>
                  <a:glow rad="101600">
                    <a:schemeClr val="bg1">
                      <a:alpha val="60000"/>
                    </a:schemeClr>
                  </a:glow>
                </a:effectLst>
              </a:rPr>
              <a:t>“…every knee should bow.”</a:t>
            </a:r>
            <a:endParaRPr lang="en-US" sz="3200"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4.bp.blogspot.com/-xFiWDjAlvUE/T843hAoHfHI/AAAAAAAAEpk/mKagW-VVtb8/s1600/jsoc.jpg"/>
          <p:cNvPicPr>
            <a:picLocks noChangeAspect="1" noChangeArrowheads="1"/>
          </p:cNvPicPr>
          <p:nvPr/>
        </p:nvPicPr>
        <p:blipFill>
          <a:blip r:embed="rId2" cstate="print">
            <a:lum bright="-10000"/>
          </a:blip>
          <a:srcRect/>
          <a:stretch>
            <a:fillRect/>
          </a:stretch>
        </p:blipFill>
        <p:spPr bwMode="auto">
          <a:xfrm>
            <a:off x="0" y="0"/>
            <a:ext cx="9144000" cy="4905724"/>
          </a:xfrm>
          <a:prstGeom prst="rect">
            <a:avLst/>
          </a:prstGeom>
          <a:noFill/>
        </p:spPr>
      </p:pic>
      <p:sp>
        <p:nvSpPr>
          <p:cNvPr id="3" name="Rectangle 2"/>
          <p:cNvSpPr/>
          <p:nvPr/>
        </p:nvSpPr>
        <p:spPr>
          <a:xfrm>
            <a:off x="0" y="5181600"/>
            <a:ext cx="9144000" cy="1077218"/>
          </a:xfrm>
          <a:prstGeom prst="rect">
            <a:avLst/>
          </a:prstGeom>
        </p:spPr>
        <p:txBody>
          <a:bodyPr wrap="square">
            <a:spAutoFit/>
          </a:bodyPr>
          <a:lstStyle/>
          <a:p>
            <a:pPr algn="ctr"/>
            <a:r>
              <a:rPr lang="en-US" sz="3200" i="1" dirty="0" smtClean="0"/>
              <a:t> “And that every tongue should confess that Jesus Christ is Lord, to the glory of God the Father.”</a:t>
            </a:r>
            <a:endParaRPr lang="en-US" sz="3200" i="1"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225.photobucket.com/albums/dd263/Nokaoimaui/JESUS20THE20WARRIOR20KING20ON20HORS.jpg"/>
          <p:cNvPicPr>
            <a:picLocks noChangeAspect="1" noChangeArrowheads="1"/>
          </p:cNvPicPr>
          <p:nvPr/>
        </p:nvPicPr>
        <p:blipFill>
          <a:blip r:embed="rId2" cstate="print"/>
          <a:srcRect/>
          <a:stretch>
            <a:fillRect/>
          </a:stretch>
        </p:blipFill>
        <p:spPr bwMode="auto">
          <a:xfrm>
            <a:off x="4648200" y="228600"/>
            <a:ext cx="4495800" cy="513805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Rectangle 2"/>
          <p:cNvSpPr/>
          <p:nvPr/>
        </p:nvSpPr>
        <p:spPr>
          <a:xfrm>
            <a:off x="0" y="533400"/>
            <a:ext cx="4419600" cy="5632311"/>
          </a:xfrm>
          <a:prstGeom prst="rect">
            <a:avLst/>
          </a:prstGeom>
        </p:spPr>
        <p:txBody>
          <a:bodyPr wrap="square">
            <a:spAutoFit/>
          </a:bodyPr>
          <a:lstStyle/>
          <a:p>
            <a:pPr algn="ctr"/>
            <a:r>
              <a:rPr lang="en-US" sz="3600" i="1" dirty="0" smtClean="0"/>
              <a:t>“These shall make war with the Lamb, and the Lamb shall overcome them: for he is Lord of lords, and King of kings: and they that are with him are called, and chosen, and faithful.” </a:t>
            </a:r>
          </a:p>
          <a:p>
            <a:pPr algn="ctr"/>
            <a:r>
              <a:rPr lang="en-US" sz="3600" i="1" dirty="0" smtClean="0"/>
              <a:t>(Revelation 17:14)</a:t>
            </a:r>
            <a:endParaRPr lang="en-US" sz="3600" i="1"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s://encrypted-tbn2.gstatic.com/images?q=tbn:ANd9GcQogAhiRxLJi3evU9ucsER7rNYXthTto4NKh2dftkbLN63RN1m3"/>
          <p:cNvPicPr>
            <a:picLocks noChangeAspect="1" noChangeArrowheads="1"/>
          </p:cNvPicPr>
          <p:nvPr/>
        </p:nvPicPr>
        <p:blipFill>
          <a:blip r:embed="rId2" cstate="print">
            <a:lum contrast="20000"/>
          </a:blip>
          <a:srcRect/>
          <a:stretch>
            <a:fillRect/>
          </a:stretch>
        </p:blipFill>
        <p:spPr bwMode="auto">
          <a:xfrm>
            <a:off x="228600" y="228600"/>
            <a:ext cx="4287948" cy="3048000"/>
          </a:xfrm>
          <a:prstGeom prst="rect">
            <a:avLst/>
          </a:prstGeom>
          <a:noFill/>
        </p:spPr>
      </p:pic>
      <p:pic>
        <p:nvPicPr>
          <p:cNvPr id="86020" name="Picture 4" descr="http://www.forgottenword.org/hell.jpg"/>
          <p:cNvPicPr>
            <a:picLocks noChangeAspect="1" noChangeArrowheads="1"/>
          </p:cNvPicPr>
          <p:nvPr/>
        </p:nvPicPr>
        <p:blipFill>
          <a:blip r:embed="rId3" cstate="print"/>
          <a:srcRect/>
          <a:stretch>
            <a:fillRect/>
          </a:stretch>
        </p:blipFill>
        <p:spPr bwMode="auto">
          <a:xfrm>
            <a:off x="5638800" y="914400"/>
            <a:ext cx="3238500" cy="5004955"/>
          </a:xfrm>
          <a:prstGeom prst="rect">
            <a:avLst/>
          </a:prstGeom>
          <a:noFill/>
        </p:spPr>
      </p:pic>
      <p:sp>
        <p:nvSpPr>
          <p:cNvPr id="6" name="Rectangle 5"/>
          <p:cNvSpPr/>
          <p:nvPr/>
        </p:nvSpPr>
        <p:spPr>
          <a:xfrm>
            <a:off x="152400" y="3276600"/>
            <a:ext cx="5334000" cy="3539430"/>
          </a:xfrm>
          <a:prstGeom prst="rect">
            <a:avLst/>
          </a:prstGeom>
        </p:spPr>
        <p:txBody>
          <a:bodyPr wrap="square">
            <a:spAutoFit/>
          </a:bodyPr>
          <a:lstStyle/>
          <a:p>
            <a:r>
              <a:rPr lang="en-US" sz="3200" dirty="0" smtClean="0"/>
              <a:t>To confess Jesus in this life as Lord means salvation, but to wait until the next life will result in damnation. Thus, the supreme question is not </a:t>
            </a:r>
            <a:r>
              <a:rPr lang="en-US" sz="3200" i="1" dirty="0" smtClean="0"/>
              <a:t>when</a:t>
            </a:r>
            <a:r>
              <a:rPr lang="en-US" sz="3200" dirty="0" smtClean="0"/>
              <a:t> will you do this, but rather </a:t>
            </a:r>
            <a:r>
              <a:rPr lang="en-US" sz="3200" i="1" dirty="0" smtClean="0"/>
              <a:t>where</a:t>
            </a:r>
            <a:r>
              <a:rPr lang="en-US" sz="3200" dirty="0" smtClean="0"/>
              <a:t>.</a:t>
            </a:r>
            <a:endParaRPr lang="en-US" sz="3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freechristimages.org/prints/Antonio_Ciseri_Ecce_Homo_Print.jpg"/>
          <p:cNvPicPr>
            <a:picLocks noChangeAspect="1" noChangeArrowheads="1"/>
          </p:cNvPicPr>
          <p:nvPr/>
        </p:nvPicPr>
        <p:blipFill>
          <a:blip r:embed="rId2" cstate="print"/>
          <a:srcRect/>
          <a:stretch>
            <a:fillRect/>
          </a:stretch>
        </p:blipFill>
        <p:spPr bwMode="auto">
          <a:xfrm>
            <a:off x="457200" y="1722684"/>
            <a:ext cx="7848600" cy="5135316"/>
          </a:xfrm>
          <a:prstGeom prst="rect">
            <a:avLst/>
          </a:prstGeom>
          <a:noFill/>
        </p:spPr>
      </p:pic>
      <p:sp>
        <p:nvSpPr>
          <p:cNvPr id="2" name="Title 1"/>
          <p:cNvSpPr>
            <a:spLocks noGrp="1"/>
          </p:cNvSpPr>
          <p:nvPr>
            <p:ph type="title"/>
          </p:nvPr>
        </p:nvSpPr>
        <p:spPr>
          <a:xfrm>
            <a:off x="0" y="304800"/>
            <a:ext cx="9144000" cy="1143000"/>
          </a:xfrm>
        </p:spPr>
        <p:txBody>
          <a:bodyPr>
            <a:normAutofit fontScale="90000"/>
          </a:bodyPr>
          <a:lstStyle/>
          <a:p>
            <a:r>
              <a:rPr lang="en-US" sz="4800" dirty="0">
                <a:solidFill>
                  <a:srgbClr val="FFFF00"/>
                </a:solidFill>
              </a:rPr>
              <a:t>The Impeccability of Jesus </a:t>
            </a:r>
            <a:r>
              <a:rPr lang="en-US" sz="4800" dirty="0" smtClean="0">
                <a:solidFill>
                  <a:srgbClr val="FFFF00"/>
                </a:solidFill>
              </a:rPr>
              <a:t>Christ</a:t>
            </a:r>
            <a:br>
              <a:rPr lang="en-US" sz="4800" dirty="0" smtClean="0">
                <a:solidFill>
                  <a:srgbClr val="FFFF00"/>
                </a:solidFill>
              </a:rPr>
            </a:br>
            <a:r>
              <a:rPr lang="en-US" sz="4800" dirty="0" smtClean="0">
                <a:solidFill>
                  <a:srgbClr val="FFFF00"/>
                </a:solidFill>
                <a:effectLst/>
              </a:rPr>
              <a:t>(</a:t>
            </a:r>
            <a:r>
              <a:rPr lang="en-US" sz="4800" i="1" dirty="0" smtClean="0">
                <a:solidFill>
                  <a:srgbClr val="FFFF00"/>
                </a:solidFill>
                <a:effectLst/>
              </a:rPr>
              <a:t>John 18:38)</a:t>
            </a:r>
            <a:endParaRPr lang="en-US" sz="4800" dirty="0">
              <a:solidFill>
                <a:srgbClr val="FFFF00"/>
              </a:solidFill>
              <a:effectLst/>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2010</TotalTime>
  <Words>3247</Words>
  <Application>Microsoft Office PowerPoint</Application>
  <PresentationFormat>On-screen Show (4:3)</PresentationFormat>
  <Paragraphs>165</Paragraphs>
  <Slides>83</Slides>
  <Notes>6</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The Doctrine of Jesus Christ (Part 25)</vt:lpstr>
      <vt:lpstr>Review</vt:lpstr>
      <vt:lpstr>Slide 3</vt:lpstr>
      <vt:lpstr>The Virgin Birth</vt:lpstr>
      <vt:lpstr>Slide 5</vt:lpstr>
      <vt:lpstr>Names and Titles of Jesus Christ</vt:lpstr>
      <vt:lpstr>The Humanity of Jesus Christ</vt:lpstr>
      <vt:lpstr>The Deity of Jesus Christ</vt:lpstr>
      <vt:lpstr>The Impeccability of Jesus Christ (John 18:38)</vt:lpstr>
      <vt:lpstr>“For even the Son of man came not to be ministered unto, but to minister, and to give his life a ransom for many.” Mark 10:45 </vt:lpstr>
      <vt:lpstr>The Character of Jesus Christ</vt:lpstr>
      <vt:lpstr>In the Old Testament three great offices were created by God to meet the spiritual and material needs of his chosen people.</vt:lpstr>
      <vt:lpstr>Jesus holds all three offices</vt:lpstr>
      <vt:lpstr>The Death of Jesus Christ</vt:lpstr>
      <vt:lpstr>Slide 15</vt:lpstr>
      <vt:lpstr> “Exposing the false Doctrine of Calvinism”</vt:lpstr>
      <vt:lpstr>Slide 17</vt:lpstr>
      <vt:lpstr>The results of the vicarious atonement </vt:lpstr>
      <vt:lpstr>The seven last statements of Christ</vt:lpstr>
      <vt:lpstr>Slide 20</vt:lpstr>
      <vt:lpstr>Slide 21</vt:lpstr>
      <vt:lpstr>Slide 22</vt:lpstr>
      <vt:lpstr>The Resurrection of Jesus Christ</vt:lpstr>
      <vt:lpstr>The Most Important Bible Doctrine (I Corinthians 15)</vt:lpstr>
      <vt:lpstr>Slide 25</vt:lpstr>
      <vt:lpstr>The Ascension of Jesus Christ</vt:lpstr>
      <vt:lpstr>Slide 27</vt:lpstr>
      <vt:lpstr>“I will come again…”</vt:lpstr>
      <vt:lpstr>Slide 29</vt:lpstr>
      <vt:lpstr>Tonight’s Message</vt:lpstr>
      <vt:lpstr>The Present Day Ministry of Jesus Christ</vt:lpstr>
      <vt:lpstr>Slide 32</vt:lpstr>
      <vt:lpstr>Slide 33</vt:lpstr>
      <vt:lpstr>Sending the promise of the Father (Holy Spirit) to those who believe</vt:lpstr>
      <vt:lpstr>Slide 35</vt:lpstr>
      <vt:lpstr>Working in the life of the believer through the indwelling presents of the Holy Spirit</vt:lpstr>
      <vt:lpstr>Slide 37</vt:lpstr>
      <vt:lpstr>Slide 38</vt:lpstr>
      <vt:lpstr>“Howbeit when he, the Spirit of truth, is come, he will guide you into all truth: for he shall not speak of himself; but whatsoever he shall hear, that shall he speak: and he will shew you things to come. He shall glorify me: for he shall receive of mine, and shall shew it unto you. All things that the Father hath are mine: therefore said I, that he shall take of mine, and shall shew it unto you.” (John 16:13-15) </vt:lpstr>
      <vt:lpstr>“These things have I written unto you concerning them that seduce you. But the anointing which ye have received of him abideth in you, and ye need not that any man teach you: but as the same anointing teacheth you of all things, and is truth, and is no lie, and even as it hath taught you, ye shall abide in him.”      (I John 2:26-27) </vt:lpstr>
      <vt:lpstr>“But God hath revealed them unto us by his Spirit: for the Spirit searcheth all things, yea, the deep things of God. For what man knoweth the things of a man, save the spirit of man which is in him? even so the things of God knoweth no man, but the Spirit of God. Now we have received, not the spirit of the world, but the spirit which is of God; that we might know the things that are freely given to us of God. Which things also we speak, not in the words which man's wisdom teacheth, </vt:lpstr>
      <vt:lpstr>but which the Holy Ghost teacheth; comparing spiritual things with spiritual. But the natural man receiveth not the things of the Spirit of God: for they are foolishness unto him: neither can he know them, because they are spiritually discerned. But he that is spiritual judgeth all things, yet he himself is judged of no man. For who hath known the mind of the Lord, that he may instruct him? But we have the mind of Christ.” (I Corinthians 2:10-16) </vt:lpstr>
      <vt:lpstr>Slide 43</vt:lpstr>
      <vt:lpstr>“And, being assembled together with them, commanded them that they should not depart from Jerusalem, but wait for the promise of the Father, which, saith he, ye have heard of me. For John truly baptized with water; but ye        shall be baptized with the Holy Ghost not              many days hence.” (Acts 1:4-5) </vt:lpstr>
      <vt:lpstr>Slide 45</vt:lpstr>
      <vt:lpstr>Slide 46</vt:lpstr>
      <vt:lpstr>Slide 47</vt:lpstr>
      <vt:lpstr>Preparing a place for us  </vt:lpstr>
      <vt:lpstr> “And if I go and prepare a place for you, I will come again, and receive you unto myself; that where I am, there ye may be also.”  (John 14:3)</vt:lpstr>
      <vt:lpstr>  Giving spiritual gifts to his followers</vt:lpstr>
      <vt:lpstr>“Now concerning spiritual gifts, brethren, I would not have you ignorant.” (I Corinthians 12:1)</vt:lpstr>
      <vt:lpstr>“As every man hath received the gift, even so minister the same one to another, as good stewards of the manifold     grace of God.”</vt:lpstr>
      <vt:lpstr>“When he ascended up on high…He (Christ) gave gifts unto men…for the perfecting of the saints, for the work of the ministry, for the edifying of  the body of Christ.”  (Ephesians 4:8-13)</vt:lpstr>
      <vt:lpstr>Seven Motivational Gifts (Romans 12:3-8)</vt:lpstr>
      <vt:lpstr>To become our great high priest</vt:lpstr>
      <vt:lpstr>Making high priestly prayers for us  (Rom. 8:34; Heb. 4:14-16; 7:25-27; 8:1; 9:24).  </vt:lpstr>
      <vt:lpstr>Acting as our Intercessor</vt:lpstr>
      <vt:lpstr> Acting as our Mediator </vt:lpstr>
      <vt:lpstr>Acting as our Advocate</vt:lpstr>
      <vt:lpstr>Slide 60</vt:lpstr>
      <vt:lpstr>Slide 61</vt:lpstr>
      <vt:lpstr>"And I heard a loud voice saying in heaven, Now is come salvation, and strength, and the kingdom of our God, and the power of his Christ: for the accuser of our brethren is cast down, which accused them before our God day and night" (Rev. 12:10) </vt:lpstr>
      <vt:lpstr>Holding all things together</vt:lpstr>
      <vt:lpstr>Creating all things</vt:lpstr>
      <vt:lpstr>Slide 65</vt:lpstr>
      <vt:lpstr>Slide 66</vt:lpstr>
      <vt:lpstr>Caring, protecting and  ministering to His church</vt:lpstr>
      <vt:lpstr> “I John, who also am your brother, and companion in tribulation, and in the kingdom and patience of Jesus Christ, was in the isle that is called Patmos, for the word of God, and for the testimony of Jesus Christ.</vt:lpstr>
      <vt:lpstr>I was in the Spirit on the Lord's day, and heard behind me a great voice, as of a trumpet, Saying, I am Alpha and Omega, the first and the last: and, What thou seest, write in a book, and send it unto the seven churches which are in Asia; unto Ephesus, and unto Smyrna, and unto Pergamos, and unto Thyatira, and unto Sardis, and unto Philadelphia, and unto Laodicea.</vt:lpstr>
      <vt:lpstr>And I turned to see the voice that spake with me. And being turned, I saw seven golden candlesticks; And in the midst of the seven candlesticks one like unto the Son of man, clothed with a garment down to the foot, and girt about the paps with a golden girdle.</vt:lpstr>
      <vt:lpstr>His head and his hairs were white like wool, as white as snow; and his eyes were as a flame of fire; And his feet like unto fine brass, as if they burned in a furnace; and his voice as the sound of many waters. And he had in his right hand seven stars: and out of his mouth went a sharp twoedged sword: and his countenance was as the sun shineth in his strength</vt:lpstr>
      <vt:lpstr>And when I saw him, I fell at his feet as dead. And he laid his right hand upon me, saying unto me, Fear not; I am the first and the last:  I am he that liveth, and was dead; and, behold, I am alive for evermore, Amen; and have the keys of hell and of death. </vt:lpstr>
      <vt:lpstr>Write the things which thou hast seen, and the things which are, and the things which shall be hereafter; The mystery of the seven stars which thou sawest in my right hand, and the seven golden candlesticks. The seven stars are the angels of the seven churches: and the seven candlesticks which thou sawest are the seven churches.”</vt:lpstr>
      <vt:lpstr>“And he is the head of the body, the church: who is the beginning, the firstborn from the dead; that in all things he might have the preeminence.” (Col. 1:18) </vt:lpstr>
      <vt:lpstr>Jesus has been highly exalted  by the Father himself</vt:lpstr>
      <vt:lpstr>Slide 76</vt:lpstr>
      <vt:lpstr>Jesus has been given a name (position and place of authority) above all other names </vt:lpstr>
      <vt:lpstr>Slide 78</vt:lpstr>
      <vt:lpstr>Jesus will be universally                    acknowledged as Lord of all </vt:lpstr>
      <vt:lpstr>Slide 80</vt:lpstr>
      <vt:lpstr>Slide 81</vt:lpstr>
      <vt:lpstr>Slide 82</vt:lpstr>
      <vt:lpstr>Slide 83</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Jesus Christ (Part 25)</dc:title>
  <dc:creator>Pastor Daniel White</dc:creator>
  <cp:lastModifiedBy>Pastor Daniel White</cp:lastModifiedBy>
  <cp:revision>208</cp:revision>
  <dcterms:created xsi:type="dcterms:W3CDTF">2013-02-06T16:05:48Z</dcterms:created>
  <dcterms:modified xsi:type="dcterms:W3CDTF">2013-03-28T11:08:26Z</dcterms:modified>
</cp:coreProperties>
</file>