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7" r:id="rId2"/>
    <p:sldId id="258" r:id="rId3"/>
    <p:sldId id="259" r:id="rId4"/>
    <p:sldId id="264" r:id="rId5"/>
    <p:sldId id="265" r:id="rId6"/>
    <p:sldId id="268" r:id="rId7"/>
    <p:sldId id="285" r:id="rId8"/>
    <p:sldId id="312" r:id="rId9"/>
    <p:sldId id="318" r:id="rId10"/>
    <p:sldId id="320" r:id="rId11"/>
    <p:sldId id="321" r:id="rId12"/>
    <p:sldId id="368" r:id="rId13"/>
    <p:sldId id="490" r:id="rId14"/>
    <p:sldId id="480" r:id="rId15"/>
    <p:sldId id="365" r:id="rId16"/>
    <p:sldId id="481" r:id="rId17"/>
    <p:sldId id="369" r:id="rId18"/>
    <p:sldId id="366" r:id="rId19"/>
    <p:sldId id="364" r:id="rId20"/>
    <p:sldId id="367" r:id="rId21"/>
    <p:sldId id="322" r:id="rId22"/>
    <p:sldId id="372" r:id="rId23"/>
    <p:sldId id="371" r:id="rId24"/>
    <p:sldId id="373" r:id="rId25"/>
    <p:sldId id="374" r:id="rId26"/>
    <p:sldId id="323" r:id="rId27"/>
    <p:sldId id="375" r:id="rId28"/>
    <p:sldId id="376" r:id="rId29"/>
    <p:sldId id="324" r:id="rId30"/>
    <p:sldId id="377" r:id="rId31"/>
    <p:sldId id="378" r:id="rId32"/>
    <p:sldId id="379" r:id="rId33"/>
    <p:sldId id="380" r:id="rId34"/>
    <p:sldId id="381" r:id="rId35"/>
    <p:sldId id="382" r:id="rId36"/>
    <p:sldId id="325" r:id="rId37"/>
    <p:sldId id="383" r:id="rId38"/>
    <p:sldId id="384" r:id="rId39"/>
    <p:sldId id="326" r:id="rId40"/>
    <p:sldId id="491" r:id="rId41"/>
    <p:sldId id="492" r:id="rId42"/>
    <p:sldId id="385" r:id="rId43"/>
    <p:sldId id="457" r:id="rId44"/>
    <p:sldId id="458" r:id="rId45"/>
    <p:sldId id="386" r:id="rId46"/>
    <p:sldId id="459" r:id="rId47"/>
    <p:sldId id="493" r:id="rId48"/>
    <p:sldId id="387" r:id="rId49"/>
    <p:sldId id="388" r:id="rId50"/>
    <p:sldId id="389" r:id="rId51"/>
    <p:sldId id="327" r:id="rId52"/>
    <p:sldId id="328" r:id="rId53"/>
    <p:sldId id="390" r:id="rId54"/>
    <p:sldId id="494" r:id="rId55"/>
    <p:sldId id="391" r:id="rId56"/>
    <p:sldId id="329" r:id="rId57"/>
    <p:sldId id="465" r:id="rId58"/>
    <p:sldId id="393" r:id="rId59"/>
    <p:sldId id="495" r:id="rId60"/>
    <p:sldId id="392" r:id="rId61"/>
    <p:sldId id="330" r:id="rId62"/>
    <p:sldId id="460" r:id="rId63"/>
    <p:sldId id="461" r:id="rId64"/>
    <p:sldId id="462" r:id="rId65"/>
    <p:sldId id="395" r:id="rId66"/>
    <p:sldId id="463" r:id="rId67"/>
    <p:sldId id="396" r:id="rId68"/>
    <p:sldId id="397" r:id="rId69"/>
    <p:sldId id="464" r:id="rId70"/>
    <p:sldId id="331" r:id="rId71"/>
    <p:sldId id="466" r:id="rId72"/>
    <p:sldId id="467" r:id="rId73"/>
    <p:sldId id="398" r:id="rId74"/>
    <p:sldId id="332" r:id="rId75"/>
    <p:sldId id="399" r:id="rId76"/>
    <p:sldId id="482" r:id="rId77"/>
    <p:sldId id="468" r:id="rId78"/>
    <p:sldId id="333" r:id="rId79"/>
    <p:sldId id="469" r:id="rId80"/>
    <p:sldId id="337" r:id="rId81"/>
    <p:sldId id="432" r:id="rId82"/>
    <p:sldId id="431" r:id="rId83"/>
    <p:sldId id="338" r:id="rId84"/>
    <p:sldId id="434" r:id="rId85"/>
    <p:sldId id="433" r:id="rId86"/>
    <p:sldId id="339" r:id="rId87"/>
    <p:sldId id="471" r:id="rId88"/>
    <p:sldId id="472" r:id="rId89"/>
    <p:sldId id="435" r:id="rId90"/>
    <p:sldId id="485" r:id="rId91"/>
    <p:sldId id="486" r:id="rId92"/>
    <p:sldId id="487" r:id="rId93"/>
    <p:sldId id="488" r:id="rId94"/>
    <p:sldId id="489"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930" autoAdjust="0"/>
    <p:restoredTop sz="95341" autoAdjust="0"/>
  </p:normalViewPr>
  <p:slideViewPr>
    <p:cSldViewPr>
      <p:cViewPr varScale="1">
        <p:scale>
          <a:sx n="70" d="100"/>
          <a:sy n="70" d="100"/>
        </p:scale>
        <p:origin x="-4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141F69-5267-4E05-BAEF-0E904387C68C}" type="datetimeFigureOut">
              <a:rPr lang="en-US" smtClean="0"/>
              <a:pPr/>
              <a:t>5/23/2012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0CA39D-0E66-4F60-BDA6-14862FD905E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0CA39D-0E66-4F60-BDA6-14862FD905E4}"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59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D285E1-CCEC-4FB8-9B57-494075EB74C9}" type="datetimeFigureOut">
              <a:rPr lang="en-US" smtClean="0"/>
              <a:pPr/>
              <a:t>5/23/2012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F5F4-33DD-40E2-93D9-EE3EF6E02AF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D285E1-CCEC-4FB8-9B57-494075EB74C9}" type="datetimeFigureOut">
              <a:rPr lang="en-US" smtClean="0"/>
              <a:pPr/>
              <a:t>5/23/2012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F5F4-33DD-40E2-93D9-EE3EF6E02AF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D285E1-CCEC-4FB8-9B57-494075EB74C9}" type="datetimeFigureOut">
              <a:rPr lang="en-US" smtClean="0"/>
              <a:pPr/>
              <a:t>5/23/2012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F5F4-33DD-40E2-93D9-EE3EF6E02AF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D285E1-CCEC-4FB8-9B57-494075EB74C9}" type="datetimeFigureOut">
              <a:rPr lang="en-US" smtClean="0"/>
              <a:pPr/>
              <a:t>5/23/2012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F5F4-33DD-40E2-93D9-EE3EF6E02AF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D285E1-CCEC-4FB8-9B57-494075EB74C9}" type="datetimeFigureOut">
              <a:rPr lang="en-US" smtClean="0"/>
              <a:pPr/>
              <a:t>5/23/2012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F5F4-33DD-40E2-93D9-EE3EF6E02AF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D285E1-CCEC-4FB8-9B57-494075EB74C9}" type="datetimeFigureOut">
              <a:rPr lang="en-US" smtClean="0"/>
              <a:pPr/>
              <a:t>5/23/2012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FF5F4-33DD-40E2-93D9-EE3EF6E02AF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D285E1-CCEC-4FB8-9B57-494075EB74C9}" type="datetimeFigureOut">
              <a:rPr lang="en-US" smtClean="0"/>
              <a:pPr/>
              <a:t>5/23/2012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EFF5F4-33DD-40E2-93D9-EE3EF6E02AF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D285E1-CCEC-4FB8-9B57-494075EB74C9}" type="datetimeFigureOut">
              <a:rPr lang="en-US" smtClean="0"/>
              <a:pPr/>
              <a:t>5/23/2012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EFF5F4-33DD-40E2-93D9-EE3EF6E02AF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D285E1-CCEC-4FB8-9B57-494075EB74C9}" type="datetimeFigureOut">
              <a:rPr lang="en-US" smtClean="0"/>
              <a:pPr/>
              <a:t>5/23/2012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EFF5F4-33DD-40E2-93D9-EE3EF6E02AF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D285E1-CCEC-4FB8-9B57-494075EB74C9}" type="datetimeFigureOut">
              <a:rPr lang="en-US" smtClean="0"/>
              <a:pPr/>
              <a:t>5/23/2012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FF5F4-33DD-40E2-93D9-EE3EF6E02AF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D285E1-CCEC-4FB8-9B57-494075EB74C9}" type="datetimeFigureOut">
              <a:rPr lang="en-US" smtClean="0"/>
              <a:pPr/>
              <a:t>5/23/2012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FF5F4-33DD-40E2-93D9-EE3EF6E02AF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285E1-CCEC-4FB8-9B57-494075EB74C9}" type="datetimeFigureOut">
              <a:rPr lang="en-US" smtClean="0"/>
              <a:pPr/>
              <a:t>5/23/2012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FF5F4-33DD-40E2-93D9-EE3EF6E02AF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4)</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4648200"/>
            <a:ext cx="9144000" cy="2209800"/>
          </a:xfrm>
        </p:spPr>
        <p:txBody>
          <a:bodyPr>
            <a:normAutofit fontScale="92500" lnSpcReduction="10000"/>
          </a:bodyPr>
          <a:lstStyle/>
          <a:p>
            <a:pPr algn="ctr">
              <a:buNone/>
            </a:pPr>
            <a:r>
              <a:rPr lang="en-US" sz="4800" dirty="0" smtClean="0">
                <a:solidFill>
                  <a:srgbClr val="FFFF00"/>
                </a:solidFill>
                <a:effectLst>
                  <a:glow rad="101600">
                    <a:schemeClr val="bg1">
                      <a:alpha val="60000"/>
                    </a:schemeClr>
                  </a:glow>
                </a:effectLst>
              </a:rPr>
              <a:t>The Biblical Names and </a:t>
            </a:r>
          </a:p>
          <a:p>
            <a:pPr algn="ctr">
              <a:buNone/>
            </a:pPr>
            <a:r>
              <a:rPr lang="en-US" sz="4800" dirty="0" smtClean="0">
                <a:solidFill>
                  <a:srgbClr val="FFFF00"/>
                </a:solidFill>
                <a:effectLst>
                  <a:glow rad="101600">
                    <a:schemeClr val="bg1">
                      <a:alpha val="60000"/>
                    </a:schemeClr>
                  </a:glow>
                </a:effectLst>
              </a:rPr>
              <a:t>Titles of Jesus Christ </a:t>
            </a:r>
          </a:p>
          <a:p>
            <a:pPr algn="ctr">
              <a:buNone/>
            </a:pPr>
            <a:r>
              <a:rPr lang="en-US" sz="4800" i="1" dirty="0" smtClean="0">
                <a:solidFill>
                  <a:srgbClr val="FFFF00"/>
                </a:solidFill>
                <a:effectLst>
                  <a:glow rad="101600">
                    <a:schemeClr val="bg1">
                      <a:alpha val="60000"/>
                    </a:schemeClr>
                  </a:glow>
                </a:effectLst>
              </a:rPr>
              <a:t>(Part 1)</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4.bp.blogspot.com/_hZVVJyiw5lk/TLgCmyQLROI/AAAAAAAAAiw/cds1umCOTSc/s1600/adam_eve_snake.jpg"/>
          <p:cNvPicPr>
            <a:picLocks noChangeAspect="1" noChangeArrowheads="1"/>
          </p:cNvPicPr>
          <p:nvPr/>
        </p:nvPicPr>
        <p:blipFill>
          <a:blip r:embed="rId2" cstate="print"/>
          <a:srcRect/>
          <a:stretch>
            <a:fillRect/>
          </a:stretch>
        </p:blipFill>
        <p:spPr bwMode="auto">
          <a:xfrm>
            <a:off x="609600" y="795543"/>
            <a:ext cx="4120769" cy="6062457"/>
          </a:xfrm>
          <a:prstGeom prst="rect">
            <a:avLst/>
          </a:prstGeom>
          <a:ln>
            <a:noFill/>
          </a:ln>
          <a:effectLst>
            <a:softEdge rad="112500"/>
          </a:effectLst>
        </p:spPr>
      </p:pic>
      <p:sp>
        <p:nvSpPr>
          <p:cNvPr id="3" name="Content Placeholder 2"/>
          <p:cNvSpPr>
            <a:spLocks noGrp="1"/>
          </p:cNvSpPr>
          <p:nvPr>
            <p:ph idx="1"/>
          </p:nvPr>
        </p:nvSpPr>
        <p:spPr>
          <a:xfrm>
            <a:off x="0" y="0"/>
            <a:ext cx="9144000" cy="6858000"/>
          </a:xfrm>
        </p:spPr>
        <p:txBody>
          <a:bodyPr>
            <a:normAutofit/>
          </a:bodyPr>
          <a:lstStyle/>
          <a:p>
            <a:r>
              <a:rPr lang="en-US" sz="3600" dirty="0" smtClean="0"/>
              <a:t>Adam (second or last) - </a:t>
            </a:r>
            <a:r>
              <a:rPr lang="en-US" sz="3600" i="1" dirty="0" smtClean="0"/>
              <a:t>(I Cor. 15:45)</a:t>
            </a:r>
          </a:p>
          <a:p>
            <a:pPr>
              <a:buNone/>
            </a:pPr>
            <a:endParaRPr lang="en-US" sz="3600" i="1" dirty="0" smtClean="0"/>
          </a:p>
          <a:p>
            <a:pPr>
              <a:buNone/>
            </a:pPr>
            <a:endParaRPr lang="en-US" sz="3600" dirty="0"/>
          </a:p>
        </p:txBody>
      </p:sp>
      <p:pic>
        <p:nvPicPr>
          <p:cNvPr id="82946" name="Picture 2" descr="http://collegeadam.files.wordpress.com/2009/11/carl-bloch-denying-satan.jpg?w=299&amp;amp;h=527"/>
          <p:cNvPicPr>
            <a:picLocks noChangeAspect="1" noChangeArrowheads="1"/>
          </p:cNvPicPr>
          <p:nvPr/>
        </p:nvPicPr>
        <p:blipFill>
          <a:blip r:embed="rId3" cstate="print"/>
          <a:srcRect/>
          <a:stretch>
            <a:fillRect/>
          </a:stretch>
        </p:blipFill>
        <p:spPr bwMode="auto">
          <a:xfrm>
            <a:off x="4953000" y="703385"/>
            <a:ext cx="3505200" cy="6154615"/>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 calcmode="lin" valueType="num">
                                      <p:cBhvr>
                                        <p:cTn id="7" dur="500" fill="hold"/>
                                        <p:tgtEl>
                                          <p:spTgt spid="82946"/>
                                        </p:tgtEl>
                                        <p:attrNameLst>
                                          <p:attrName>ppt_w</p:attrName>
                                        </p:attrNameLst>
                                      </p:cBhvr>
                                      <p:tavLst>
                                        <p:tav tm="0">
                                          <p:val>
                                            <p:fltVal val="0"/>
                                          </p:val>
                                        </p:tav>
                                        <p:tav tm="100000">
                                          <p:val>
                                            <p:strVal val="#ppt_w"/>
                                          </p:val>
                                        </p:tav>
                                      </p:tavLst>
                                    </p:anim>
                                    <p:anim calcmode="lin" valueType="num">
                                      <p:cBhvr>
                                        <p:cTn id="8" dur="500" fill="hold"/>
                                        <p:tgtEl>
                                          <p:spTgt spid="82946"/>
                                        </p:tgtEl>
                                        <p:attrNameLst>
                                          <p:attrName>ppt_h</p:attrName>
                                        </p:attrNameLst>
                                      </p:cBhvr>
                                      <p:tavLst>
                                        <p:tav tm="0">
                                          <p:val>
                                            <p:fltVal val="0"/>
                                          </p:val>
                                        </p:tav>
                                        <p:tav tm="100000">
                                          <p:val>
                                            <p:strVal val="#ppt_h"/>
                                          </p:val>
                                        </p:tav>
                                      </p:tavLst>
                                    </p:anim>
                                    <p:animEffect transition="in" filter="fade">
                                      <p:cBhvr>
                                        <p:cTn id="9" dur="5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915400" cy="5632311"/>
          </a:xfrm>
          <a:prstGeom prst="rect">
            <a:avLst/>
          </a:prstGeom>
        </p:spPr>
        <p:txBody>
          <a:bodyPr wrap="square">
            <a:spAutoFit/>
          </a:bodyPr>
          <a:lstStyle/>
          <a:p>
            <a:r>
              <a:rPr lang="en-US" sz="3600" dirty="0" smtClean="0"/>
              <a:t>Adam being the first man was created perfect and was born into a perfect world – </a:t>
            </a:r>
            <a:r>
              <a:rPr lang="en-US" sz="3600" i="1" dirty="0" smtClean="0"/>
              <a:t>Gen. 1-3</a:t>
            </a:r>
          </a:p>
          <a:p>
            <a:endParaRPr lang="en-US" sz="3600" i="1" dirty="0" smtClean="0"/>
          </a:p>
          <a:p>
            <a:r>
              <a:rPr lang="en-US" sz="3600" dirty="0" smtClean="0"/>
              <a:t>Adam </a:t>
            </a:r>
            <a:r>
              <a:rPr lang="en-US" sz="3600" dirty="0" smtClean="0"/>
              <a:t>was put to the test and </a:t>
            </a:r>
            <a:r>
              <a:rPr lang="en-US" sz="3600" dirty="0" smtClean="0"/>
              <a:t>failed, thus in Adam all died – </a:t>
            </a:r>
            <a:r>
              <a:rPr lang="en-US" sz="3600" i="1" dirty="0" smtClean="0"/>
              <a:t>II Cor. 15:22</a:t>
            </a:r>
          </a:p>
          <a:p>
            <a:endParaRPr lang="en-US" sz="3600" dirty="0" smtClean="0"/>
          </a:p>
          <a:p>
            <a:r>
              <a:rPr lang="en-US" sz="3600" dirty="0" smtClean="0"/>
              <a:t> </a:t>
            </a:r>
            <a:r>
              <a:rPr lang="en-US" sz="3600" dirty="0" smtClean="0"/>
              <a:t>Adam </a:t>
            </a:r>
            <a:r>
              <a:rPr lang="en-US" sz="3600" dirty="0" smtClean="0"/>
              <a:t>sinned therefore death came into play – </a:t>
            </a:r>
            <a:r>
              <a:rPr lang="en-US" sz="3600" dirty="0" smtClean="0"/>
              <a:t>      </a:t>
            </a:r>
            <a:r>
              <a:rPr lang="en-US" sz="3600" i="1" dirty="0" smtClean="0">
                <a:solidFill>
                  <a:srgbClr val="FFFF00"/>
                </a:solidFill>
              </a:rPr>
              <a:t>Rom</a:t>
            </a:r>
            <a:r>
              <a:rPr lang="en-US" sz="3600" i="1" dirty="0" smtClean="0">
                <a:solidFill>
                  <a:srgbClr val="FFFF00"/>
                </a:solidFill>
              </a:rPr>
              <a:t>. 6:23 “For the wages of sin is death; but the gift of God is eternal life through Jesus Christ our Lord</a:t>
            </a:r>
            <a:r>
              <a:rPr lang="en-US" sz="3600" i="1" dirty="0" smtClean="0">
                <a:solidFill>
                  <a:srgbClr val="FFFF00"/>
                </a:solidFill>
              </a:rPr>
              <a:t>.”</a:t>
            </a:r>
            <a:endParaRPr lang="en-US" sz="3600" i="1" dirty="0" smtClean="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to="" calcmode="lin" valueType="num">
                                      <p:cBhvr>
                                        <p:cTn id="7" dur="1" fill="hold"/>
                                        <p:tgtEl>
                                          <p:spTgt spid="2">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 to="" calcmode="lin" valueType="num">
                                      <p:cBhvr>
                                        <p:cTn id="12" dur="1" fill="hold"/>
                                        <p:tgtEl>
                                          <p:spTgt spid="2">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8915400" cy="5516563"/>
          </a:xfrm>
        </p:spPr>
        <p:txBody>
          <a:bodyPr>
            <a:normAutofit lnSpcReduction="10000"/>
          </a:bodyPr>
          <a:lstStyle/>
          <a:p>
            <a:pPr>
              <a:buNone/>
            </a:pPr>
            <a:r>
              <a:rPr lang="en-US" sz="3600" dirty="0" smtClean="0"/>
              <a:t>   Jesus </a:t>
            </a:r>
            <a:r>
              <a:rPr lang="en-US" sz="3600" dirty="0" smtClean="0"/>
              <a:t>was also born </a:t>
            </a:r>
            <a:r>
              <a:rPr lang="en-US" sz="3600" dirty="0" smtClean="0"/>
              <a:t>perfect, </a:t>
            </a:r>
            <a:r>
              <a:rPr lang="en-US" sz="3600" dirty="0" smtClean="0"/>
              <a:t>but </a:t>
            </a:r>
            <a:r>
              <a:rPr lang="en-US" sz="3600" dirty="0" smtClean="0"/>
              <a:t>he was born into </a:t>
            </a:r>
            <a:r>
              <a:rPr lang="en-US" sz="3600" dirty="0" smtClean="0"/>
              <a:t>a sinful </a:t>
            </a:r>
            <a:r>
              <a:rPr lang="en-US" sz="3600" dirty="0" smtClean="0"/>
              <a:t>world</a:t>
            </a:r>
            <a:r>
              <a:rPr lang="en-US" sz="3600" dirty="0" smtClean="0"/>
              <a:t> </a:t>
            </a:r>
            <a:r>
              <a:rPr lang="en-US" sz="3600" dirty="0" smtClean="0"/>
              <a:t>– </a:t>
            </a:r>
            <a:r>
              <a:rPr lang="en-US" sz="3600" i="1" dirty="0" smtClean="0"/>
              <a:t>John 1:29</a:t>
            </a:r>
          </a:p>
          <a:p>
            <a:pPr>
              <a:buNone/>
            </a:pPr>
            <a:endParaRPr lang="en-US" sz="3600" dirty="0" smtClean="0"/>
          </a:p>
          <a:p>
            <a:pPr>
              <a:buNone/>
            </a:pPr>
            <a:r>
              <a:rPr lang="en-US" sz="3600" dirty="0" smtClean="0"/>
              <a:t> </a:t>
            </a:r>
            <a:r>
              <a:rPr lang="en-US" sz="3600" dirty="0" smtClean="0"/>
              <a:t>  Jesus </a:t>
            </a:r>
            <a:r>
              <a:rPr lang="en-US" sz="3600" dirty="0" smtClean="0"/>
              <a:t>was also put to the test and </a:t>
            </a:r>
            <a:r>
              <a:rPr lang="en-US" sz="3600" dirty="0" smtClean="0"/>
              <a:t>succeeded,  He then died and rose again to redeem us from our fallen sinful condition -</a:t>
            </a:r>
            <a:r>
              <a:rPr lang="en-US" sz="3600" i="1" dirty="0" smtClean="0"/>
              <a:t> I Cor. 15:45 </a:t>
            </a:r>
          </a:p>
          <a:p>
            <a:pPr>
              <a:buNone/>
            </a:pPr>
            <a:endParaRPr lang="en-US" sz="3600" dirty="0" smtClean="0"/>
          </a:p>
          <a:p>
            <a:pPr>
              <a:buNone/>
            </a:pPr>
            <a:r>
              <a:rPr lang="en-US" sz="3600" dirty="0" smtClean="0"/>
              <a:t>   He </a:t>
            </a:r>
            <a:r>
              <a:rPr lang="en-US" sz="3600" dirty="0" smtClean="0"/>
              <a:t>won what Adam lost, everlasting life </a:t>
            </a:r>
            <a:r>
              <a:rPr lang="en-US" sz="3600" dirty="0" smtClean="0"/>
              <a:t>–          </a:t>
            </a:r>
            <a:r>
              <a:rPr lang="en-US" sz="3600" i="1" dirty="0" smtClean="0">
                <a:solidFill>
                  <a:srgbClr val="FFFF00"/>
                </a:solidFill>
              </a:rPr>
              <a:t>I Cor. 15:22 “For as in Adam all die, even so in Christ shall all be made alive.”</a:t>
            </a: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to="" calcmode="lin" valueType="num">
                                      <p:cBhvr>
                                        <p:cTn id="1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19200"/>
          </a:xfrm>
        </p:spPr>
        <p:txBody>
          <a:bodyPr>
            <a:noAutofit/>
          </a:bodyPr>
          <a:lstStyle/>
          <a:p>
            <a:r>
              <a:rPr lang="en-US" sz="3600" i="1" dirty="0" smtClean="0"/>
              <a:t>“For as in Adam all die, even so in Christ shall all be made alive.”        </a:t>
            </a:r>
            <a:r>
              <a:rPr lang="en-US" sz="3600" dirty="0" smtClean="0"/>
              <a:t/>
            </a:r>
            <a:br>
              <a:rPr lang="en-US" sz="3600" dirty="0" smtClean="0"/>
            </a:br>
            <a:r>
              <a:rPr lang="en-US" sz="3600" i="1" dirty="0" smtClean="0"/>
              <a:t>   I Cor. 15:22</a:t>
            </a:r>
            <a:r>
              <a:rPr lang="en-US" sz="3600" dirty="0" smtClean="0"/>
              <a:t/>
            </a:r>
            <a:br>
              <a:rPr lang="en-US" sz="3600" dirty="0" smtClean="0"/>
            </a:br>
            <a:r>
              <a:rPr lang="en-US" sz="3600" i="1" dirty="0" smtClean="0"/>
              <a:t> (Romans 5-8; I Cor. 15)</a:t>
            </a:r>
            <a:endParaRPr lang="en-US" sz="3600" i="1" dirty="0"/>
          </a:p>
        </p:txBody>
      </p:sp>
      <p:sp>
        <p:nvSpPr>
          <p:cNvPr id="3" name="Content Placeholder 2"/>
          <p:cNvSpPr>
            <a:spLocks noGrp="1"/>
          </p:cNvSpPr>
          <p:nvPr>
            <p:ph sz="half" idx="1"/>
          </p:nvPr>
        </p:nvSpPr>
        <p:spPr>
          <a:xfrm>
            <a:off x="457200" y="3733800"/>
            <a:ext cx="4038600" cy="3124200"/>
          </a:xfrm>
        </p:spPr>
        <p:txBody>
          <a:bodyPr>
            <a:normAutofit/>
          </a:bodyPr>
          <a:lstStyle/>
          <a:p>
            <a:r>
              <a:rPr lang="en-US" sz="3600" u="sng" dirty="0" smtClean="0"/>
              <a:t>First Adam</a:t>
            </a:r>
            <a:endParaRPr lang="en-US" sz="3600" dirty="0" smtClean="0"/>
          </a:p>
          <a:p>
            <a:r>
              <a:rPr lang="en-US" sz="3600" dirty="0" smtClean="0"/>
              <a:t>Death</a:t>
            </a:r>
          </a:p>
          <a:p>
            <a:r>
              <a:rPr lang="en-US" sz="3600" dirty="0" smtClean="0"/>
              <a:t>Separation</a:t>
            </a:r>
          </a:p>
          <a:p>
            <a:r>
              <a:rPr lang="en-US" sz="3600" dirty="0" smtClean="0"/>
              <a:t>Curse</a:t>
            </a:r>
            <a:endParaRPr lang="en-US" sz="3600" dirty="0"/>
          </a:p>
        </p:txBody>
      </p:sp>
      <p:sp>
        <p:nvSpPr>
          <p:cNvPr id="4" name="Content Placeholder 3"/>
          <p:cNvSpPr>
            <a:spLocks noGrp="1"/>
          </p:cNvSpPr>
          <p:nvPr>
            <p:ph sz="half" idx="2"/>
          </p:nvPr>
        </p:nvSpPr>
        <p:spPr>
          <a:xfrm>
            <a:off x="4648200" y="3733800"/>
            <a:ext cx="4038600" cy="3124200"/>
          </a:xfrm>
        </p:spPr>
        <p:txBody>
          <a:bodyPr>
            <a:normAutofit/>
          </a:bodyPr>
          <a:lstStyle/>
          <a:p>
            <a:r>
              <a:rPr lang="en-US" sz="3600" u="sng" dirty="0" smtClean="0"/>
              <a:t>Second Adam </a:t>
            </a:r>
          </a:p>
          <a:p>
            <a:r>
              <a:rPr lang="en-US" sz="3600" dirty="0" smtClean="0"/>
              <a:t>Life</a:t>
            </a:r>
          </a:p>
          <a:p>
            <a:r>
              <a:rPr lang="en-US" sz="3600" dirty="0" smtClean="0"/>
              <a:t>Reconciliation</a:t>
            </a:r>
          </a:p>
          <a:p>
            <a:r>
              <a:rPr lang="en-US" sz="3600" dirty="0" smtClean="0"/>
              <a:t>Blessing</a:t>
            </a:r>
            <a:endParaRPr lang="en-US" sz="3600" dirty="0"/>
          </a:p>
        </p:txBody>
      </p:sp>
      <p:pic>
        <p:nvPicPr>
          <p:cNvPr id="1028" name="Picture 4" descr="http://breakthematrix.com/wp-content/uploads/2010/12/jesus-wearing-the-thorn-of-crowns.jpg"/>
          <p:cNvPicPr>
            <a:picLocks noChangeAspect="1" noChangeArrowheads="1"/>
          </p:cNvPicPr>
          <p:nvPr/>
        </p:nvPicPr>
        <p:blipFill>
          <a:blip r:embed="rId2" cstate="print"/>
          <a:srcRect/>
          <a:stretch>
            <a:fillRect/>
          </a:stretch>
        </p:blipFill>
        <p:spPr bwMode="auto">
          <a:xfrm>
            <a:off x="6934200" y="990600"/>
            <a:ext cx="1922481" cy="2581275"/>
          </a:xfrm>
          <a:prstGeom prst="rect">
            <a:avLst/>
          </a:prstGeom>
          <a:noFill/>
        </p:spPr>
      </p:pic>
      <p:pic>
        <p:nvPicPr>
          <p:cNvPr id="1030" name="Picture 6" descr="http://t0.gstatic.com/images?q=tbn:ANd9GcSqz65EswJ_i-xHWTN6OyLNsbaa6EoEfUUGcq8nIk9R0POFX8f3_BLzrm-o1w"/>
          <p:cNvPicPr>
            <a:picLocks noChangeAspect="1" noChangeArrowheads="1"/>
          </p:cNvPicPr>
          <p:nvPr/>
        </p:nvPicPr>
        <p:blipFill>
          <a:blip r:embed="rId3" cstate="print">
            <a:lum contrast="30000"/>
          </a:blip>
          <a:srcRect r="885" b="10313"/>
          <a:stretch>
            <a:fillRect/>
          </a:stretch>
        </p:blipFill>
        <p:spPr bwMode="auto">
          <a:xfrm>
            <a:off x="152400" y="1447800"/>
            <a:ext cx="2304288" cy="20574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to="" calcmode="lin" valueType="num">
                                      <p:cBhvr>
                                        <p:cTn id="27" dur="1" fill="hold"/>
                                        <p:tgtEl>
                                          <p:spTgt spid="4">
                                            <p:txEl>
                                              <p:pRg st="0" end="0"/>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 to="" calcmode="lin" valueType="num">
                                      <p:cBhvr>
                                        <p:cTn id="32" dur="1" fill="hold"/>
                                        <p:tgtEl>
                                          <p:spTgt spid="4">
                                            <p:txEl>
                                              <p:pRg st="1" end="1"/>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to="" calcmode="lin" valueType="num">
                                      <p:cBhvr>
                                        <p:cTn id="37" dur="1" fill="hold"/>
                                        <p:tgtEl>
                                          <p:spTgt spid="4">
                                            <p:txEl>
                                              <p:pRg st="2" end="2"/>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 to="" calcmode="lin" valueType="num">
                                      <p:cBhvr>
                                        <p:cTn id="42"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953000" cy="6858000"/>
          </a:xfrm>
        </p:spPr>
        <p:txBody>
          <a:bodyPr>
            <a:noAutofit/>
          </a:bodyPr>
          <a:lstStyle/>
          <a:p>
            <a:r>
              <a:rPr lang="en-US" sz="3600" dirty="0" smtClean="0"/>
              <a:t>Advocate - </a:t>
            </a:r>
            <a:r>
              <a:rPr lang="en-US" sz="3600" i="1" dirty="0" smtClean="0"/>
              <a:t>(I John 2:1)</a:t>
            </a:r>
          </a:p>
          <a:p>
            <a:r>
              <a:rPr lang="en-US" sz="3600" dirty="0" smtClean="0"/>
              <a:t>One that pleads the cause of </a:t>
            </a:r>
            <a:r>
              <a:rPr lang="en-US" sz="3600" dirty="0" smtClean="0"/>
              <a:t>another before a judge </a:t>
            </a:r>
            <a:r>
              <a:rPr lang="en-US" sz="3600" dirty="0" smtClean="0"/>
              <a:t>or judicial court.</a:t>
            </a:r>
          </a:p>
          <a:p>
            <a:r>
              <a:rPr lang="en-US" sz="3600" dirty="0" smtClean="0"/>
              <a:t>One that defends the cause or promotes the interests of another </a:t>
            </a:r>
            <a:r>
              <a:rPr lang="en-US" sz="3600" dirty="0" smtClean="0"/>
              <a:t> </a:t>
            </a:r>
            <a:r>
              <a:rPr lang="en-US" sz="3600" dirty="0" smtClean="0"/>
              <a:t>in a court of law.</a:t>
            </a:r>
          </a:p>
          <a:p>
            <a:r>
              <a:rPr lang="en-US" sz="3600" dirty="0" smtClean="0"/>
              <a:t>Defense attorney</a:t>
            </a:r>
          </a:p>
        </p:txBody>
      </p:sp>
      <p:pic>
        <p:nvPicPr>
          <p:cNvPr id="4100" name="Picture 4" descr="http://sabbathsermons.files.wordpress.com/2009/08/judgement.jpg"/>
          <p:cNvPicPr>
            <a:picLocks noChangeAspect="1" noChangeArrowheads="1"/>
          </p:cNvPicPr>
          <p:nvPr/>
        </p:nvPicPr>
        <p:blipFill>
          <a:blip r:embed="rId2" cstate="print"/>
          <a:srcRect/>
          <a:stretch>
            <a:fillRect/>
          </a:stretch>
        </p:blipFill>
        <p:spPr bwMode="auto">
          <a:xfrm>
            <a:off x="4800600" y="1066800"/>
            <a:ext cx="4162097" cy="50292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4800600" cy="1676400"/>
          </a:xfrm>
        </p:spPr>
        <p:txBody>
          <a:bodyPr>
            <a:normAutofit fontScale="90000"/>
          </a:bodyPr>
          <a:lstStyle/>
          <a:p>
            <a:r>
              <a:rPr lang="en-US" sz="4000" dirty="0" smtClean="0">
                <a:solidFill>
                  <a:srgbClr val="FFFF00"/>
                </a:solidFill>
              </a:rPr>
              <a:t>Condemned </a:t>
            </a:r>
            <a:br>
              <a:rPr lang="en-US" sz="4000" dirty="0" smtClean="0">
                <a:solidFill>
                  <a:srgbClr val="FFFF00"/>
                </a:solidFill>
              </a:rPr>
            </a:br>
            <a:r>
              <a:rPr lang="en-US" sz="4000" dirty="0" smtClean="0">
                <a:solidFill>
                  <a:srgbClr val="FFFF00"/>
                </a:solidFill>
              </a:rPr>
              <a:t>by the Law</a:t>
            </a:r>
            <a:br>
              <a:rPr lang="en-US" sz="4000" dirty="0" smtClean="0">
                <a:solidFill>
                  <a:srgbClr val="FFFF00"/>
                </a:solidFill>
              </a:rPr>
            </a:br>
            <a:r>
              <a:rPr lang="en-US" sz="4000" i="1" dirty="0" smtClean="0">
                <a:solidFill>
                  <a:srgbClr val="FFFF00"/>
                </a:solidFill>
              </a:rPr>
              <a:t>(Romans 3-5)</a:t>
            </a:r>
            <a:br>
              <a:rPr lang="en-US" sz="4000" i="1" dirty="0" smtClean="0">
                <a:solidFill>
                  <a:srgbClr val="FFFF00"/>
                </a:solidFill>
              </a:rPr>
            </a:br>
            <a:r>
              <a:rPr lang="en-US" sz="4000" dirty="0" smtClean="0">
                <a:solidFill>
                  <a:srgbClr val="FFFF00"/>
                </a:solidFill>
              </a:rPr>
              <a:t/>
            </a:r>
            <a:br>
              <a:rPr lang="en-US" sz="4000" dirty="0" smtClean="0">
                <a:solidFill>
                  <a:srgbClr val="FFFF00"/>
                </a:solidFill>
              </a:rPr>
            </a:br>
            <a:endParaRPr lang="en-US" sz="4000" dirty="0">
              <a:solidFill>
                <a:srgbClr val="FFFF00"/>
              </a:solidFill>
            </a:endParaRPr>
          </a:p>
        </p:txBody>
      </p:sp>
      <p:sp>
        <p:nvSpPr>
          <p:cNvPr id="3" name="Subtitle 2"/>
          <p:cNvSpPr>
            <a:spLocks noGrp="1"/>
          </p:cNvSpPr>
          <p:nvPr>
            <p:ph type="subTitle" idx="1"/>
          </p:nvPr>
        </p:nvSpPr>
        <p:spPr>
          <a:xfrm>
            <a:off x="3962400" y="0"/>
            <a:ext cx="5181600" cy="5638800"/>
          </a:xfrm>
        </p:spPr>
        <p:txBody>
          <a:bodyPr>
            <a:normAutofit/>
          </a:bodyPr>
          <a:lstStyle/>
          <a:p>
            <a:r>
              <a:rPr lang="en-US" sz="4000" dirty="0" smtClean="0">
                <a:solidFill>
                  <a:srgbClr val="FFFF00"/>
                </a:solidFill>
              </a:rPr>
              <a:t>Justified </a:t>
            </a:r>
          </a:p>
          <a:p>
            <a:r>
              <a:rPr lang="en-US" sz="4000" dirty="0" smtClean="0">
                <a:solidFill>
                  <a:srgbClr val="FFFF00"/>
                </a:solidFill>
              </a:rPr>
              <a:t>by Christ</a:t>
            </a:r>
          </a:p>
          <a:p>
            <a:r>
              <a:rPr lang="en-US" sz="3600" i="1" dirty="0" smtClean="0">
                <a:solidFill>
                  <a:srgbClr val="FFFF00"/>
                </a:solidFill>
              </a:rPr>
              <a:t>(Romans 5-8)</a:t>
            </a:r>
            <a:endParaRPr lang="en-US" sz="3600" i="1" dirty="0">
              <a:solidFill>
                <a:srgbClr val="FFFF00"/>
              </a:solidFill>
            </a:endParaRPr>
          </a:p>
        </p:txBody>
      </p:sp>
      <p:pic>
        <p:nvPicPr>
          <p:cNvPr id="185348" name="Picture 4" descr="http://1.bp.blogspot.com/-ej4ijnNIu4c/TVRIxKba-OI/AAAAAAAAAxo/xrBCxqJgfuA/s1600/law-of-moses.jpg"/>
          <p:cNvPicPr>
            <a:picLocks noChangeAspect="1" noChangeArrowheads="1"/>
          </p:cNvPicPr>
          <p:nvPr/>
        </p:nvPicPr>
        <p:blipFill>
          <a:blip r:embed="rId2" cstate="print"/>
          <a:srcRect/>
          <a:stretch>
            <a:fillRect/>
          </a:stretch>
        </p:blipFill>
        <p:spPr bwMode="auto">
          <a:xfrm>
            <a:off x="228601" y="2366908"/>
            <a:ext cx="3581400" cy="4491092"/>
          </a:xfrm>
          <a:prstGeom prst="rect">
            <a:avLst/>
          </a:prstGeom>
          <a:noFill/>
        </p:spPr>
      </p:pic>
      <p:pic>
        <p:nvPicPr>
          <p:cNvPr id="185350" name="Picture 6" descr="http://ubdavid.org/youthworld/winners2/graphics/2_charges-dismissed.jpg"/>
          <p:cNvPicPr>
            <a:picLocks noChangeAspect="1" noChangeArrowheads="1"/>
          </p:cNvPicPr>
          <p:nvPr/>
        </p:nvPicPr>
        <p:blipFill>
          <a:blip r:embed="rId3" cstate="print"/>
          <a:srcRect/>
          <a:stretch>
            <a:fillRect/>
          </a:stretch>
        </p:blipFill>
        <p:spPr bwMode="auto">
          <a:xfrm>
            <a:off x="4419600" y="2743200"/>
            <a:ext cx="4476748" cy="3581400"/>
          </a:xfrm>
          <a:prstGeom prst="rect">
            <a:avLst/>
          </a:prstGeom>
          <a:noFill/>
        </p:spPr>
      </p:pic>
      <p:pic>
        <p:nvPicPr>
          <p:cNvPr id="185352" name="Picture 8" descr="http://1.bp.blogspot.com/_v-jkdc-LjSM/TEhgZOT-3EI/AAAAAAAAAf8/pzqGOHRLJ8Y/s1600/Cross.jpg"/>
          <p:cNvPicPr>
            <a:picLocks noChangeAspect="1" noChangeArrowheads="1"/>
          </p:cNvPicPr>
          <p:nvPr/>
        </p:nvPicPr>
        <p:blipFill>
          <a:blip r:embed="rId4" cstate="print"/>
          <a:srcRect l="26667" t="12069" r="32121" b="20690"/>
          <a:stretch>
            <a:fillRect/>
          </a:stretch>
        </p:blipFill>
        <p:spPr bwMode="auto">
          <a:xfrm>
            <a:off x="5791200" y="4724400"/>
            <a:ext cx="1447800" cy="1660712"/>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352"/>
                                        </p:tgtEl>
                                        <p:attrNameLst>
                                          <p:attrName>style.visibility</p:attrName>
                                        </p:attrNameLst>
                                      </p:cBhvr>
                                      <p:to>
                                        <p:strVal val="visible"/>
                                      </p:to>
                                    </p:set>
                                    <p:animEffect transition="in" filter="fade">
                                      <p:cBhvr>
                                        <p:cTn id="7" dur="2000"/>
                                        <p:tgtEl>
                                          <p:spTgt spid="185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solidFill>
                  <a:srgbClr val="FFFF00"/>
                </a:solidFill>
              </a:rPr>
              <a:t>Jesus can be your Advocate </a:t>
            </a:r>
            <a:br>
              <a:rPr lang="en-US" dirty="0" smtClean="0">
                <a:solidFill>
                  <a:srgbClr val="FFFF00"/>
                </a:solidFill>
              </a:rPr>
            </a:br>
            <a:r>
              <a:rPr lang="en-US" dirty="0" smtClean="0">
                <a:solidFill>
                  <a:srgbClr val="FFFF00"/>
                </a:solidFill>
              </a:rPr>
              <a:t>(attorney) or He will be your Judge</a:t>
            </a:r>
            <a:endParaRPr lang="en-US" dirty="0">
              <a:solidFill>
                <a:srgbClr val="FFFF00"/>
              </a:solidFill>
            </a:endParaRPr>
          </a:p>
        </p:txBody>
      </p:sp>
      <p:pic>
        <p:nvPicPr>
          <p:cNvPr id="83970" name="Picture 2" descr="http://www.kennethcoxministries.org/site/v1/administrator/components/com_phpshop/shop_image/product/70d36c8feec9460b6ec67892ed5cad97.jpg"/>
          <p:cNvPicPr>
            <a:picLocks noChangeAspect="1" noChangeArrowheads="1"/>
          </p:cNvPicPr>
          <p:nvPr/>
        </p:nvPicPr>
        <p:blipFill>
          <a:blip r:embed="rId2" cstate="print"/>
          <a:srcRect/>
          <a:stretch>
            <a:fillRect/>
          </a:stretch>
        </p:blipFill>
        <p:spPr bwMode="auto">
          <a:xfrm>
            <a:off x="2667000" y="1417626"/>
            <a:ext cx="3752850" cy="5440374"/>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heaven\ch4_pat_07_throneroom_small (2).jpg"/>
          <p:cNvPicPr>
            <a:picLocks noChangeAspect="1" noChangeArrowheads="1"/>
          </p:cNvPicPr>
          <p:nvPr/>
        </p:nvPicPr>
        <p:blipFill>
          <a:blip r:embed="rId2" cstate="print"/>
          <a:srcRect/>
          <a:stretch>
            <a:fillRect/>
          </a:stretch>
        </p:blipFill>
        <p:spPr bwMode="auto">
          <a:xfrm>
            <a:off x="0" y="762000"/>
            <a:ext cx="9144000" cy="6424084"/>
          </a:xfrm>
          <a:prstGeom prst="rect">
            <a:avLst/>
          </a:prstGeom>
          <a:noFill/>
        </p:spPr>
      </p:pic>
      <p:sp>
        <p:nvSpPr>
          <p:cNvPr id="3" name="Content Placeholder 2"/>
          <p:cNvSpPr>
            <a:spLocks noGrp="1"/>
          </p:cNvSpPr>
          <p:nvPr>
            <p:ph idx="1"/>
          </p:nvPr>
        </p:nvSpPr>
        <p:spPr>
          <a:xfrm>
            <a:off x="0" y="0"/>
            <a:ext cx="9144000" cy="6858000"/>
          </a:xfrm>
        </p:spPr>
        <p:txBody>
          <a:bodyPr>
            <a:normAutofit/>
          </a:bodyPr>
          <a:lstStyle/>
          <a:p>
            <a:pPr lvl="0"/>
            <a:r>
              <a:rPr lang="en-US" sz="3600" dirty="0" smtClean="0"/>
              <a:t>Almighty God - </a:t>
            </a:r>
            <a:r>
              <a:rPr lang="en-US" sz="3600" i="1" dirty="0" smtClean="0"/>
              <a:t>(Rev. 1:8)</a:t>
            </a:r>
            <a:endParaRPr lang="en-US" sz="3600" dirty="0" smtClean="0"/>
          </a:p>
        </p:txBody>
      </p:sp>
      <p:sp>
        <p:nvSpPr>
          <p:cNvPr id="5" name="Rectangle 4"/>
          <p:cNvSpPr/>
          <p:nvPr/>
        </p:nvSpPr>
        <p:spPr>
          <a:xfrm>
            <a:off x="381000" y="838200"/>
            <a:ext cx="8534400" cy="2554545"/>
          </a:xfrm>
          <a:prstGeom prst="rect">
            <a:avLst/>
          </a:prstGeom>
        </p:spPr>
        <p:txBody>
          <a:bodyPr wrap="square">
            <a:spAutoFit/>
          </a:bodyPr>
          <a:lstStyle/>
          <a:p>
            <a:r>
              <a:rPr lang="en-US" sz="3200" i="1" dirty="0" smtClean="0">
                <a:effectLst>
                  <a:glow rad="101600">
                    <a:schemeClr val="bg1">
                      <a:alpha val="60000"/>
                    </a:schemeClr>
                  </a:glow>
                </a:effectLst>
              </a:rPr>
              <a:t> Rev.4:8  “And the four </a:t>
            </a:r>
            <a:r>
              <a:rPr lang="en-US" sz="3200" i="1" dirty="0" smtClean="0">
                <a:effectLst>
                  <a:glow rad="101600">
                    <a:schemeClr val="bg1">
                      <a:alpha val="60000"/>
                    </a:schemeClr>
                  </a:glow>
                </a:effectLst>
              </a:rPr>
              <a:t>beasts</a:t>
            </a:r>
            <a:r>
              <a:rPr lang="en-US" sz="3200" b="1" dirty="0" smtClean="0"/>
              <a:t> </a:t>
            </a:r>
            <a:r>
              <a:rPr lang="en-US" sz="3200" dirty="0" smtClean="0"/>
              <a:t>(Cherubim's) </a:t>
            </a:r>
            <a:r>
              <a:rPr lang="en-US" sz="3200" i="1" dirty="0" smtClean="0">
                <a:effectLst>
                  <a:glow rad="101600">
                    <a:schemeClr val="bg1">
                      <a:alpha val="60000"/>
                    </a:schemeClr>
                  </a:glow>
                </a:effectLst>
              </a:rPr>
              <a:t>had </a:t>
            </a:r>
            <a:r>
              <a:rPr lang="en-US" sz="3200" i="1" dirty="0" smtClean="0">
                <a:effectLst>
                  <a:glow rad="101600">
                    <a:schemeClr val="bg1">
                      <a:alpha val="60000"/>
                    </a:schemeClr>
                  </a:glow>
                </a:effectLst>
              </a:rPr>
              <a:t>each of them six wings about him; and they were full of eyes within: and they rest not day and night, saying, Holy, holy, holy, Lord God Almighty, which was, and is, and is to come.”</a:t>
            </a:r>
            <a:endParaRPr lang="en-US" sz="32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3505200"/>
          </a:xfrm>
        </p:spPr>
        <p:txBody>
          <a:bodyPr>
            <a:normAutofit/>
          </a:bodyPr>
          <a:lstStyle/>
          <a:p>
            <a:pPr lvl="0"/>
            <a:r>
              <a:rPr lang="en-US" sz="3600" dirty="0" smtClean="0"/>
              <a:t>Ancient of Days - </a:t>
            </a:r>
            <a:r>
              <a:rPr lang="en-US" sz="3600" i="1" dirty="0" smtClean="0"/>
              <a:t>(Dan.</a:t>
            </a:r>
            <a:r>
              <a:rPr lang="en-US" sz="3600" dirty="0" smtClean="0"/>
              <a:t> 7:22)</a:t>
            </a:r>
          </a:p>
          <a:p>
            <a:pPr lvl="0">
              <a:buNone/>
            </a:pPr>
            <a:r>
              <a:rPr lang="en-US" sz="3600" dirty="0" smtClean="0"/>
              <a:t>   </a:t>
            </a:r>
            <a:r>
              <a:rPr lang="en-US" sz="3600" i="1" dirty="0" smtClean="0">
                <a:solidFill>
                  <a:srgbClr val="FFFF00"/>
                </a:solidFill>
              </a:rPr>
              <a:t>Palm 90:2 “Before the mountains were brought forth, or ever thou </a:t>
            </a:r>
            <a:r>
              <a:rPr lang="en-US" sz="3600" i="1" dirty="0" err="1" smtClean="0">
                <a:solidFill>
                  <a:srgbClr val="FFFF00"/>
                </a:solidFill>
              </a:rPr>
              <a:t>hadst</a:t>
            </a:r>
            <a:r>
              <a:rPr lang="en-US" sz="3600" i="1" dirty="0" smtClean="0">
                <a:solidFill>
                  <a:srgbClr val="FFFF00"/>
                </a:solidFill>
              </a:rPr>
              <a:t> formed the earth and the world, even from everlasting to everlasting, thou art God.”</a:t>
            </a:r>
          </a:p>
          <a:p>
            <a:pPr>
              <a:buNone/>
            </a:pPr>
            <a:endParaRPr lang="en-US" sz="3600" dirty="0"/>
          </a:p>
        </p:txBody>
      </p:sp>
      <p:pic>
        <p:nvPicPr>
          <p:cNvPr id="46082" name="Picture 2" descr="http://www.nowtheendbegins.com/images/bible-images/ancient-of-days-daniel-7.jpg"/>
          <p:cNvPicPr>
            <a:picLocks noChangeAspect="1" noChangeArrowheads="1"/>
          </p:cNvPicPr>
          <p:nvPr/>
        </p:nvPicPr>
        <p:blipFill>
          <a:blip r:embed="rId2" cstate="print"/>
          <a:srcRect/>
          <a:stretch>
            <a:fillRect/>
          </a:stretch>
        </p:blipFill>
        <p:spPr bwMode="auto">
          <a:xfrm>
            <a:off x="2133600" y="2924174"/>
            <a:ext cx="5238750" cy="3933826"/>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219200"/>
          </a:xfrm>
        </p:spPr>
        <p:txBody>
          <a:bodyPr>
            <a:normAutofit/>
          </a:bodyPr>
          <a:lstStyle/>
          <a:p>
            <a:pPr lvl="0"/>
            <a:r>
              <a:rPr lang="en-US" sz="3600" dirty="0" smtClean="0"/>
              <a:t>Author of Eternal Salvation - </a:t>
            </a:r>
            <a:r>
              <a:rPr lang="en-US" sz="3600" i="1" dirty="0" smtClean="0"/>
              <a:t>(Heb.</a:t>
            </a:r>
            <a:r>
              <a:rPr lang="en-US" sz="3600" dirty="0" smtClean="0"/>
              <a:t> 5:9)</a:t>
            </a:r>
          </a:p>
          <a:p>
            <a:pPr>
              <a:buNone/>
            </a:pPr>
            <a:endParaRPr lang="en-US" sz="3600" dirty="0"/>
          </a:p>
        </p:txBody>
      </p:sp>
      <p:pic>
        <p:nvPicPr>
          <p:cNvPr id="45058" name="Picture 2" descr="http://4.bp.blogspot.com/-aawHYnHgRq8/TySGZH_JqCI/AAAAAAAAAC0/2-JUQBWZxVk/s400/Jesus-I-Am.jpg"/>
          <p:cNvPicPr>
            <a:picLocks noChangeAspect="1" noChangeArrowheads="1"/>
          </p:cNvPicPr>
          <p:nvPr/>
        </p:nvPicPr>
        <p:blipFill>
          <a:blip r:embed="rId2" cstate="print"/>
          <a:srcRect t="2041" r="1361" b="10204"/>
          <a:stretch>
            <a:fillRect/>
          </a:stretch>
        </p:blipFill>
        <p:spPr bwMode="auto">
          <a:xfrm>
            <a:off x="4724400" y="838200"/>
            <a:ext cx="4419600" cy="3276600"/>
          </a:xfrm>
          <a:prstGeom prst="rect">
            <a:avLst/>
          </a:prstGeom>
          <a:noFill/>
        </p:spPr>
      </p:pic>
      <p:pic>
        <p:nvPicPr>
          <p:cNvPr id="45060" name="Picture 4" descr="http://t2.gstatic.com/images?q=tbn:ANd9GcRfUxZBRZ4WVUtcY9iLBi0SBc-MwbM9n7YTOgu_ZN9zBABO-4FKCcwKQ6F3"/>
          <p:cNvPicPr>
            <a:picLocks noChangeAspect="1" noChangeArrowheads="1"/>
          </p:cNvPicPr>
          <p:nvPr/>
        </p:nvPicPr>
        <p:blipFill>
          <a:blip r:embed="rId3" cstate="print"/>
          <a:srcRect/>
          <a:stretch>
            <a:fillRect/>
          </a:stretch>
        </p:blipFill>
        <p:spPr bwMode="auto">
          <a:xfrm>
            <a:off x="0" y="3248024"/>
            <a:ext cx="4794786" cy="3609976"/>
          </a:xfrm>
          <a:prstGeom prst="rect">
            <a:avLst/>
          </a:prstGeom>
          <a:noFill/>
        </p:spPr>
      </p:pic>
      <p:sp>
        <p:nvSpPr>
          <p:cNvPr id="5" name="Rectangle 4"/>
          <p:cNvSpPr/>
          <p:nvPr/>
        </p:nvSpPr>
        <p:spPr>
          <a:xfrm>
            <a:off x="0" y="914400"/>
            <a:ext cx="4572000" cy="2246769"/>
          </a:xfrm>
          <a:prstGeom prst="rect">
            <a:avLst/>
          </a:prstGeom>
        </p:spPr>
        <p:txBody>
          <a:bodyPr wrap="square">
            <a:spAutoFit/>
          </a:bodyPr>
          <a:lstStyle/>
          <a:p>
            <a:r>
              <a:rPr lang="en-US" sz="2800" i="1" dirty="0" smtClean="0"/>
              <a:t>“Neither </a:t>
            </a:r>
            <a:r>
              <a:rPr lang="en-US" sz="2800" i="1" dirty="0" smtClean="0"/>
              <a:t>is there salvation in any other: for there is none other name under heaven given among men, whereby we must be saved</a:t>
            </a:r>
            <a:r>
              <a:rPr lang="en-US" sz="2800" i="1" dirty="0" smtClean="0"/>
              <a:t>.” Acts </a:t>
            </a:r>
            <a:r>
              <a:rPr lang="en-US" sz="2800" i="1" dirty="0" smtClean="0"/>
              <a:t>4:12 </a:t>
            </a:r>
            <a:endParaRPr lang="en-US" sz="28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 to="" calcmode="lin" valueType="num">
                                      <p:cBhvr>
                                        <p:cTn id="7" dur="1" fill="hold"/>
                                        <p:tgtEl>
                                          <p:spTgt spid="4505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5060"/>
                                        </p:tgtEl>
                                        <p:attrNameLst>
                                          <p:attrName>style.visibility</p:attrName>
                                        </p:attrNameLst>
                                      </p:cBhvr>
                                      <p:to>
                                        <p:strVal val="visible"/>
                                      </p:to>
                                    </p:set>
                                    <p:anim to="" calcmode="lin" valueType="num">
                                      <p:cBhvr>
                                        <p:cTn id="12" dur="1" fill="hold"/>
                                        <p:tgtEl>
                                          <p:spTgt spid="4506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gospelrevelations.files.wordpress.com/2011/03/amen1.jpg"/>
          <p:cNvPicPr>
            <a:picLocks noChangeAspect="1" noChangeArrowheads="1"/>
          </p:cNvPicPr>
          <p:nvPr/>
        </p:nvPicPr>
        <p:blipFill>
          <a:blip r:embed="rId2" cstate="print"/>
          <a:srcRect/>
          <a:stretch>
            <a:fillRect/>
          </a:stretch>
        </p:blipFill>
        <p:spPr bwMode="auto">
          <a:xfrm>
            <a:off x="4114800" y="3733800"/>
            <a:ext cx="4772025" cy="3368489"/>
          </a:xfrm>
          <a:prstGeom prst="rect">
            <a:avLst/>
          </a:prstGeom>
          <a:noFill/>
        </p:spPr>
      </p:pic>
      <p:sp>
        <p:nvSpPr>
          <p:cNvPr id="3" name="Content Placeholder 2"/>
          <p:cNvSpPr>
            <a:spLocks noGrp="1"/>
          </p:cNvSpPr>
          <p:nvPr>
            <p:ph idx="1"/>
          </p:nvPr>
        </p:nvSpPr>
        <p:spPr>
          <a:xfrm>
            <a:off x="0" y="0"/>
            <a:ext cx="9144000" cy="6858000"/>
          </a:xfrm>
        </p:spPr>
        <p:txBody>
          <a:bodyPr>
            <a:normAutofit/>
          </a:bodyPr>
          <a:lstStyle/>
          <a:p>
            <a:r>
              <a:rPr lang="en-US" sz="3600" dirty="0" smtClean="0"/>
              <a:t>Amen - </a:t>
            </a:r>
            <a:r>
              <a:rPr lang="en-US" sz="3600" i="1" dirty="0" smtClean="0"/>
              <a:t>(Rev. 3:14)</a:t>
            </a:r>
          </a:p>
          <a:p>
            <a:pPr>
              <a:buNone/>
            </a:pPr>
            <a:endParaRPr lang="en-US" sz="3600" i="1" dirty="0" smtClean="0"/>
          </a:p>
          <a:p>
            <a:pPr>
              <a:buNone/>
            </a:pPr>
            <a:r>
              <a:rPr lang="en-US" sz="3600" i="1" dirty="0" smtClean="0"/>
              <a:t>   </a:t>
            </a:r>
            <a:r>
              <a:rPr lang="en-US" sz="3600" dirty="0" smtClean="0"/>
              <a:t>The word rendered “amen” is a transliteration of a Hebrew word that means “so be it,” or “surely.” </a:t>
            </a:r>
          </a:p>
          <a:p>
            <a:pPr>
              <a:buNone/>
            </a:pPr>
            <a:r>
              <a:rPr lang="en-US" sz="3600" dirty="0" smtClean="0"/>
              <a:t/>
            </a:r>
            <a:br>
              <a:rPr lang="en-US" sz="3600" dirty="0" smtClean="0"/>
            </a:br>
            <a:r>
              <a:rPr lang="en-US" sz="3600" i="1" dirty="0" smtClean="0">
                <a:solidFill>
                  <a:srgbClr val="FFFF00"/>
                </a:solidFill>
              </a:rPr>
              <a:t>“These things </a:t>
            </a:r>
            <a:r>
              <a:rPr lang="en-US" sz="3600" i="1" dirty="0" err="1" smtClean="0">
                <a:solidFill>
                  <a:srgbClr val="FFFF00"/>
                </a:solidFill>
              </a:rPr>
              <a:t>saith</a:t>
            </a:r>
            <a:r>
              <a:rPr lang="en-US" sz="3600" i="1" dirty="0" smtClean="0">
                <a:solidFill>
                  <a:srgbClr val="FFFF00"/>
                </a:solidFill>
              </a:rPr>
              <a:t> the Amen, the faithful and true witness…”</a:t>
            </a:r>
          </a:p>
          <a:p>
            <a:pPr>
              <a:buNone/>
            </a:pPr>
            <a:r>
              <a:rPr lang="en-US" sz="3600" dirty="0" smtClean="0"/>
              <a:t/>
            </a:r>
            <a:br>
              <a:rPr lang="en-US" sz="3600" dirty="0" smtClean="0"/>
            </a:br>
            <a:endParaRPr lang="en-US" sz="3600" dirty="0" smtClean="0"/>
          </a:p>
          <a:p>
            <a:pPr>
              <a:buNone/>
            </a:pPr>
            <a:endParaRPr lang="en-US" sz="3600" i="1" dirty="0" smtClean="0"/>
          </a:p>
          <a:p>
            <a:pPr>
              <a:buNone/>
            </a:pP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4034"/>
                                        </p:tgtEl>
                                        <p:attrNameLst>
                                          <p:attrName>style.visibility</p:attrName>
                                        </p:attrNameLst>
                                      </p:cBhvr>
                                      <p:to>
                                        <p:strVal val="visible"/>
                                      </p:to>
                                    </p:set>
                                    <p:anim to="" calcmode="lin" valueType="num">
                                      <p:cBhvr>
                                        <p:cTn id="17" dur="1" fill="hold"/>
                                        <p:tgtEl>
                                          <p:spTgt spid="4403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i="1" dirty="0" smtClean="0"/>
              <a:t/>
            </a:r>
            <a:br>
              <a:rPr lang="en-US" i="1" dirty="0" smtClean="0"/>
            </a:br>
            <a:endParaRPr lang="en-US" dirty="0">
              <a:solidFill>
                <a:srgbClr val="FFFF00"/>
              </a:solidFill>
            </a:endParaRPr>
          </a:p>
        </p:txBody>
      </p:sp>
      <p:sp>
        <p:nvSpPr>
          <p:cNvPr id="4" name="Content Placeholder 3"/>
          <p:cNvSpPr>
            <a:spLocks noGrp="1"/>
          </p:cNvSpPr>
          <p:nvPr>
            <p:ph idx="1"/>
          </p:nvPr>
        </p:nvSpPr>
        <p:spPr>
          <a:xfrm>
            <a:off x="0" y="304800"/>
            <a:ext cx="7239000" cy="6553200"/>
          </a:xfrm>
        </p:spPr>
        <p:txBody>
          <a:bodyPr>
            <a:noAutofit/>
          </a:bodyPr>
          <a:lstStyle/>
          <a:p>
            <a:r>
              <a:rPr lang="en-US" sz="3600" dirty="0" smtClean="0"/>
              <a:t>Angel of the Lord - </a:t>
            </a:r>
            <a:r>
              <a:rPr lang="en-US" sz="3600" i="1" dirty="0" smtClean="0"/>
              <a:t>(Gen. 16:9-14)</a:t>
            </a:r>
          </a:p>
          <a:p>
            <a:pPr>
              <a:buNone/>
            </a:pPr>
            <a:endParaRPr lang="en-US" sz="3600" i="1" dirty="0" smtClean="0"/>
          </a:p>
          <a:p>
            <a:pPr>
              <a:buNone/>
            </a:pPr>
            <a:endParaRPr lang="en-US" sz="3600" i="1" dirty="0" smtClean="0"/>
          </a:p>
          <a:p>
            <a:pPr>
              <a:buNone/>
            </a:pPr>
            <a:endParaRPr lang="en-US" sz="3600" i="1" dirty="0" smtClean="0"/>
          </a:p>
          <a:p>
            <a:r>
              <a:rPr lang="en-US" sz="3600" dirty="0" smtClean="0">
                <a:solidFill>
                  <a:srgbClr val="FFFF00"/>
                </a:solidFill>
              </a:rPr>
              <a:t>The most frequent                     appearance of Christ                            in the Old Testament</a:t>
            </a:r>
          </a:p>
          <a:p>
            <a:pPr>
              <a:buNone/>
            </a:pPr>
            <a:endParaRPr lang="en-US" sz="3600" dirty="0"/>
          </a:p>
        </p:txBody>
      </p:sp>
      <p:pic>
        <p:nvPicPr>
          <p:cNvPr id="3075" name="Picture 3"/>
          <p:cNvPicPr>
            <a:picLocks noChangeAspect="1" noChangeArrowheads="1"/>
          </p:cNvPicPr>
          <p:nvPr/>
        </p:nvPicPr>
        <p:blipFill>
          <a:blip r:embed="rId2" cstate="print"/>
          <a:srcRect/>
          <a:stretch>
            <a:fillRect/>
          </a:stretch>
        </p:blipFill>
        <p:spPr bwMode="auto">
          <a:xfrm>
            <a:off x="4876800" y="2279561"/>
            <a:ext cx="4114800" cy="4578439"/>
          </a:xfrm>
          <a:prstGeom prst="rect">
            <a:avLst/>
          </a:prstGeom>
          <a:ln>
            <a:noFill/>
          </a:ln>
          <a:effectLst>
            <a:softEdge rad="112500"/>
          </a:effectLst>
        </p:spPr>
      </p:pic>
      <p:pic>
        <p:nvPicPr>
          <p:cNvPr id="3077" name="Picture 5"/>
          <p:cNvPicPr>
            <a:picLocks noChangeAspect="1" noChangeArrowheads="1"/>
          </p:cNvPicPr>
          <p:nvPr/>
        </p:nvPicPr>
        <p:blipFill>
          <a:blip r:embed="rId3" cstate="print"/>
          <a:srcRect l="16129" r="21455"/>
          <a:stretch>
            <a:fillRect/>
          </a:stretch>
        </p:blipFill>
        <p:spPr bwMode="auto">
          <a:xfrm>
            <a:off x="4800600" y="1958315"/>
            <a:ext cx="4343400" cy="4899686"/>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to="" calcmode="lin" valueType="num">
                                      <p:cBhvr>
                                        <p:cTn id="7" dur="1" fill="hold"/>
                                        <p:tgtEl>
                                          <p:spTgt spid="4">
                                            <p:txEl>
                                              <p:pRg st="4" end="4"/>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1600200"/>
          </a:xfrm>
        </p:spPr>
        <p:txBody>
          <a:bodyPr>
            <a:normAutofit/>
          </a:bodyPr>
          <a:lstStyle/>
          <a:p>
            <a:r>
              <a:rPr lang="en-US" sz="3600" dirty="0" smtClean="0"/>
              <a:t>Anointed King - </a:t>
            </a:r>
            <a:r>
              <a:rPr lang="en-US" sz="3600" i="1" dirty="0" smtClean="0"/>
              <a:t>(Psalm 2:2)</a:t>
            </a:r>
          </a:p>
          <a:p>
            <a:endParaRPr lang="en-US" sz="3600" dirty="0"/>
          </a:p>
        </p:txBody>
      </p:sp>
      <p:sp>
        <p:nvSpPr>
          <p:cNvPr id="6" name="Rectangle 5"/>
          <p:cNvSpPr/>
          <p:nvPr/>
        </p:nvSpPr>
        <p:spPr>
          <a:xfrm>
            <a:off x="304800" y="838200"/>
            <a:ext cx="8534400" cy="1200329"/>
          </a:xfrm>
          <a:prstGeom prst="rect">
            <a:avLst/>
          </a:prstGeom>
          <a:solidFill>
            <a:schemeClr val="accent1">
              <a:lumMod val="40000"/>
              <a:lumOff val="60000"/>
            </a:schemeClr>
          </a:solid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dirty="0" smtClean="0"/>
              <a:t>Anointing of oil during a religious ceremony was a sign of sanctification or consecration</a:t>
            </a:r>
            <a:endParaRPr lang="en-US" sz="3600" dirty="0"/>
          </a:p>
        </p:txBody>
      </p:sp>
      <p:pic>
        <p:nvPicPr>
          <p:cNvPr id="86024" name="Picture 8" descr="http://www.scienceofcorrespondences.com/user/gimage/SamuelanointsDavid_500_610.jpg"/>
          <p:cNvPicPr>
            <a:picLocks noChangeAspect="1" noChangeArrowheads="1"/>
          </p:cNvPicPr>
          <p:nvPr/>
        </p:nvPicPr>
        <p:blipFill>
          <a:blip r:embed="rId2" cstate="print"/>
          <a:srcRect/>
          <a:stretch>
            <a:fillRect/>
          </a:stretch>
        </p:blipFill>
        <p:spPr bwMode="auto">
          <a:xfrm>
            <a:off x="2667000" y="2590800"/>
            <a:ext cx="3496301" cy="4267200"/>
          </a:xfrm>
          <a:prstGeom prst="rect">
            <a:avLst/>
          </a:prstGeom>
          <a:noFill/>
        </p:spPr>
      </p:pic>
      <p:pic>
        <p:nvPicPr>
          <p:cNvPr id="86020" name="Picture 4" descr="http://4.bp.blogspot.com/-6SU6kx3KsD4/T3mLHhtiMLI/AAAAAAAABpo/FCBC_t5SVys/s1600/mary-anoints-the-feet-of-Jesus.gif"/>
          <p:cNvPicPr>
            <a:picLocks noChangeAspect="1" noChangeArrowheads="1"/>
          </p:cNvPicPr>
          <p:nvPr/>
        </p:nvPicPr>
        <p:blipFill>
          <a:blip r:embed="rId3" cstate="print"/>
          <a:srcRect/>
          <a:stretch>
            <a:fillRect/>
          </a:stretch>
        </p:blipFill>
        <p:spPr bwMode="auto">
          <a:xfrm>
            <a:off x="1447800" y="2478514"/>
            <a:ext cx="6202087" cy="4379486"/>
          </a:xfrm>
          <a:prstGeom prst="rect">
            <a:avLst/>
          </a:prstGeom>
          <a:noFill/>
        </p:spPr>
      </p:pic>
      <p:pic>
        <p:nvPicPr>
          <p:cNvPr id="2050" name="Picture 2" descr="C:\Users\Dan White\Pictures\Bible pictures\Prophecy pictures\prophecy pictures\rapture and second coming\jesus_king_1 (2).jpg"/>
          <p:cNvPicPr>
            <a:picLocks noChangeAspect="1" noChangeArrowheads="1"/>
          </p:cNvPicPr>
          <p:nvPr/>
        </p:nvPicPr>
        <p:blipFill>
          <a:blip r:embed="rId4" cstate="print"/>
          <a:srcRect/>
          <a:stretch>
            <a:fillRect/>
          </a:stretch>
        </p:blipFill>
        <p:spPr bwMode="auto">
          <a:xfrm>
            <a:off x="1447800" y="2385345"/>
            <a:ext cx="6248400" cy="4472655"/>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020"/>
                                        </p:tgtEl>
                                        <p:attrNameLst>
                                          <p:attrName>style.visibility</p:attrName>
                                        </p:attrNameLst>
                                      </p:cBhvr>
                                      <p:to>
                                        <p:strVal val="visible"/>
                                      </p:to>
                                    </p:set>
                                    <p:animEffect transition="in" filter="fade">
                                      <p:cBhvr>
                                        <p:cTn id="12" dur="2000"/>
                                        <p:tgtEl>
                                          <p:spTgt spid="860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1676400"/>
          </a:xfrm>
        </p:spPr>
        <p:txBody>
          <a:bodyPr>
            <a:normAutofit/>
          </a:bodyPr>
          <a:lstStyle/>
          <a:p>
            <a:r>
              <a:rPr lang="en-US" sz="3600" dirty="0" smtClean="0"/>
              <a:t>Babe - </a:t>
            </a:r>
            <a:r>
              <a:rPr lang="en-US" sz="3600" i="1" dirty="0" smtClean="0"/>
              <a:t>(Luke 2:16)</a:t>
            </a:r>
          </a:p>
          <a:p>
            <a:pPr>
              <a:buNone/>
            </a:pPr>
            <a:endParaRPr lang="en-US" sz="3600" dirty="0"/>
          </a:p>
        </p:txBody>
      </p:sp>
      <p:pic>
        <p:nvPicPr>
          <p:cNvPr id="89090" name="Picture 2" descr="http://4.bp.blogspot.com/-y8I6ANwvr6c/TvRQ1aAIILI/AAAAAAAABAQ/-mj9zLux5cA/s1600/jesus_manger.jpg"/>
          <p:cNvPicPr>
            <a:picLocks noChangeAspect="1" noChangeArrowheads="1"/>
          </p:cNvPicPr>
          <p:nvPr/>
        </p:nvPicPr>
        <p:blipFill>
          <a:blip r:embed="rId2" cstate="print"/>
          <a:srcRect/>
          <a:stretch>
            <a:fillRect/>
          </a:stretch>
        </p:blipFill>
        <p:spPr bwMode="auto">
          <a:xfrm>
            <a:off x="838200" y="914400"/>
            <a:ext cx="7589519" cy="5410200"/>
          </a:xfrm>
          <a:prstGeom prst="rect">
            <a:avLst/>
          </a:prstGeom>
          <a:noFill/>
        </p:spPr>
      </p:pic>
      <p:sp>
        <p:nvSpPr>
          <p:cNvPr id="5" name="Rectangle 4"/>
          <p:cNvSpPr/>
          <p:nvPr/>
        </p:nvSpPr>
        <p:spPr>
          <a:xfrm>
            <a:off x="914401" y="1219200"/>
            <a:ext cx="3581400" cy="769441"/>
          </a:xfrm>
          <a:prstGeom prst="rect">
            <a:avLst/>
          </a:prstGeom>
        </p:spPr>
        <p:txBody>
          <a:bodyPr wrap="square">
            <a:spAutoFit/>
          </a:bodyPr>
          <a:lstStyle/>
          <a:p>
            <a:pPr algn="ctr"/>
            <a:r>
              <a:rPr lang="en-US" sz="4400" dirty="0" smtClean="0">
                <a:solidFill>
                  <a:schemeClr val="accent1">
                    <a:lumMod val="40000"/>
                    <a:lumOff val="60000"/>
                  </a:schemeClr>
                </a:solidFill>
              </a:rPr>
              <a:t>Incarnation</a:t>
            </a:r>
            <a:endParaRPr lang="en-US" sz="4400" dirty="0">
              <a:solidFill>
                <a:schemeClr val="accent1">
                  <a:lumMod val="40000"/>
                  <a:lumOff val="60000"/>
                </a:schemeClr>
              </a:solidFill>
            </a:endParaRPr>
          </a:p>
        </p:txBody>
      </p:sp>
      <p:sp>
        <p:nvSpPr>
          <p:cNvPr id="6" name="Rectangle 5"/>
          <p:cNvSpPr/>
          <p:nvPr/>
        </p:nvSpPr>
        <p:spPr>
          <a:xfrm>
            <a:off x="5943600" y="1219200"/>
            <a:ext cx="2514600" cy="769441"/>
          </a:xfrm>
          <a:prstGeom prst="rect">
            <a:avLst/>
          </a:prstGeom>
        </p:spPr>
        <p:txBody>
          <a:bodyPr wrap="square">
            <a:spAutoFit/>
          </a:bodyPr>
          <a:lstStyle/>
          <a:p>
            <a:pPr algn="ctr"/>
            <a:r>
              <a:rPr lang="en-US" sz="4400" dirty="0" smtClean="0">
                <a:solidFill>
                  <a:schemeClr val="accent1">
                    <a:lumMod val="40000"/>
                    <a:lumOff val="60000"/>
                  </a:schemeClr>
                </a:solidFill>
              </a:rPr>
              <a:t>Kenosis</a:t>
            </a:r>
            <a:endParaRPr lang="en-US" sz="4400" dirty="0">
              <a:solidFill>
                <a:schemeClr val="accent1">
                  <a:lumMod val="40000"/>
                  <a:lumOff val="6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 to="" calcmode="lin" valueType="num">
                                      <p:cBhvr>
                                        <p:cTn id="7" dur="1" fill="hold"/>
                                        <p:tgtEl>
                                          <p:spTgt spid="8909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Beginning of creation - </a:t>
            </a:r>
            <a:r>
              <a:rPr lang="en-US" sz="3600" i="1" dirty="0" smtClean="0"/>
              <a:t>(Rev. 3:14)</a:t>
            </a:r>
          </a:p>
          <a:p>
            <a:endParaRPr lang="en-US" sz="3600" dirty="0"/>
          </a:p>
        </p:txBody>
      </p:sp>
      <p:sp>
        <p:nvSpPr>
          <p:cNvPr id="4" name="Rectangle 3"/>
          <p:cNvSpPr/>
          <p:nvPr/>
        </p:nvSpPr>
        <p:spPr>
          <a:xfrm>
            <a:off x="685800" y="914400"/>
            <a:ext cx="7848600" cy="1569660"/>
          </a:xfrm>
          <a:prstGeom prst="rect">
            <a:avLst/>
          </a:prstGeom>
        </p:spPr>
        <p:txBody>
          <a:bodyPr wrap="square">
            <a:spAutoFit/>
          </a:bodyPr>
          <a:lstStyle/>
          <a:p>
            <a:pPr algn="ctr"/>
            <a:r>
              <a:rPr lang="en-US" sz="3200" i="1" dirty="0" smtClean="0">
                <a:solidFill>
                  <a:srgbClr val="FFFF00"/>
                </a:solidFill>
              </a:rPr>
              <a:t>“All things were made by him; and without him was not any thing made that was made.” John 1:3 </a:t>
            </a:r>
            <a:endParaRPr lang="en-US" sz="3200" i="1" dirty="0">
              <a:solidFill>
                <a:srgbClr val="FFFF00"/>
              </a:solidFill>
            </a:endParaRPr>
          </a:p>
        </p:txBody>
      </p:sp>
      <p:pic>
        <p:nvPicPr>
          <p:cNvPr id="88066" name="Picture 2" descr="Beautiful image of Christ holding the earth(Globe) in his hands photo download religious images and Christian clipart pictures for free"/>
          <p:cNvPicPr>
            <a:picLocks noChangeAspect="1" noChangeArrowheads="1"/>
          </p:cNvPicPr>
          <p:nvPr/>
        </p:nvPicPr>
        <p:blipFill>
          <a:blip r:embed="rId2" cstate="print"/>
          <a:srcRect/>
          <a:stretch>
            <a:fillRect/>
          </a:stretch>
        </p:blipFill>
        <p:spPr bwMode="auto">
          <a:xfrm>
            <a:off x="1629386" y="2514600"/>
            <a:ext cx="5914414" cy="4343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762000"/>
          </a:xfrm>
        </p:spPr>
        <p:txBody>
          <a:bodyPr>
            <a:normAutofit/>
          </a:bodyPr>
          <a:lstStyle/>
          <a:p>
            <a:pPr lvl="0"/>
            <a:r>
              <a:rPr lang="en-US" sz="3600" dirty="0" smtClean="0"/>
              <a:t>Beginning and the end - </a:t>
            </a:r>
            <a:r>
              <a:rPr lang="en-US" sz="3600" i="1" dirty="0" smtClean="0"/>
              <a:t>(Rev. 22:13)</a:t>
            </a:r>
          </a:p>
          <a:p>
            <a:pPr>
              <a:buNone/>
            </a:pPr>
            <a:endParaRPr lang="en-US" sz="3600" dirty="0"/>
          </a:p>
        </p:txBody>
      </p:sp>
      <p:pic>
        <p:nvPicPr>
          <p:cNvPr id="43010" name="Picture 2" descr="http://cdn.ocp.org/spiritandsong.com/images/alphaampomega.jpg"/>
          <p:cNvPicPr>
            <a:picLocks noChangeAspect="1" noChangeArrowheads="1"/>
          </p:cNvPicPr>
          <p:nvPr/>
        </p:nvPicPr>
        <p:blipFill>
          <a:blip r:embed="rId3" cstate="print"/>
          <a:srcRect/>
          <a:stretch>
            <a:fillRect/>
          </a:stretch>
        </p:blipFill>
        <p:spPr bwMode="auto">
          <a:xfrm>
            <a:off x="838200" y="1143000"/>
            <a:ext cx="7315200" cy="5486400"/>
          </a:xfrm>
          <a:prstGeom prst="rect">
            <a:avLst/>
          </a:prstGeom>
          <a:ln>
            <a:noFill/>
          </a:ln>
          <a:effectLst>
            <a:softEdge rad="112500"/>
          </a:effectLst>
        </p:spPr>
      </p:pic>
      <p:pic>
        <p:nvPicPr>
          <p:cNvPr id="68612" name="Picture 4" descr="http://3.bp.blogspot.com/-QnhCFMPo-3E/TlfTsPJR-GI/AAAAAAAAD8c/hopY5xUVBlE/s1600/GodCreatedUniverse.jpg"/>
          <p:cNvPicPr>
            <a:picLocks noChangeAspect="1" noChangeArrowheads="1"/>
          </p:cNvPicPr>
          <p:nvPr/>
        </p:nvPicPr>
        <p:blipFill>
          <a:blip r:embed="rId4" cstate="print"/>
          <a:srcRect/>
          <a:stretch>
            <a:fillRect/>
          </a:stretch>
        </p:blipFill>
        <p:spPr bwMode="auto">
          <a:xfrm>
            <a:off x="457200" y="3733800"/>
            <a:ext cx="2971800" cy="2835480"/>
          </a:xfrm>
          <a:prstGeom prst="rect">
            <a:avLst/>
          </a:prstGeom>
          <a:ln>
            <a:noFill/>
          </a:ln>
          <a:effectLst>
            <a:softEdge rad="112500"/>
          </a:effectLst>
        </p:spPr>
      </p:pic>
      <p:pic>
        <p:nvPicPr>
          <p:cNvPr id="68614" name="Picture 6" descr="http://x4a.xanga.com/1e0c825109435197946272/m153124929.jpg"/>
          <p:cNvPicPr>
            <a:picLocks noChangeAspect="1" noChangeArrowheads="1"/>
          </p:cNvPicPr>
          <p:nvPr/>
        </p:nvPicPr>
        <p:blipFill>
          <a:blip r:embed="rId5" cstate="print"/>
          <a:srcRect r="-1382" b="21154"/>
          <a:stretch>
            <a:fillRect/>
          </a:stretch>
        </p:blipFill>
        <p:spPr bwMode="auto">
          <a:xfrm>
            <a:off x="4114800" y="990600"/>
            <a:ext cx="4191000" cy="31242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8612"/>
                                        </p:tgtEl>
                                        <p:attrNameLst>
                                          <p:attrName>style.visibility</p:attrName>
                                        </p:attrNameLst>
                                      </p:cBhvr>
                                      <p:to>
                                        <p:strVal val="visible"/>
                                      </p:to>
                                    </p:set>
                                    <p:anim to="" calcmode="lin" valueType="num">
                                      <p:cBhvr>
                                        <p:cTn id="7" dur="1" fill="hold"/>
                                        <p:tgtEl>
                                          <p:spTgt spid="686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8614"/>
                                        </p:tgtEl>
                                        <p:attrNameLst>
                                          <p:attrName>style.visibility</p:attrName>
                                        </p:attrNameLst>
                                      </p:cBhvr>
                                      <p:to>
                                        <p:strVal val="visible"/>
                                      </p:to>
                                    </p:set>
                                    <p:anim to="" calcmode="lin" valueType="num">
                                      <p:cBhvr>
                                        <p:cTn id="12" dur="1" fill="hold"/>
                                        <p:tgtEl>
                                          <p:spTgt spid="686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399"/>
          </a:xfrm>
        </p:spPr>
        <p:txBody>
          <a:bodyPr>
            <a:normAutofit lnSpcReduction="10000"/>
          </a:bodyPr>
          <a:lstStyle/>
          <a:p>
            <a:r>
              <a:rPr lang="en-US" sz="3600" dirty="0" smtClean="0"/>
              <a:t>Begotten of Father - </a:t>
            </a:r>
            <a:r>
              <a:rPr lang="en-US" sz="3600" i="1" dirty="0" smtClean="0"/>
              <a:t>(John 1:14)</a:t>
            </a:r>
          </a:p>
          <a:p>
            <a:pPr algn="ctr">
              <a:buNone/>
            </a:pPr>
            <a:r>
              <a:rPr lang="en-US" sz="3600" i="1" dirty="0" smtClean="0">
                <a:solidFill>
                  <a:srgbClr val="FFFF00"/>
                </a:solidFill>
              </a:rPr>
              <a:t>"For God so loved the world, that He gave His only begotten Son, that whosoever believeth in Him should not perish, but have </a:t>
            </a:r>
          </a:p>
          <a:p>
            <a:pPr algn="ctr">
              <a:buNone/>
            </a:pPr>
            <a:r>
              <a:rPr lang="en-US" sz="3600" i="1" dirty="0" smtClean="0">
                <a:solidFill>
                  <a:srgbClr val="FFFF00"/>
                </a:solidFill>
              </a:rPr>
              <a:t>everlasting life.” (John 3:16)</a:t>
            </a:r>
          </a:p>
          <a:p>
            <a:pPr>
              <a:buFont typeface="Arial" charset="0"/>
              <a:buChar char="•"/>
            </a:pPr>
            <a:r>
              <a:rPr lang="en-US" sz="3600" dirty="0" smtClean="0"/>
              <a:t>The most important question that anyone has to answer is, “Who is Jesus Christ?” </a:t>
            </a:r>
            <a:endParaRPr lang="en-US" sz="3600" dirty="0" smtClean="0"/>
          </a:p>
          <a:p>
            <a:pPr>
              <a:buFont typeface="Arial" charset="0"/>
              <a:buChar char="•"/>
            </a:pPr>
            <a:r>
              <a:rPr lang="en-US" sz="3600" dirty="0" smtClean="0"/>
              <a:t>Or</a:t>
            </a:r>
            <a:r>
              <a:rPr lang="en-US" sz="3600" dirty="0" smtClean="0"/>
              <a:t>, as </a:t>
            </a:r>
            <a:r>
              <a:rPr lang="en-US" sz="3600" dirty="0" smtClean="0"/>
              <a:t>Jesus</a:t>
            </a:r>
            <a:r>
              <a:rPr lang="en-US" sz="3600" dirty="0" smtClean="0"/>
              <a:t> </a:t>
            </a:r>
            <a:r>
              <a:rPr lang="en-US" sz="3600" dirty="0" smtClean="0"/>
              <a:t>put it himself, </a:t>
            </a:r>
            <a:r>
              <a:rPr lang="en-US" sz="3600" i="1" dirty="0" smtClean="0"/>
              <a:t>“Who do you say the Son of Man is?” </a:t>
            </a:r>
          </a:p>
          <a:p>
            <a:pPr>
              <a:buFont typeface="Arial" charset="0"/>
              <a:buChar char="•"/>
            </a:pPr>
            <a:r>
              <a:rPr lang="en-US" sz="3600" dirty="0" smtClean="0"/>
              <a:t>How you answer that question determines your faith, and your fate.</a:t>
            </a:r>
            <a:endParaRPr lang="en-US" sz="3600" i="1" dirty="0" smtClean="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 to="" calcmode="lin" valueType="num">
                                      <p:cBhvr>
                                        <p:cTn id="10" dur="1" fill="hold"/>
                                        <p:tgtEl>
                                          <p:spTgt spid="3">
                                            <p:txEl>
                                              <p:pRg st="2" end="2"/>
                                            </p:txEl>
                                          </p:spTgt>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to="" calcmode="lin" valueType="num">
                                      <p:cBhvr>
                                        <p:cTn id="15" dur="1" fill="hold"/>
                                        <p:tgtEl>
                                          <p:spTgt spid="3">
                                            <p:txEl>
                                              <p:pRg st="3" end="3"/>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to="" calcmode="lin" valueType="num">
                                      <p:cBhvr>
                                        <p:cTn id="20" dur="1" fill="hold"/>
                                        <p:tgtEl>
                                          <p:spTgt spid="3">
                                            <p:txEl>
                                              <p:pRg st="4" end="4"/>
                                            </p:txEl>
                                          </p:spTgt>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to="" calcmode="lin" valueType="num">
                                      <p:cBhvr>
                                        <p:cTn id="25"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228600"/>
            <a:ext cx="9144000" cy="6629400"/>
          </a:xfrm>
        </p:spPr>
        <p:txBody>
          <a:bodyPr>
            <a:normAutofit/>
          </a:bodyPr>
          <a:lstStyle/>
          <a:p>
            <a:r>
              <a:rPr lang="en-US" sz="3600" dirty="0" smtClean="0"/>
              <a:t>Jesus is the only begotten Son of God –</a:t>
            </a:r>
          </a:p>
          <a:p>
            <a:r>
              <a:rPr lang="en-US" sz="3600" dirty="0" smtClean="0"/>
              <a:t>Begotten / English = (of offspring) generated by </a:t>
            </a:r>
            <a:r>
              <a:rPr lang="en-US" sz="3600" dirty="0" smtClean="0"/>
              <a:t>procreation.</a:t>
            </a:r>
            <a:endParaRPr lang="en-US" sz="3600" dirty="0" smtClean="0"/>
          </a:p>
          <a:p>
            <a:r>
              <a:rPr lang="en-US" sz="3600" dirty="0" smtClean="0"/>
              <a:t>Begotten / Bible reference to Christ  =  comes from the Greek word </a:t>
            </a:r>
            <a:r>
              <a:rPr lang="en-US" sz="3600" i="1" dirty="0" smtClean="0"/>
              <a:t>MONOGENES</a:t>
            </a:r>
            <a:r>
              <a:rPr lang="en-US" sz="3600" dirty="0" smtClean="0"/>
              <a:t> which means unique or "one and only" Son. The only one of its kind.</a:t>
            </a:r>
          </a:p>
          <a:p>
            <a:r>
              <a:rPr lang="en-US" sz="3600" i="1" dirty="0" smtClean="0">
                <a:solidFill>
                  <a:srgbClr val="FFFF00"/>
                </a:solidFill>
              </a:rPr>
              <a:t>Acts 4:12 “Neither is there salvation in any other: for there is none other name under heaven given among men, whereby we must be saved.”</a:t>
            </a:r>
            <a:endParaRPr lang="en-US" sz="3600"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to="" calcmode="lin" valueType="num">
                                      <p:cBhvr>
                                        <p:cTn id="17"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562600" cy="2819400"/>
          </a:xfrm>
        </p:spPr>
        <p:txBody>
          <a:bodyPr>
            <a:noAutofit/>
          </a:bodyPr>
          <a:lstStyle/>
          <a:p>
            <a:r>
              <a:rPr lang="en-US" sz="3600" dirty="0" smtClean="0"/>
              <a:t>Beloved  - </a:t>
            </a:r>
            <a:r>
              <a:rPr lang="en-US" sz="3600" i="1" dirty="0" smtClean="0"/>
              <a:t>(Matt. 3:17)</a:t>
            </a:r>
          </a:p>
          <a:p>
            <a:pPr>
              <a:buNone/>
            </a:pPr>
            <a:endParaRPr lang="en-US" sz="3600" i="1" dirty="0" smtClean="0"/>
          </a:p>
          <a:p>
            <a:r>
              <a:rPr lang="en-US" sz="3600" i="1" dirty="0" smtClean="0"/>
              <a:t>Beloved = The highest affection and regard. </a:t>
            </a:r>
          </a:p>
          <a:p>
            <a:pPr>
              <a:buNone/>
            </a:pPr>
            <a:endParaRPr lang="en-US" sz="3600" i="1" dirty="0" smtClean="0"/>
          </a:p>
          <a:p>
            <a:r>
              <a:rPr lang="en-US" sz="3600" i="1" dirty="0" smtClean="0">
                <a:solidFill>
                  <a:srgbClr val="FFFF00"/>
                </a:solidFill>
              </a:rPr>
              <a:t>Eph. 1:6 “To the praise of the glory of his grace, wherein he hath made us accepted in the beloved.”</a:t>
            </a:r>
          </a:p>
          <a:p>
            <a:endParaRPr lang="en-US" sz="3600" i="1" dirty="0" smtClean="0"/>
          </a:p>
          <a:p>
            <a:pPr>
              <a:buNone/>
            </a:pPr>
            <a:endParaRPr lang="en-US" sz="3600" i="1" dirty="0"/>
          </a:p>
        </p:txBody>
      </p:sp>
      <p:pic>
        <p:nvPicPr>
          <p:cNvPr id="40962" name="Picture 2" descr="http://www.jesus-explained.org/images/to-fulfill-all-righteousness-swindle-kompr.jpg"/>
          <p:cNvPicPr>
            <a:picLocks noChangeAspect="1" noChangeArrowheads="1"/>
          </p:cNvPicPr>
          <p:nvPr/>
        </p:nvPicPr>
        <p:blipFill>
          <a:blip r:embed="rId2" cstate="print"/>
          <a:srcRect/>
          <a:stretch>
            <a:fillRect/>
          </a:stretch>
        </p:blipFill>
        <p:spPr bwMode="auto">
          <a:xfrm>
            <a:off x="5562600" y="381000"/>
            <a:ext cx="3342935" cy="47244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to="" calcmode="lin" valueType="num">
                                      <p:cBhvr>
                                        <p:cTn id="1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solidFill>
                  <a:srgbClr val="FFFF00"/>
                </a:solidFill>
              </a:rPr>
              <a:t>The fact of his divine preexistence</a:t>
            </a:r>
            <a:endParaRPr lang="en-US" dirty="0">
              <a:solidFill>
                <a:srgbClr val="FFFF00"/>
              </a:solidFill>
            </a:endParaRPr>
          </a:p>
        </p:txBody>
      </p:sp>
      <p:pic>
        <p:nvPicPr>
          <p:cNvPr id="1026" name="Picture 2"/>
          <p:cNvPicPr>
            <a:picLocks noChangeAspect="1" noChangeArrowheads="1"/>
          </p:cNvPicPr>
          <p:nvPr/>
        </p:nvPicPr>
        <p:blipFill>
          <a:blip r:embed="rId2" cstate="print">
            <a:lum bright="-10000" contrast="30000"/>
          </a:blip>
          <a:srcRect/>
          <a:stretch>
            <a:fillRect/>
          </a:stretch>
        </p:blipFill>
        <p:spPr bwMode="auto">
          <a:xfrm>
            <a:off x="2438400" y="1019404"/>
            <a:ext cx="4615926" cy="5838596"/>
          </a:xfrm>
          <a:prstGeom prst="rect">
            <a:avLst/>
          </a:prstGeom>
          <a:ln>
            <a:noFill/>
          </a:ln>
          <a:effectLst>
            <a:softEdge rad="112500"/>
          </a:effectLst>
        </p:spPr>
      </p:pic>
      <p:sp>
        <p:nvSpPr>
          <p:cNvPr id="5" name="Rectangle 4"/>
          <p:cNvSpPr/>
          <p:nvPr/>
        </p:nvSpPr>
        <p:spPr>
          <a:xfrm>
            <a:off x="2590800" y="1295400"/>
            <a:ext cx="4267200" cy="3492520"/>
          </a:xfrm>
          <a:prstGeom prst="rect">
            <a:avLst/>
          </a:prstGeom>
        </p:spPr>
        <p:txBody>
          <a:bodyPr wrap="square">
            <a:spAutoFit/>
          </a:bodyPr>
          <a:lstStyle/>
          <a:p>
            <a:pPr algn="ctr"/>
            <a:r>
              <a:rPr lang="en-US" sz="3600" b="1" i="1" dirty="0" smtClean="0">
                <a:solidFill>
                  <a:schemeClr val="bg1"/>
                </a:solidFill>
                <a:latin typeface="Times New Roman" pitchFamily="18" charset="0"/>
                <a:cs typeface="Times New Roman" pitchFamily="18" charset="0"/>
              </a:rPr>
              <a:t>“Search the scriptures; for in them ye think ye have eternal life: and they are they which testify of me.”</a:t>
            </a:r>
            <a:endParaRPr lang="en-US" sz="3600" b="1" i="1" dirty="0">
              <a:solidFill>
                <a:schemeClr val="bg1"/>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839200" cy="2971800"/>
          </a:xfrm>
        </p:spPr>
        <p:txBody>
          <a:bodyPr>
            <a:normAutofit/>
          </a:bodyPr>
          <a:lstStyle/>
          <a:p>
            <a:r>
              <a:rPr lang="en-US" sz="3600" dirty="0" smtClean="0"/>
              <a:t>Bishop of our souls - </a:t>
            </a:r>
            <a:r>
              <a:rPr lang="en-US" sz="3600" i="1" dirty="0" smtClean="0"/>
              <a:t>(I Pet. 2:25)</a:t>
            </a:r>
          </a:p>
          <a:p>
            <a:r>
              <a:rPr lang="en-US" sz="3600" i="1" dirty="0" smtClean="0"/>
              <a:t>Bishop =</a:t>
            </a:r>
            <a:r>
              <a:rPr lang="en-US" sz="3600" dirty="0" smtClean="0"/>
              <a:t> (English derivation of the New Testament Greek </a:t>
            </a:r>
            <a:r>
              <a:rPr lang="en-US" sz="3600" dirty="0" err="1" smtClean="0"/>
              <a:t>επίσκοπος</a:t>
            </a:r>
            <a:r>
              <a:rPr lang="en-US" sz="3600" dirty="0" smtClean="0"/>
              <a:t> /</a:t>
            </a:r>
            <a:r>
              <a:rPr lang="en-US" sz="3600" dirty="0" err="1" smtClean="0"/>
              <a:t>episcopos</a:t>
            </a:r>
            <a:r>
              <a:rPr lang="en-US" sz="3600" dirty="0" smtClean="0"/>
              <a:t> "overseer, guardian”</a:t>
            </a:r>
            <a:endParaRPr lang="en-US" sz="3600" i="1" dirty="0" smtClean="0"/>
          </a:p>
          <a:p>
            <a:endParaRPr lang="en-US" sz="3600" dirty="0"/>
          </a:p>
        </p:txBody>
      </p:sp>
      <p:pic>
        <p:nvPicPr>
          <p:cNvPr id="91138" name="Picture 2" descr="http://gallowaychurch.org/site/wp-content/uploads/2010/04/pastor-preaching-edited1-e1273517880364.jpg"/>
          <p:cNvPicPr>
            <a:picLocks noChangeAspect="1" noChangeArrowheads="1"/>
          </p:cNvPicPr>
          <p:nvPr/>
        </p:nvPicPr>
        <p:blipFill>
          <a:blip r:embed="rId2" cstate="print"/>
          <a:srcRect/>
          <a:stretch>
            <a:fillRect/>
          </a:stretch>
        </p:blipFill>
        <p:spPr bwMode="auto">
          <a:xfrm>
            <a:off x="0" y="2743200"/>
            <a:ext cx="3971440" cy="3429000"/>
          </a:xfrm>
          <a:prstGeom prst="rect">
            <a:avLst/>
          </a:prstGeom>
          <a:ln>
            <a:noFill/>
          </a:ln>
          <a:effectLst>
            <a:softEdge rad="112500"/>
          </a:effectLst>
        </p:spPr>
      </p:pic>
      <p:pic>
        <p:nvPicPr>
          <p:cNvPr id="91140" name="Picture 4" descr="http://adamandeveseedgatheringministry.com/yahoo_site_admin/assets/images/JESUS_1sml2.283104824_std.jpg"/>
          <p:cNvPicPr>
            <a:picLocks noChangeAspect="1" noChangeArrowheads="1"/>
          </p:cNvPicPr>
          <p:nvPr/>
        </p:nvPicPr>
        <p:blipFill>
          <a:blip r:embed="rId3" cstate="print"/>
          <a:srcRect/>
          <a:stretch>
            <a:fillRect/>
          </a:stretch>
        </p:blipFill>
        <p:spPr bwMode="auto">
          <a:xfrm>
            <a:off x="4208291" y="2667000"/>
            <a:ext cx="4935709" cy="3581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138"/>
                                        </p:tgtEl>
                                        <p:attrNameLst>
                                          <p:attrName>style.visibility</p:attrName>
                                        </p:attrNameLst>
                                      </p:cBhvr>
                                      <p:to>
                                        <p:strVal val="visible"/>
                                      </p:to>
                                    </p:set>
                                    <p:anim to="" calcmode="lin" valueType="num">
                                      <p:cBhvr>
                                        <p:cTn id="12" dur="1" fill="hold"/>
                                        <p:tgtEl>
                                          <p:spTgt spid="9113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1140"/>
                                        </p:tgtEl>
                                        <p:attrNameLst>
                                          <p:attrName>style.visibility</p:attrName>
                                        </p:attrNameLst>
                                      </p:cBhvr>
                                      <p:to>
                                        <p:strVal val="visible"/>
                                      </p:to>
                                    </p:set>
                                    <p:anim to="" calcmode="lin" valueType="num">
                                      <p:cBhvr>
                                        <p:cTn id="17" dur="1" fill="hold"/>
                                        <p:tgtEl>
                                          <p:spTgt spid="9114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6096000" cy="6705600"/>
          </a:xfrm>
        </p:spPr>
        <p:txBody>
          <a:bodyPr>
            <a:normAutofit lnSpcReduction="10000"/>
          </a:bodyPr>
          <a:lstStyle/>
          <a:p>
            <a:pPr lvl="0"/>
            <a:r>
              <a:rPr lang="en-US" sz="3600" dirty="0" smtClean="0"/>
              <a:t>Blessed Son of God -               </a:t>
            </a:r>
            <a:r>
              <a:rPr lang="en-US" sz="3600" i="1" dirty="0" smtClean="0"/>
              <a:t>(I Tim. 6:15) </a:t>
            </a:r>
          </a:p>
          <a:p>
            <a:r>
              <a:rPr lang="en-US" sz="3600" i="1" dirty="0" smtClean="0"/>
              <a:t>Blessed = To confer a benefit on…fortunate, well off, happy.</a:t>
            </a:r>
          </a:p>
          <a:p>
            <a:r>
              <a:rPr lang="en-US" sz="3600" i="1" dirty="0" smtClean="0"/>
              <a:t>Heb 12:2 “Looking unto Jesus the author and finisher of our faith; who for the joy that was set before him endured the cross, despising the shame, and is set down at the right hand of the throne of God.”</a:t>
            </a:r>
          </a:p>
          <a:p>
            <a:pPr>
              <a:buNone/>
            </a:pPr>
            <a:endParaRPr lang="en-US" sz="3600" i="1" dirty="0" smtClean="0"/>
          </a:p>
          <a:p>
            <a:pPr>
              <a:buNone/>
            </a:pPr>
            <a:endParaRPr lang="en-US" sz="3600" dirty="0"/>
          </a:p>
        </p:txBody>
      </p:sp>
      <p:pic>
        <p:nvPicPr>
          <p:cNvPr id="136194" name="Picture 2" descr="http://4.bp.blogspot.com/-a14OF0lr1Uc/T7XZhPvmltI/AAAAAAAACtA/d0UuOD3M2xo/s1600/creed+10+right+hand+of+Father.jpg"/>
          <p:cNvPicPr>
            <a:picLocks noChangeAspect="1" noChangeArrowheads="1"/>
          </p:cNvPicPr>
          <p:nvPr/>
        </p:nvPicPr>
        <p:blipFill>
          <a:blip r:embed="rId2" cstate="print"/>
          <a:srcRect/>
          <a:stretch>
            <a:fillRect/>
          </a:stretch>
        </p:blipFill>
        <p:spPr bwMode="auto">
          <a:xfrm>
            <a:off x="6138411" y="304800"/>
            <a:ext cx="3005589" cy="41910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How to receive the blessing of God</a:t>
            </a:r>
            <a:endParaRPr lang="en-US" dirty="0">
              <a:solidFill>
                <a:srgbClr val="FFFF00"/>
              </a:solidFill>
            </a:endParaRPr>
          </a:p>
        </p:txBody>
      </p:sp>
      <p:sp>
        <p:nvSpPr>
          <p:cNvPr id="3" name="Content Placeholder 2"/>
          <p:cNvSpPr>
            <a:spLocks noGrp="1"/>
          </p:cNvSpPr>
          <p:nvPr>
            <p:ph idx="1"/>
          </p:nvPr>
        </p:nvSpPr>
        <p:spPr>
          <a:xfrm>
            <a:off x="0" y="1600200"/>
            <a:ext cx="8686800" cy="5257800"/>
          </a:xfrm>
        </p:spPr>
        <p:txBody>
          <a:bodyPr>
            <a:normAutofit/>
          </a:bodyPr>
          <a:lstStyle/>
          <a:p>
            <a:r>
              <a:rPr lang="en-US" i="1" dirty="0" smtClean="0"/>
              <a:t>Matt 5:3 Blessed are the poor in spirit: for theirs is the kingdom of heaven.</a:t>
            </a:r>
          </a:p>
          <a:p>
            <a:r>
              <a:rPr lang="en-US" i="1" dirty="0" smtClean="0"/>
              <a:t> Matt 5:4 Blessed are they that mourn: for they shall be comforted.</a:t>
            </a:r>
          </a:p>
          <a:p>
            <a:r>
              <a:rPr lang="en-US" i="1" dirty="0" smtClean="0"/>
              <a:t> Matt 5:5 Blessed are the meek: for they shall inherit the earth.</a:t>
            </a:r>
          </a:p>
          <a:p>
            <a:r>
              <a:rPr lang="en-US" i="1" smtClean="0"/>
              <a:t> Matt </a:t>
            </a:r>
            <a:r>
              <a:rPr lang="en-US" i="1" dirty="0" smtClean="0"/>
              <a:t>5:6 Blessed are they which do hunger and thirst after righteousness: for they shall be filled.</a:t>
            </a:r>
          </a:p>
          <a:p>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i="1" dirty="0" smtClean="0"/>
              <a:t> Matt 5:7 Blessed are the merciful: for they shall obtain mercy.</a:t>
            </a:r>
          </a:p>
          <a:p>
            <a:r>
              <a:rPr lang="en-US" i="1" dirty="0" smtClean="0"/>
              <a:t> Matt 5:8 Blessed are the pure in heart: for they shall see God.</a:t>
            </a:r>
          </a:p>
          <a:p>
            <a:r>
              <a:rPr lang="en-US" i="1" dirty="0" smtClean="0"/>
              <a:t> Matt 5:9 Blessed are the peacemakers: for they shall be called the children of God.</a:t>
            </a:r>
          </a:p>
          <a:p>
            <a:r>
              <a:rPr lang="en-US" i="1" dirty="0" smtClean="0"/>
              <a:t> Matt 5:10 Blessed are they which are persecuted for righteousness' sake: for theirs is the kingdom of heaven.</a:t>
            </a:r>
          </a:p>
          <a:p>
            <a:r>
              <a:rPr lang="en-US" i="1" dirty="0" smtClean="0"/>
              <a:t> Matt 5:11 Blessed are ye, when men shall revile you, and persecute you, and shall say all manner of evil against you falsely, for my sake</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i="1" dirty="0" smtClean="0"/>
              <a:t> Luke 11:28 But he said</a:t>
            </a:r>
            <a:r>
              <a:rPr lang="en-US" i="1" dirty="0" smtClean="0"/>
              <a:t>, </a:t>
            </a:r>
            <a:r>
              <a:rPr lang="en-US" i="1" dirty="0" smtClean="0"/>
              <a:t>blessed are they that hear the word of God, and keep it.</a:t>
            </a:r>
          </a:p>
          <a:p>
            <a:r>
              <a:rPr lang="en-US" i="1" dirty="0" smtClean="0"/>
              <a:t> Luke 12:37 Blessed are those servants, whom the lord when he cometh shall find watching.</a:t>
            </a:r>
          </a:p>
          <a:p>
            <a:r>
              <a:rPr lang="en-US" i="1" dirty="0" smtClean="0"/>
              <a:t>John 20:29 Blessed are they that have not seen, and yet have believed</a:t>
            </a:r>
            <a:r>
              <a:rPr lang="en-US" i="1" dirty="0" smtClean="0"/>
              <a:t>. </a:t>
            </a:r>
            <a:endParaRPr lang="en-US" i="1" dirty="0" smtClean="0"/>
          </a:p>
          <a:p>
            <a:r>
              <a:rPr lang="en-US" i="1" dirty="0" smtClean="0"/>
              <a:t>Acts </a:t>
            </a:r>
            <a:r>
              <a:rPr lang="en-US" i="1" dirty="0" smtClean="0"/>
              <a:t>20:35 Remember the words of the Lord Jesus, how he said, It is more blessed to give than to receive.</a:t>
            </a:r>
            <a:endParaRPr lang="en-US" i="1" dirty="0" smtClean="0"/>
          </a:p>
          <a:p>
            <a:r>
              <a:rPr lang="en-US" i="1" dirty="0" smtClean="0"/>
              <a:t>Rom. 4:7 Saying, Blessed are they whose iniquities are forgiven, and whose sins are covered</a:t>
            </a:r>
            <a:r>
              <a:rPr lang="en-US" i="1" dirty="0" smtClean="0"/>
              <a:t>.</a:t>
            </a:r>
            <a:endParaRPr lang="en-US" i="1"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i="1" dirty="0" smtClean="0"/>
              <a:t> </a:t>
            </a:r>
            <a:r>
              <a:rPr lang="en-US" i="1" dirty="0" smtClean="0"/>
              <a:t>Rev. 1:3  Blessed is he that </a:t>
            </a:r>
            <a:r>
              <a:rPr lang="en-US" i="1" dirty="0" err="1" smtClean="0"/>
              <a:t>readeth</a:t>
            </a:r>
            <a:r>
              <a:rPr lang="en-US" i="1" dirty="0" smtClean="0"/>
              <a:t>, and they that hear the words of this prophecy, and keep those things which are written therein: for the time is at hand.</a:t>
            </a:r>
          </a:p>
          <a:p>
            <a:r>
              <a:rPr lang="en-US" i="1" dirty="0" smtClean="0"/>
              <a:t>Rev</a:t>
            </a:r>
            <a:r>
              <a:rPr lang="en-US" i="1" dirty="0" smtClean="0"/>
              <a:t>. 14:13  And I heard a voice from heaven saying unto me, Write, Blessed are the dead which die in the Lord.</a:t>
            </a:r>
          </a:p>
          <a:p>
            <a:r>
              <a:rPr lang="en-US" i="1" dirty="0" smtClean="0"/>
              <a:t>Rev. 19:9 And he </a:t>
            </a:r>
            <a:r>
              <a:rPr lang="en-US" i="1" dirty="0" err="1" smtClean="0"/>
              <a:t>saith</a:t>
            </a:r>
            <a:r>
              <a:rPr lang="en-US" i="1" dirty="0" smtClean="0"/>
              <a:t> unto me, Write, Blessed are they which are called unto the marriage supper of the Lamb.</a:t>
            </a:r>
          </a:p>
          <a:p>
            <a:r>
              <a:rPr lang="en-US" i="1" dirty="0" smtClean="0"/>
              <a:t> Rev. 22:14 Blessed are they that do his commandments, that they may have right to the tree of life, and may enter in through the gates into the city.</a:t>
            </a:r>
          </a:p>
          <a:p>
            <a:pPr>
              <a:buNone/>
            </a:pP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Branch - </a:t>
            </a:r>
            <a:r>
              <a:rPr lang="en-US" sz="3600" i="1" dirty="0" smtClean="0"/>
              <a:t>(Zech. 3:8)</a:t>
            </a:r>
          </a:p>
          <a:p>
            <a:pPr>
              <a:buNone/>
            </a:pPr>
            <a:endParaRPr lang="en-US" sz="3600" dirty="0"/>
          </a:p>
        </p:txBody>
      </p:sp>
      <p:pic>
        <p:nvPicPr>
          <p:cNvPr id="111618" name="Picture 2" descr="http://radiate.aplacetoconnect.com/wp-content/uploads/2010/09/ruth-family-tree-jesus.jpg"/>
          <p:cNvPicPr>
            <a:picLocks noChangeAspect="1" noChangeArrowheads="1"/>
          </p:cNvPicPr>
          <p:nvPr/>
        </p:nvPicPr>
        <p:blipFill>
          <a:blip r:embed="rId2" cstate="print"/>
          <a:srcRect/>
          <a:stretch>
            <a:fillRect/>
          </a:stretch>
        </p:blipFill>
        <p:spPr bwMode="auto">
          <a:xfrm>
            <a:off x="609600" y="914400"/>
            <a:ext cx="7620000" cy="5715000"/>
          </a:xfrm>
          <a:prstGeom prst="rect">
            <a:avLst/>
          </a:prstGeom>
          <a:noFill/>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143000"/>
          </a:xfrm>
        </p:spPr>
        <p:txBody>
          <a:bodyPr>
            <a:normAutofit/>
          </a:bodyPr>
          <a:lstStyle/>
          <a:p>
            <a:r>
              <a:rPr lang="en-US" sz="3600" dirty="0" smtClean="0"/>
              <a:t>Brazen Serpent - </a:t>
            </a:r>
            <a:r>
              <a:rPr lang="en-US" sz="3600" i="1" dirty="0" smtClean="0"/>
              <a:t>(John 3:14)</a:t>
            </a:r>
          </a:p>
          <a:p>
            <a:pPr>
              <a:buNone/>
            </a:pPr>
            <a:endParaRPr lang="en-US" sz="3600" dirty="0"/>
          </a:p>
        </p:txBody>
      </p:sp>
      <p:pic>
        <p:nvPicPr>
          <p:cNvPr id="110594" name="Picture 2" descr="http://1.bp.blogspot.com/-63vkVrLjt3s/TfI_lZjD1fI/AAAAAAAAAYg/iCOX5-xaQWQ/s320/moses_snake.jpg"/>
          <p:cNvPicPr>
            <a:picLocks noChangeAspect="1" noChangeArrowheads="1"/>
          </p:cNvPicPr>
          <p:nvPr/>
        </p:nvPicPr>
        <p:blipFill>
          <a:blip r:embed="rId2" cstate="print"/>
          <a:srcRect/>
          <a:stretch>
            <a:fillRect/>
          </a:stretch>
        </p:blipFill>
        <p:spPr bwMode="auto">
          <a:xfrm>
            <a:off x="3048000" y="762000"/>
            <a:ext cx="4878070" cy="5830363"/>
          </a:xfrm>
          <a:prstGeom prst="rect">
            <a:avLst/>
          </a:prstGeom>
          <a:noFill/>
        </p:spPr>
      </p:pic>
      <p:pic>
        <p:nvPicPr>
          <p:cNvPr id="110596" name="Picture 4" descr="http://1.bp.blogspot.com/-qIHIueZonvI/TzP2PSYcWJI/AAAAAAAAE14/QdHx8oMcR5Q/s1600/Jesus+on+the+cross+for+us.jpg"/>
          <p:cNvPicPr>
            <a:picLocks noChangeAspect="1" noChangeArrowheads="1"/>
          </p:cNvPicPr>
          <p:nvPr/>
        </p:nvPicPr>
        <p:blipFill>
          <a:blip r:embed="rId3" cstate="print"/>
          <a:srcRect/>
          <a:stretch>
            <a:fillRect/>
          </a:stretch>
        </p:blipFill>
        <p:spPr bwMode="auto">
          <a:xfrm>
            <a:off x="533400" y="742950"/>
            <a:ext cx="8153400" cy="6115050"/>
          </a:xfrm>
          <a:prstGeom prst="rect">
            <a:avLst/>
          </a:prstGeom>
          <a:noFill/>
        </p:spPr>
      </p:pic>
      <p:pic>
        <p:nvPicPr>
          <p:cNvPr id="110598" name="Picture 6" descr="http://newgenesisres.files.wordpress.com/2011/12/serpent_eyes_525-2.jpg?w=529"/>
          <p:cNvPicPr>
            <a:picLocks noChangeAspect="1" noChangeArrowheads="1"/>
          </p:cNvPicPr>
          <p:nvPr/>
        </p:nvPicPr>
        <p:blipFill>
          <a:blip r:embed="rId4" cstate="print"/>
          <a:srcRect/>
          <a:stretch>
            <a:fillRect/>
          </a:stretch>
        </p:blipFill>
        <p:spPr bwMode="auto">
          <a:xfrm>
            <a:off x="2057400" y="1295400"/>
            <a:ext cx="4743450" cy="52197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596"/>
                                        </p:tgtEl>
                                        <p:attrNameLst>
                                          <p:attrName>style.visibility</p:attrName>
                                        </p:attrNameLst>
                                      </p:cBhvr>
                                      <p:to>
                                        <p:strVal val="visible"/>
                                      </p:to>
                                    </p:set>
                                    <p:animEffect transition="in" filter="fade">
                                      <p:cBhvr>
                                        <p:cTn id="7" dur="2000"/>
                                        <p:tgtEl>
                                          <p:spTgt spid="110596"/>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0598"/>
                                        </p:tgtEl>
                                        <p:attrNameLst>
                                          <p:attrName>style.visibility</p:attrName>
                                        </p:attrNameLst>
                                      </p:cBhvr>
                                      <p:to>
                                        <p:strVal val="visible"/>
                                      </p:to>
                                    </p:set>
                                    <p:anim to="" calcmode="lin" valueType="num">
                                      <p:cBhvr>
                                        <p:cTn id="12" dur="1" fill="hold"/>
                                        <p:tgtEl>
                                          <p:spTgt spid="1105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858000"/>
          </a:xfrm>
        </p:spPr>
        <p:txBody>
          <a:bodyPr>
            <a:normAutofit/>
          </a:bodyPr>
          <a:lstStyle/>
          <a:p>
            <a:r>
              <a:rPr lang="en-US" sz="3600" dirty="0" smtClean="0"/>
              <a:t>Bridegroom - </a:t>
            </a:r>
            <a:r>
              <a:rPr lang="en-US" sz="3600" i="1" dirty="0" smtClean="0"/>
              <a:t>(Matt. 9:15)</a:t>
            </a:r>
          </a:p>
          <a:p>
            <a:endParaRPr lang="en-US" sz="3600" dirty="0"/>
          </a:p>
        </p:txBody>
      </p:sp>
      <p:pic>
        <p:nvPicPr>
          <p:cNvPr id="55298" name="Picture 2" descr="http://www.raptureandendtimes.com/images/Revelation%2019%20-%20Christ%20and%20His%20Bride.jpg"/>
          <p:cNvPicPr>
            <a:picLocks noChangeAspect="1" noChangeArrowheads="1"/>
          </p:cNvPicPr>
          <p:nvPr/>
        </p:nvPicPr>
        <p:blipFill>
          <a:blip r:embed="rId2" cstate="print"/>
          <a:srcRect/>
          <a:stretch>
            <a:fillRect/>
          </a:stretch>
        </p:blipFill>
        <p:spPr bwMode="auto">
          <a:xfrm>
            <a:off x="1600200" y="1447800"/>
            <a:ext cx="6019884" cy="4824446"/>
          </a:xfrm>
          <a:prstGeom prst="rect">
            <a:avLst/>
          </a:prstGeom>
          <a:noFill/>
        </p:spPr>
      </p:pic>
      <p:pic>
        <p:nvPicPr>
          <p:cNvPr id="109570" name="Picture 2" descr="http://2.bp.blogspot.com/_3giJHcgq7Zk/S_nOAgBkUTI/AAAAAAAAASs/q9FyT2u855Q/s1600/abride.jpg"/>
          <p:cNvPicPr>
            <a:picLocks noChangeAspect="1" noChangeArrowheads="1"/>
          </p:cNvPicPr>
          <p:nvPr/>
        </p:nvPicPr>
        <p:blipFill>
          <a:blip r:embed="rId3" cstate="print"/>
          <a:srcRect/>
          <a:stretch>
            <a:fillRect/>
          </a:stretch>
        </p:blipFill>
        <p:spPr bwMode="auto">
          <a:xfrm>
            <a:off x="1524000" y="784726"/>
            <a:ext cx="6096000" cy="6073274"/>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fade">
                                      <p:cBhvr>
                                        <p:cTn id="7" dur="2000"/>
                                        <p:tgtEl>
                                          <p:spTgt spid="1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14400"/>
            <a:ext cx="9144000" cy="5816977"/>
          </a:xfrm>
          <a:prstGeom prst="rect">
            <a:avLst/>
          </a:prstGeom>
        </p:spPr>
        <p:txBody>
          <a:bodyPr wrap="square">
            <a:spAutoFit/>
          </a:bodyPr>
          <a:lstStyle/>
          <a:p>
            <a:r>
              <a:rPr lang="en-US" sz="3100" i="1" dirty="0" smtClean="0"/>
              <a:t>“For we have not followed cunningly devised fables, when we made known unto you the power and coming of our Lord Jesus Christ, but were eyewitnesses of his majesty. For he received from God the Father </a:t>
            </a:r>
            <a:r>
              <a:rPr lang="en-US" sz="3100" i="1" dirty="0" err="1" smtClean="0"/>
              <a:t>honour</a:t>
            </a:r>
            <a:r>
              <a:rPr lang="en-US" sz="3100" i="1" dirty="0" smtClean="0"/>
              <a:t> and glory, when there came such a voice to him from the excellent glory, This is my beloved Son, in whom I am well pleased. And this voice which came from heaven we heard, when we were with him in the holy mount. We have also a more sure word of prophecy; whereunto ye do well that ye take heed, as unto a light that </a:t>
            </a:r>
            <a:r>
              <a:rPr lang="en-US" sz="3100" i="1" dirty="0" err="1" smtClean="0"/>
              <a:t>shineth</a:t>
            </a:r>
            <a:r>
              <a:rPr lang="en-US" sz="3100" i="1" dirty="0" smtClean="0"/>
              <a:t> in a dark place, until the day dawn, and the day star arise in your hearts.”</a:t>
            </a:r>
            <a:r>
              <a:rPr lang="en-US" sz="3100" dirty="0" smtClean="0"/>
              <a:t> </a:t>
            </a:r>
            <a:r>
              <a:rPr lang="en-US" sz="3100" i="1" dirty="0" smtClean="0"/>
              <a:t>II Peter 1:16-19</a:t>
            </a:r>
            <a:endParaRPr lang="en-US" sz="3100" i="1" dirty="0"/>
          </a:p>
        </p:txBody>
      </p:sp>
      <p:sp>
        <p:nvSpPr>
          <p:cNvPr id="3" name="Content Placeholder 2"/>
          <p:cNvSpPr>
            <a:spLocks noGrp="1"/>
          </p:cNvSpPr>
          <p:nvPr>
            <p:ph idx="1"/>
          </p:nvPr>
        </p:nvSpPr>
        <p:spPr>
          <a:xfrm>
            <a:off x="0" y="152400"/>
            <a:ext cx="9144000" cy="1371600"/>
          </a:xfrm>
        </p:spPr>
        <p:txBody>
          <a:bodyPr>
            <a:normAutofit fontScale="77500" lnSpcReduction="20000"/>
          </a:bodyPr>
          <a:lstStyle/>
          <a:p>
            <a:r>
              <a:rPr lang="en-US" sz="4600" dirty="0" smtClean="0"/>
              <a:t>Bright Morning Star/ Day Star - </a:t>
            </a:r>
            <a:r>
              <a:rPr lang="en-US" sz="4600" i="1" dirty="0" smtClean="0"/>
              <a:t>(Rev. 22:16) </a:t>
            </a:r>
          </a:p>
          <a:p>
            <a:pPr>
              <a:buNone/>
            </a:pPr>
            <a:r>
              <a:rPr lang="en-US" sz="3600" i="1" dirty="0" smtClean="0"/>
              <a:t>    </a:t>
            </a:r>
            <a:endParaRPr lang="en-US" sz="3600" i="1" dirty="0"/>
          </a:p>
        </p:txBody>
      </p:sp>
      <p:pic>
        <p:nvPicPr>
          <p:cNvPr id="108546" name="Picture 2" descr="http://newparadigmthinkers.files.wordpress.com/2011/02/morning-star.jpg"/>
          <p:cNvPicPr>
            <a:picLocks noChangeAspect="1" noChangeArrowheads="1"/>
          </p:cNvPicPr>
          <p:nvPr/>
        </p:nvPicPr>
        <p:blipFill>
          <a:blip r:embed="rId2" cstate="print"/>
          <a:srcRect/>
          <a:stretch>
            <a:fillRect/>
          </a:stretch>
        </p:blipFill>
        <p:spPr bwMode="auto">
          <a:xfrm>
            <a:off x="-304800" y="824895"/>
            <a:ext cx="9622419" cy="6033105"/>
          </a:xfrm>
          <a:prstGeom prst="rect">
            <a:avLst/>
          </a:prstGeom>
          <a:ln>
            <a:noFill/>
          </a:ln>
          <a:effectLst>
            <a:softEdge rad="112500"/>
          </a:effectLst>
        </p:spPr>
      </p:pic>
      <p:pic>
        <p:nvPicPr>
          <p:cNvPr id="54274" name="Picture 2" descr="http://t3.gstatic.com/images?q=tbn:ANd9GcTMgYiBisfAIYfaHs6ra0WA0ndtnexObET9BkWFjIqn5mplD9sCMLfEsn-d"/>
          <p:cNvPicPr>
            <a:picLocks noChangeAspect="1" noChangeArrowheads="1"/>
          </p:cNvPicPr>
          <p:nvPr/>
        </p:nvPicPr>
        <p:blipFill>
          <a:blip r:embed="rId3" cstate="print">
            <a:lum contrast="40000"/>
          </a:blip>
          <a:srcRect/>
          <a:stretch>
            <a:fillRect/>
          </a:stretch>
        </p:blipFill>
        <p:spPr bwMode="auto">
          <a:xfrm>
            <a:off x="5715000" y="1066800"/>
            <a:ext cx="3153657" cy="23622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fade">
                                      <p:cBhvr>
                                        <p:cTn id="7" dur="2000"/>
                                        <p:tgtEl>
                                          <p:spTgt spid="1085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274"/>
                                        </p:tgtEl>
                                        <p:attrNameLst>
                                          <p:attrName>style.visibility</p:attrName>
                                        </p:attrNameLst>
                                      </p:cBhvr>
                                      <p:to>
                                        <p:strVal val="visible"/>
                                      </p:to>
                                    </p:set>
                                    <p:animEffect transition="in" filter="fade">
                                      <p:cBhvr>
                                        <p:cTn id="12" dur="20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r>
              <a:rPr lang="en-US" sz="4800" dirty="0" smtClean="0"/>
              <a:t>The Old Testament records a number of theophanies. </a:t>
            </a:r>
            <a:br>
              <a:rPr lang="en-US" sz="4800" dirty="0" smtClean="0"/>
            </a:br>
            <a:r>
              <a:rPr lang="en-US" sz="4800" dirty="0"/>
              <a:t/>
            </a:r>
            <a:br>
              <a:rPr lang="en-US" sz="4800" dirty="0"/>
            </a:br>
            <a:r>
              <a:rPr lang="en-US" sz="4800" dirty="0" smtClean="0"/>
              <a:t>A theophany is a pre-Bethlehem appearance of Christ.</a:t>
            </a:r>
            <a:endParaRPr lang="en-US" sz="4800" dirty="0"/>
          </a:p>
        </p:txBody>
      </p:sp>
      <p:sp>
        <p:nvSpPr>
          <p:cNvPr id="3" name="Rectangle 2"/>
          <p:cNvSpPr/>
          <p:nvPr/>
        </p:nvSpPr>
        <p:spPr>
          <a:xfrm>
            <a:off x="457200" y="4953000"/>
            <a:ext cx="4724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ih3.redbubble.net/image.4745669.8083/pp,375x360.jpg"/>
          <p:cNvPicPr>
            <a:picLocks noChangeAspect="1" noChangeArrowheads="1"/>
          </p:cNvPicPr>
          <p:nvPr/>
        </p:nvPicPr>
        <p:blipFill>
          <a:blip r:embed="rId2" cstate="print"/>
          <a:srcRect/>
          <a:stretch>
            <a:fillRect/>
          </a:stretch>
        </p:blipFill>
        <p:spPr bwMode="auto">
          <a:xfrm>
            <a:off x="304800" y="0"/>
            <a:ext cx="85725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www.zonaviaggi.it/galleria/albums/deserts/normal_Desert%20Bloom,%20California%20Desert%20Conservation%20Area.jpg"/>
          <p:cNvPicPr>
            <a:picLocks noChangeAspect="1" noChangeArrowheads="1"/>
          </p:cNvPicPr>
          <p:nvPr/>
        </p:nvPicPr>
        <p:blipFill>
          <a:blip r:embed="rId2" cstate="print"/>
          <a:srcRect/>
          <a:stretch>
            <a:fillRect/>
          </a:stretch>
        </p:blipFill>
        <p:spPr bwMode="auto">
          <a:xfrm>
            <a:off x="-304799" y="-233032"/>
            <a:ext cx="9448800" cy="7091032"/>
          </a:xfrm>
          <a:prstGeom prst="rect">
            <a:avLst/>
          </a:prstGeom>
          <a:noFill/>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600200"/>
          </a:xfrm>
        </p:spPr>
        <p:txBody>
          <a:bodyPr>
            <a:normAutofit/>
          </a:bodyPr>
          <a:lstStyle/>
          <a:p>
            <a:r>
              <a:rPr lang="en-US" sz="3600" dirty="0" smtClean="0"/>
              <a:t>Captain  of the host (army) of the Lord -    </a:t>
            </a:r>
            <a:r>
              <a:rPr lang="en-US" sz="3600" i="1" dirty="0" smtClean="0"/>
              <a:t>(Josh. </a:t>
            </a:r>
            <a:r>
              <a:rPr lang="en-US" sz="3600" i="1" dirty="0" smtClean="0"/>
              <a:t>5:13-15)</a:t>
            </a:r>
            <a:endParaRPr lang="en-US" sz="3600" i="1" dirty="0" smtClean="0"/>
          </a:p>
          <a:p>
            <a:endParaRPr lang="en-US" sz="3600" dirty="0"/>
          </a:p>
        </p:txBody>
      </p:sp>
      <p:pic>
        <p:nvPicPr>
          <p:cNvPr id="107522" name="Picture 2" descr="http://www.authentic-products.com/family/list/preincarnate_jericho.gif"/>
          <p:cNvPicPr>
            <a:picLocks noChangeAspect="1" noChangeArrowheads="1"/>
          </p:cNvPicPr>
          <p:nvPr/>
        </p:nvPicPr>
        <p:blipFill>
          <a:blip r:embed="rId2" cstate="print"/>
          <a:srcRect/>
          <a:stretch>
            <a:fillRect/>
          </a:stretch>
        </p:blipFill>
        <p:spPr bwMode="auto">
          <a:xfrm>
            <a:off x="2814796" y="1447800"/>
            <a:ext cx="6064803" cy="5105400"/>
          </a:xfrm>
          <a:prstGeom prst="rect">
            <a:avLst/>
          </a:prstGeom>
          <a:noFill/>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r>
              <a:rPr lang="en-US" sz="5400" b="1" i="1" dirty="0" smtClean="0">
                <a:solidFill>
                  <a:schemeClr val="accent6">
                    <a:lumMod val="75000"/>
                  </a:schemeClr>
                </a:solidFill>
                <a:effectLst>
                  <a:glow rad="63500">
                    <a:schemeClr val="accent2">
                      <a:satMod val="175000"/>
                      <a:alpha val="40000"/>
                    </a:schemeClr>
                  </a:glow>
                </a:effectLst>
              </a:rPr>
              <a:t>“And the armies which were in heaven followed him upon white horses, clothed in fine linen, white and clean.” Rev. 19:14 </a:t>
            </a:r>
            <a:endParaRPr lang="en-US" sz="5400" b="1" i="1" dirty="0">
              <a:solidFill>
                <a:schemeClr val="accent6">
                  <a:lumMod val="75000"/>
                </a:schemeClr>
              </a:solidFill>
              <a:effectLst>
                <a:glow rad="635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Picture 4" descr="http://www.jewishjournal.com/images/bloggers_auto/clouds.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165890" name="Picture 2" descr="C:\Users\Dan White\Pictures\Bible pictures\Prophecy pictures\prophecy pictures\rapture and second coming\scan0001 (2).jpg"/>
          <p:cNvPicPr>
            <a:picLocks noChangeAspect="1" noChangeArrowheads="1"/>
          </p:cNvPicPr>
          <p:nvPr/>
        </p:nvPicPr>
        <p:blipFill>
          <a:blip r:embed="rId3" cstate="print"/>
          <a:srcRect l="22879" t="3333"/>
          <a:stretch>
            <a:fillRect/>
          </a:stretch>
        </p:blipFill>
        <p:spPr bwMode="auto">
          <a:xfrm>
            <a:off x="2057400" y="-102870"/>
            <a:ext cx="4800600" cy="696087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65890"/>
                                        </p:tgtEl>
                                        <p:attrNameLst>
                                          <p:attrName>style.visibility</p:attrName>
                                        </p:attrNameLst>
                                      </p:cBhvr>
                                      <p:to>
                                        <p:strVal val="visible"/>
                                      </p:to>
                                    </p:set>
                                    <p:anim calcmode="lin" valueType="num">
                                      <p:cBhvr>
                                        <p:cTn id="7" dur="1000" fill="hold"/>
                                        <p:tgtEl>
                                          <p:spTgt spid="165890"/>
                                        </p:tgtEl>
                                        <p:attrNameLst>
                                          <p:attrName>ppt_w</p:attrName>
                                        </p:attrNameLst>
                                      </p:cBhvr>
                                      <p:tavLst>
                                        <p:tav tm="0">
                                          <p:val>
                                            <p:fltVal val="0"/>
                                          </p:val>
                                        </p:tav>
                                        <p:tav tm="100000">
                                          <p:val>
                                            <p:strVal val="#ppt_w"/>
                                          </p:val>
                                        </p:tav>
                                      </p:tavLst>
                                    </p:anim>
                                    <p:anim calcmode="lin" valueType="num">
                                      <p:cBhvr>
                                        <p:cTn id="8" dur="1000" fill="hold"/>
                                        <p:tgtEl>
                                          <p:spTgt spid="165890"/>
                                        </p:tgtEl>
                                        <p:attrNameLst>
                                          <p:attrName>ppt_h</p:attrName>
                                        </p:attrNameLst>
                                      </p:cBhvr>
                                      <p:tavLst>
                                        <p:tav tm="0">
                                          <p:val>
                                            <p:fltVal val="0"/>
                                          </p:val>
                                        </p:tav>
                                        <p:tav tm="100000">
                                          <p:val>
                                            <p:strVal val="#ppt_h"/>
                                          </p:val>
                                        </p:tav>
                                      </p:tavLst>
                                    </p:anim>
                                    <p:animEffect transition="in" filter="fade">
                                      <p:cBhvr>
                                        <p:cTn id="9" dur="1000"/>
                                        <p:tgtEl>
                                          <p:spTgt spid="165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1600200"/>
          </a:xfrm>
        </p:spPr>
        <p:txBody>
          <a:bodyPr>
            <a:normAutofit/>
          </a:bodyPr>
          <a:lstStyle/>
          <a:p>
            <a:pPr lvl="0"/>
            <a:r>
              <a:rPr lang="en-US" sz="3600" dirty="0" smtClean="0"/>
              <a:t>Carpenter and the Carpenter's son</a:t>
            </a:r>
            <a:r>
              <a:rPr lang="en-US" sz="3600" i="1" dirty="0" smtClean="0"/>
              <a:t> -              (Mark 6:3; Matt. 13:55)</a:t>
            </a:r>
          </a:p>
          <a:p>
            <a:endParaRPr lang="en-US" sz="3600" dirty="0"/>
          </a:p>
        </p:txBody>
      </p:sp>
      <p:pic>
        <p:nvPicPr>
          <p:cNvPr id="106498" name="Picture 2" descr="http://www.morethings.com/god_and_country/jesus/jesus-nazareth-110.jpg"/>
          <p:cNvPicPr>
            <a:picLocks noChangeAspect="1" noChangeArrowheads="1"/>
          </p:cNvPicPr>
          <p:nvPr/>
        </p:nvPicPr>
        <p:blipFill>
          <a:blip r:embed="rId2" cstate="print"/>
          <a:srcRect/>
          <a:stretch>
            <a:fillRect/>
          </a:stretch>
        </p:blipFill>
        <p:spPr bwMode="auto">
          <a:xfrm>
            <a:off x="990600" y="1289815"/>
            <a:ext cx="7229475" cy="5568186"/>
          </a:xfrm>
          <a:prstGeom prst="rect">
            <a:avLst/>
          </a:prstGeom>
          <a:noFill/>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09800"/>
          </a:xfrm>
        </p:spPr>
        <p:txBody>
          <a:bodyPr>
            <a:normAutofit/>
          </a:bodyPr>
          <a:lstStyle/>
          <a:p>
            <a:r>
              <a:rPr lang="en-US" i="1" dirty="0" smtClean="0"/>
              <a:t>Matt.16:18 “Upon this rock I will build my church; and the gates of hell shall not prevail against it.”</a:t>
            </a:r>
            <a:endParaRPr lang="en-US" i="1" dirty="0"/>
          </a:p>
        </p:txBody>
      </p:sp>
      <p:pic>
        <p:nvPicPr>
          <p:cNvPr id="167938" name="Picture 2" descr="http://www.albertmohler.com/files/2011/06/97997199.jpg"/>
          <p:cNvPicPr>
            <a:picLocks noChangeAspect="1" noChangeArrowheads="1"/>
          </p:cNvPicPr>
          <p:nvPr/>
        </p:nvPicPr>
        <p:blipFill>
          <a:blip r:embed="rId2" cstate="print"/>
          <a:srcRect/>
          <a:stretch>
            <a:fillRect/>
          </a:stretch>
        </p:blipFill>
        <p:spPr bwMode="auto">
          <a:xfrm>
            <a:off x="1676400" y="2722342"/>
            <a:ext cx="6191250" cy="4135658"/>
          </a:xfrm>
          <a:prstGeom prst="rect">
            <a:avLst/>
          </a:prstGeom>
          <a:noFill/>
        </p:spPr>
      </p:pic>
      <p:pic>
        <p:nvPicPr>
          <p:cNvPr id="1026" name="Picture 2" descr="C:\Users\Dan White\Pictures\Bible pictures\Churches\scan0001 (2).jpg"/>
          <p:cNvPicPr>
            <a:picLocks noChangeAspect="1" noChangeArrowheads="1"/>
          </p:cNvPicPr>
          <p:nvPr/>
        </p:nvPicPr>
        <p:blipFill>
          <a:blip r:embed="rId3" cstate="print">
            <a:lum contrast="-10000"/>
          </a:blip>
          <a:srcRect/>
          <a:stretch>
            <a:fillRect/>
          </a:stretch>
        </p:blipFill>
        <p:spPr bwMode="auto">
          <a:xfrm>
            <a:off x="3200400" y="2590800"/>
            <a:ext cx="2895600" cy="25638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1"/>
            <a:ext cx="7848600" cy="6001643"/>
          </a:xfrm>
          <a:prstGeom prst="rect">
            <a:avLst/>
          </a:prstGeom>
        </p:spPr>
        <p:txBody>
          <a:bodyPr wrap="square">
            <a:spAutoFit/>
          </a:bodyPr>
          <a:lstStyle/>
          <a:p>
            <a:pPr algn="ctr"/>
            <a:r>
              <a:rPr lang="en-US" sz="4800" i="1" dirty="0" smtClean="0"/>
              <a:t>“And </a:t>
            </a:r>
            <a:r>
              <a:rPr lang="en-US" sz="4800" i="1" dirty="0" smtClean="0"/>
              <a:t>he gave some, apostles; and some, prophets; and some, evangelists; and some, pastors and teachers; For the perfecting of the saints, for the work of the ministry, for the edifying of the body of </a:t>
            </a:r>
            <a:r>
              <a:rPr lang="en-US" sz="4800" i="1" dirty="0" smtClean="0"/>
              <a:t>Christ.” Ephesians 4:11-12</a:t>
            </a:r>
            <a:endParaRPr lang="en-US" sz="4800" i="1"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858000"/>
          </a:xfrm>
        </p:spPr>
        <p:txBody>
          <a:bodyPr>
            <a:normAutofit/>
          </a:bodyPr>
          <a:lstStyle/>
          <a:p>
            <a:pPr lvl="0"/>
            <a:r>
              <a:rPr lang="en-US" sz="3600" dirty="0" smtClean="0"/>
              <a:t>Creator of all things</a:t>
            </a:r>
            <a:r>
              <a:rPr lang="en-US" sz="3600" i="1" dirty="0" smtClean="0"/>
              <a:t> - (Col. 1:16)</a:t>
            </a:r>
            <a:endParaRPr lang="en-US" sz="3600" dirty="0" smtClean="0"/>
          </a:p>
          <a:p>
            <a:endParaRPr lang="en-US" sz="3600" dirty="0"/>
          </a:p>
        </p:txBody>
      </p:sp>
      <p:pic>
        <p:nvPicPr>
          <p:cNvPr id="105474" name="Picture 2" descr="http://www.creationstudies.org/htdocs/Ceration-vs-Evolution.jpg"/>
          <p:cNvPicPr>
            <a:picLocks noChangeAspect="1" noChangeArrowheads="1"/>
          </p:cNvPicPr>
          <p:nvPr/>
        </p:nvPicPr>
        <p:blipFill>
          <a:blip r:embed="rId2" cstate="print"/>
          <a:srcRect/>
          <a:stretch>
            <a:fillRect/>
          </a:stretch>
        </p:blipFill>
        <p:spPr bwMode="auto">
          <a:xfrm>
            <a:off x="228600" y="914400"/>
            <a:ext cx="8708571" cy="2362200"/>
          </a:xfrm>
          <a:prstGeom prst="rect">
            <a:avLst/>
          </a:prstGeom>
          <a:noFill/>
        </p:spPr>
      </p:pic>
      <p:pic>
        <p:nvPicPr>
          <p:cNvPr id="105476" name="Picture 4" descr="http://wrestledwithangels.files.wordpress.com/2012/01/in-the-beginning-1.jpg"/>
          <p:cNvPicPr>
            <a:picLocks noChangeAspect="1" noChangeArrowheads="1"/>
          </p:cNvPicPr>
          <p:nvPr/>
        </p:nvPicPr>
        <p:blipFill>
          <a:blip r:embed="rId3" cstate="print"/>
          <a:srcRect/>
          <a:stretch>
            <a:fillRect/>
          </a:stretch>
        </p:blipFill>
        <p:spPr bwMode="auto">
          <a:xfrm>
            <a:off x="2133600" y="3257550"/>
            <a:ext cx="4800600" cy="360045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5474"/>
                                        </p:tgtEl>
                                        <p:attrNameLst>
                                          <p:attrName>style.visibility</p:attrName>
                                        </p:attrNameLst>
                                      </p:cBhvr>
                                      <p:to>
                                        <p:strVal val="visible"/>
                                      </p:to>
                                    </p:set>
                                    <p:anim to="" calcmode="lin" valueType="num">
                                      <p:cBhvr>
                                        <p:cTn id="7" dur="1" fill="hold"/>
                                        <p:tgtEl>
                                          <p:spTgt spid="10547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5476"/>
                                        </p:tgtEl>
                                        <p:attrNameLst>
                                          <p:attrName>style.visibility</p:attrName>
                                        </p:attrNameLst>
                                      </p:cBhvr>
                                      <p:to>
                                        <p:strVal val="visible"/>
                                      </p:to>
                                    </p:set>
                                    <p:anim to="" calcmode="lin" valueType="num">
                                      <p:cBhvr>
                                        <p:cTn id="12" dur="1" fill="hold"/>
                                        <p:tgtEl>
                                          <p:spTgt spid="10547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1676400"/>
          </a:xfrm>
        </p:spPr>
        <p:txBody>
          <a:bodyPr>
            <a:normAutofit/>
          </a:bodyPr>
          <a:lstStyle/>
          <a:p>
            <a:r>
              <a:rPr lang="en-US" sz="3600" dirty="0" smtClean="0"/>
              <a:t>Child</a:t>
            </a:r>
            <a:r>
              <a:rPr lang="en-US" sz="3600" i="1" dirty="0" smtClean="0"/>
              <a:t> - (Isa. 9:6)</a:t>
            </a:r>
          </a:p>
          <a:p>
            <a:endParaRPr lang="en-US" sz="3600" dirty="0"/>
          </a:p>
        </p:txBody>
      </p:sp>
      <p:pic>
        <p:nvPicPr>
          <p:cNvPr id="104450" name="Picture 2" descr="http://2.bp.blogspot.com/_VpyEEFR-Hsc/TRMmKdL4F_I/AAAAAAAAAeQ/sThPv7vAzss/s1600/nativity.jpg"/>
          <p:cNvPicPr>
            <a:picLocks noChangeAspect="1" noChangeArrowheads="1"/>
          </p:cNvPicPr>
          <p:nvPr/>
        </p:nvPicPr>
        <p:blipFill>
          <a:blip r:embed="rId2" cstate="print"/>
          <a:srcRect/>
          <a:stretch>
            <a:fillRect/>
          </a:stretch>
        </p:blipFill>
        <p:spPr bwMode="auto">
          <a:xfrm>
            <a:off x="609600" y="778565"/>
            <a:ext cx="7620000" cy="607943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r>
              <a:rPr lang="en-US" sz="3600" dirty="0" smtClean="0"/>
              <a:t>Christ - </a:t>
            </a:r>
            <a:r>
              <a:rPr lang="en-US" sz="3600" i="1" dirty="0" smtClean="0"/>
              <a:t>(Matt. 1:16)</a:t>
            </a:r>
          </a:p>
          <a:p>
            <a:endParaRPr lang="en-US" sz="3600" dirty="0"/>
          </a:p>
        </p:txBody>
      </p:sp>
      <p:pic>
        <p:nvPicPr>
          <p:cNvPr id="103426" name="Picture 2" descr="http://bluevalleybaptist.org/Websites/bluevalleybaptist/Images/Jesus%20Messiah_thumb.jpg"/>
          <p:cNvPicPr>
            <a:picLocks noChangeAspect="1" noChangeArrowheads="1"/>
          </p:cNvPicPr>
          <p:nvPr/>
        </p:nvPicPr>
        <p:blipFill>
          <a:blip r:embed="rId2" cstate="print"/>
          <a:srcRect/>
          <a:stretch>
            <a:fillRect/>
          </a:stretch>
        </p:blipFill>
        <p:spPr bwMode="auto">
          <a:xfrm>
            <a:off x="457200" y="1371600"/>
            <a:ext cx="8288992" cy="4648200"/>
          </a:xfrm>
          <a:prstGeom prst="rect">
            <a:avLst/>
          </a:prstGeom>
          <a:noFill/>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914400"/>
          </a:xfrm>
        </p:spPr>
        <p:txBody>
          <a:bodyPr>
            <a:normAutofit/>
          </a:bodyPr>
          <a:lstStyle/>
          <a:p>
            <a:r>
              <a:rPr lang="en-US" sz="3600" dirty="0" smtClean="0"/>
              <a:t>Commander </a:t>
            </a:r>
            <a:r>
              <a:rPr lang="en-US" sz="3600" dirty="0" smtClean="0"/>
              <a:t>(Chief / Leader</a:t>
            </a:r>
            <a:r>
              <a:rPr lang="en-US" sz="3600" dirty="0" smtClean="0"/>
              <a:t>) - </a:t>
            </a:r>
            <a:r>
              <a:rPr lang="en-US" sz="3600" i="1" dirty="0" smtClean="0"/>
              <a:t>(Isa. 55:4)</a:t>
            </a:r>
          </a:p>
          <a:p>
            <a:pPr>
              <a:buNone/>
            </a:pPr>
            <a:endParaRPr lang="en-US" sz="3600" dirty="0"/>
          </a:p>
        </p:txBody>
      </p:sp>
      <p:pic>
        <p:nvPicPr>
          <p:cNvPr id="45058" name="Picture 2" descr="http://vbcbaytown.org/wp-content/uploads/2012/02/soldiers_of_the_cross4_bgEditor_1328133890943.jpg"/>
          <p:cNvPicPr>
            <a:picLocks noChangeAspect="1" noChangeArrowheads="1"/>
          </p:cNvPicPr>
          <p:nvPr/>
        </p:nvPicPr>
        <p:blipFill>
          <a:blip r:embed="rId2" cstate="print"/>
          <a:srcRect/>
          <a:stretch>
            <a:fillRect/>
          </a:stretch>
        </p:blipFill>
        <p:spPr bwMode="auto">
          <a:xfrm>
            <a:off x="0" y="1219200"/>
            <a:ext cx="8715375" cy="3190876"/>
          </a:xfrm>
          <a:prstGeom prst="rect">
            <a:avLst/>
          </a:prstGeom>
          <a:noFill/>
        </p:spPr>
      </p:pic>
      <p:pic>
        <p:nvPicPr>
          <p:cNvPr id="45060" name="Picture 4" descr="http://www.freebiblestudyguides.org/bible-teachings/armor-of-god.jpg"/>
          <p:cNvPicPr>
            <a:picLocks noChangeAspect="1" noChangeArrowheads="1"/>
          </p:cNvPicPr>
          <p:nvPr/>
        </p:nvPicPr>
        <p:blipFill>
          <a:blip r:embed="rId3" cstate="print">
            <a:grayscl/>
            <a:lum bright="-20000"/>
          </a:blip>
          <a:srcRect/>
          <a:stretch>
            <a:fillRect/>
          </a:stretch>
        </p:blipFill>
        <p:spPr bwMode="auto">
          <a:xfrm>
            <a:off x="2590800" y="1905000"/>
            <a:ext cx="3629025" cy="47148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066800"/>
          </a:xfrm>
        </p:spPr>
        <p:txBody>
          <a:bodyPr>
            <a:normAutofit/>
          </a:bodyPr>
          <a:lstStyle/>
          <a:p>
            <a:r>
              <a:rPr lang="en-US" sz="3600" dirty="0" smtClean="0"/>
              <a:t>Consolation (hope) of Israel - </a:t>
            </a:r>
            <a:r>
              <a:rPr lang="en-US" sz="3600" i="1" dirty="0" smtClean="0"/>
              <a:t>(Luke 2:25)</a:t>
            </a:r>
          </a:p>
          <a:p>
            <a:endParaRPr lang="en-US" sz="3600" dirty="0"/>
          </a:p>
        </p:txBody>
      </p:sp>
      <p:pic>
        <p:nvPicPr>
          <p:cNvPr id="101378" name="Picture 2" descr="http://media.salemwebnetwork.com/cms/blog/2467094/simeon.JPG"/>
          <p:cNvPicPr>
            <a:picLocks noChangeAspect="1" noChangeArrowheads="1"/>
          </p:cNvPicPr>
          <p:nvPr/>
        </p:nvPicPr>
        <p:blipFill>
          <a:blip r:embed="rId2" cstate="print"/>
          <a:srcRect/>
          <a:stretch>
            <a:fillRect/>
          </a:stretch>
        </p:blipFill>
        <p:spPr bwMode="auto">
          <a:xfrm>
            <a:off x="1447800" y="743199"/>
            <a:ext cx="6219825" cy="6114801"/>
          </a:xfrm>
          <a:prstGeom prst="rect">
            <a:avLst/>
          </a:prstGeom>
          <a:noFill/>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
            <a:ext cx="8229600" cy="1752600"/>
          </a:xfrm>
        </p:spPr>
        <p:txBody>
          <a:bodyPr>
            <a:normAutofit/>
          </a:bodyPr>
          <a:lstStyle/>
          <a:p>
            <a:r>
              <a:rPr lang="en-US" sz="3600" dirty="0" smtClean="0"/>
              <a:t>Cornerstone - </a:t>
            </a:r>
            <a:r>
              <a:rPr lang="en-US" sz="3600" i="1" dirty="0" smtClean="0"/>
              <a:t>(Eph. 2:20)</a:t>
            </a:r>
          </a:p>
          <a:p>
            <a:endParaRPr lang="en-US" sz="3600" dirty="0"/>
          </a:p>
        </p:txBody>
      </p:sp>
      <p:pic>
        <p:nvPicPr>
          <p:cNvPr id="100354" name="Picture 2" descr="http://www.thecornerstonepodcast.com/files/cornerstone.jpg"/>
          <p:cNvPicPr>
            <a:picLocks noChangeAspect="1" noChangeArrowheads="1"/>
          </p:cNvPicPr>
          <p:nvPr/>
        </p:nvPicPr>
        <p:blipFill>
          <a:blip r:embed="rId2" cstate="print"/>
          <a:srcRect/>
          <a:stretch>
            <a:fillRect/>
          </a:stretch>
        </p:blipFill>
        <p:spPr bwMode="auto">
          <a:xfrm>
            <a:off x="758687" y="1143000"/>
            <a:ext cx="7266609" cy="5334000"/>
          </a:xfrm>
          <a:prstGeom prst="rect">
            <a:avLst/>
          </a:prstGeom>
          <a:noFill/>
        </p:spPr>
      </p:pic>
      <p:pic>
        <p:nvPicPr>
          <p:cNvPr id="100356" name="Picture 4" descr="http://www.cbcvaldesenc.org/cornerstone.gif"/>
          <p:cNvPicPr>
            <a:picLocks noChangeAspect="1" noChangeArrowheads="1"/>
          </p:cNvPicPr>
          <p:nvPr/>
        </p:nvPicPr>
        <p:blipFill>
          <a:blip r:embed="rId3" cstate="print"/>
          <a:srcRect/>
          <a:stretch>
            <a:fillRect/>
          </a:stretch>
        </p:blipFill>
        <p:spPr bwMode="auto">
          <a:xfrm>
            <a:off x="381000" y="628650"/>
            <a:ext cx="8001000" cy="600075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fade">
                                      <p:cBhvr>
                                        <p:cTn id="7" dur="20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5150businessstrategy.files.wordpress.com/2012/03/gates_of_hell_by_anarkyman.jpg"/>
          <p:cNvPicPr>
            <a:picLocks noChangeAspect="1" noChangeArrowheads="1"/>
          </p:cNvPicPr>
          <p:nvPr/>
        </p:nvPicPr>
        <p:blipFill>
          <a:blip r:embed="rId2" cstate="print"/>
          <a:srcRect/>
          <a:stretch>
            <a:fillRect/>
          </a:stretch>
        </p:blipFill>
        <p:spPr bwMode="auto">
          <a:xfrm>
            <a:off x="2286000" y="0"/>
            <a:ext cx="4843150" cy="6858000"/>
          </a:xfrm>
          <a:prstGeom prst="rect">
            <a:avLst/>
          </a:prstGeom>
          <a:noFill/>
        </p:spPr>
      </p:pic>
      <p:pic>
        <p:nvPicPr>
          <p:cNvPr id="113668" name="Picture 4" descr="http://fellowshiproom.files.wordpress.com/2012/03/preaching98.jpg"/>
          <p:cNvPicPr>
            <a:picLocks noChangeAspect="1" noChangeArrowheads="1"/>
          </p:cNvPicPr>
          <p:nvPr/>
        </p:nvPicPr>
        <p:blipFill>
          <a:blip r:embed="rId3" cstate="print">
            <a:duotone>
              <a:prstClr val="black"/>
              <a:schemeClr val="accent6">
                <a:lumMod val="75000"/>
                <a:tint val="45000"/>
                <a:satMod val="400000"/>
              </a:schemeClr>
            </a:duotone>
          </a:blip>
          <a:srcRect/>
          <a:stretch>
            <a:fillRect/>
          </a:stretch>
        </p:blipFill>
        <p:spPr bwMode="auto">
          <a:xfrm>
            <a:off x="4038600" y="3810000"/>
            <a:ext cx="1610768" cy="24384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1.bp.blogspot.com/-ADSb6uaMVso/TvK1WR1t7bI/AAAAAAAAAPA/Ek3uHGZLvyA/s1600/o+radiant+dawn.jpg"/>
          <p:cNvPicPr>
            <a:picLocks noChangeAspect="1" noChangeArrowheads="1"/>
          </p:cNvPicPr>
          <p:nvPr/>
        </p:nvPicPr>
        <p:blipFill>
          <a:blip r:embed="rId2" cstate="print"/>
          <a:srcRect/>
          <a:stretch>
            <a:fillRect/>
          </a:stretch>
        </p:blipFill>
        <p:spPr bwMode="auto">
          <a:xfrm>
            <a:off x="-304800" y="628650"/>
            <a:ext cx="9677400" cy="6229350"/>
          </a:xfrm>
          <a:prstGeom prst="rect">
            <a:avLst/>
          </a:prstGeom>
          <a:ln>
            <a:noFill/>
          </a:ln>
          <a:effectLst>
            <a:softEdge rad="112500"/>
          </a:effectLst>
        </p:spPr>
      </p:pic>
      <p:sp>
        <p:nvSpPr>
          <p:cNvPr id="3" name="Content Placeholder 2"/>
          <p:cNvSpPr>
            <a:spLocks noGrp="1"/>
          </p:cNvSpPr>
          <p:nvPr>
            <p:ph idx="1"/>
          </p:nvPr>
        </p:nvSpPr>
        <p:spPr>
          <a:xfrm>
            <a:off x="0" y="0"/>
            <a:ext cx="9144000" cy="6629400"/>
          </a:xfrm>
        </p:spPr>
        <p:txBody>
          <a:bodyPr>
            <a:normAutofit/>
          </a:bodyPr>
          <a:lstStyle/>
          <a:p>
            <a:r>
              <a:rPr lang="en-US" sz="3600" dirty="0" smtClean="0">
                <a:effectLst>
                  <a:glow rad="101600">
                    <a:schemeClr val="bg1">
                      <a:alpha val="60000"/>
                    </a:schemeClr>
                  </a:glow>
                </a:effectLst>
              </a:rPr>
              <a:t>Dayspring from on high - </a:t>
            </a:r>
            <a:r>
              <a:rPr lang="en-US" sz="3600" i="1" dirty="0" smtClean="0">
                <a:effectLst>
                  <a:glow rad="101600">
                    <a:schemeClr val="bg1">
                      <a:alpha val="60000"/>
                    </a:schemeClr>
                  </a:glow>
                </a:effectLst>
              </a:rPr>
              <a:t>(Luke 1:78)</a:t>
            </a:r>
          </a:p>
          <a:p>
            <a:r>
              <a:rPr lang="en-US" sz="3600" i="1" dirty="0" smtClean="0">
                <a:solidFill>
                  <a:srgbClr val="FFFF00"/>
                </a:solidFill>
                <a:effectLst>
                  <a:glow rad="101600">
                    <a:schemeClr val="bg1">
                      <a:alpha val="60000"/>
                    </a:schemeClr>
                  </a:glow>
                </a:effectLst>
              </a:rPr>
              <a:t>Dayspring </a:t>
            </a:r>
            <a:r>
              <a:rPr lang="en-US" sz="3600" i="1" dirty="0" smtClean="0">
                <a:effectLst>
                  <a:glow rad="101600">
                    <a:schemeClr val="bg1">
                      <a:alpha val="60000"/>
                    </a:schemeClr>
                  </a:glow>
                </a:effectLst>
              </a:rPr>
              <a:t>= A light rising out of the darkness of the night.  A dawning light.</a:t>
            </a:r>
          </a:p>
          <a:p>
            <a:r>
              <a:rPr lang="en-US" sz="3600" i="1" dirty="0" smtClean="0">
                <a:effectLst>
                  <a:glow rad="101600">
                    <a:schemeClr val="bg1">
                      <a:alpha val="60000"/>
                    </a:schemeClr>
                  </a:glow>
                </a:effectLst>
              </a:rPr>
              <a:t>Isa. 9:2 “The people that walked in darkness have seen a great light: they that dwell in the land of the shadow of death, upon them hath the light shined.”</a:t>
            </a:r>
          </a:p>
          <a:p>
            <a:r>
              <a:rPr lang="en-US" sz="3600" i="1" dirty="0" smtClean="0">
                <a:effectLst>
                  <a:glow rad="101600">
                    <a:schemeClr val="bg1">
                      <a:alpha val="60000"/>
                    </a:schemeClr>
                  </a:glow>
                </a:effectLst>
              </a:rPr>
              <a:t>John 8:12 “Then </a:t>
            </a:r>
            <a:r>
              <a:rPr lang="en-US" sz="3600" i="1" dirty="0" err="1" smtClean="0">
                <a:effectLst>
                  <a:glow rad="101600">
                    <a:schemeClr val="bg1">
                      <a:alpha val="60000"/>
                    </a:schemeClr>
                  </a:glow>
                </a:effectLst>
              </a:rPr>
              <a:t>spake</a:t>
            </a:r>
            <a:r>
              <a:rPr lang="en-US" sz="3600" i="1" dirty="0" smtClean="0">
                <a:effectLst>
                  <a:glow rad="101600">
                    <a:schemeClr val="bg1">
                      <a:alpha val="60000"/>
                    </a:schemeClr>
                  </a:glow>
                </a:effectLst>
              </a:rPr>
              <a:t> Jesus again unto them, saying, I am the light of the world: he that </a:t>
            </a:r>
            <a:r>
              <a:rPr lang="en-US" sz="3600" i="1" dirty="0" err="1" smtClean="0">
                <a:effectLst>
                  <a:glow rad="101600">
                    <a:schemeClr val="bg1">
                      <a:alpha val="60000"/>
                    </a:schemeClr>
                  </a:glow>
                </a:effectLst>
              </a:rPr>
              <a:t>followeth</a:t>
            </a:r>
            <a:r>
              <a:rPr lang="en-US" sz="3600" i="1" dirty="0" smtClean="0">
                <a:effectLst>
                  <a:glow rad="101600">
                    <a:schemeClr val="bg1">
                      <a:alpha val="60000"/>
                    </a:schemeClr>
                  </a:glow>
                </a:effectLst>
              </a:rPr>
              <a:t> me shall not walk in darkness, but shall have the light of life.”</a:t>
            </a:r>
          </a:p>
          <a:p>
            <a:pPr>
              <a:buNone/>
            </a:pP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9144000" cy="6858000"/>
          </a:xfrm>
        </p:spPr>
        <p:txBody>
          <a:bodyPr>
            <a:normAutofit/>
          </a:bodyPr>
          <a:lstStyle/>
          <a:p>
            <a:r>
              <a:rPr lang="en-US" sz="3600" dirty="0" smtClean="0"/>
              <a:t>Desire of nations - </a:t>
            </a:r>
            <a:r>
              <a:rPr lang="en-US" sz="3600" i="1" dirty="0" smtClean="0"/>
              <a:t>(Hag. 2:7)</a:t>
            </a:r>
          </a:p>
          <a:p>
            <a:r>
              <a:rPr lang="en-US" i="1" dirty="0" smtClean="0"/>
              <a:t>Psalm 72:11 “Yea, all kings shall fall down before him: all nations shall serve him.”</a:t>
            </a:r>
          </a:p>
          <a:p>
            <a:r>
              <a:rPr lang="en-US" i="1" dirty="0" smtClean="0"/>
              <a:t>Rev. 15:4 “Who shall not fear thee, O Lord, and glorify thy name? for thou only art holy: for all nations shall come and worship before thee; for thy judgments are made manifest.”</a:t>
            </a:r>
          </a:p>
          <a:p>
            <a:endParaRPr lang="en-US" sz="3600" i="1" dirty="0" smtClean="0"/>
          </a:p>
          <a:p>
            <a:endParaRPr lang="en-US" sz="3600" dirty="0"/>
          </a:p>
        </p:txBody>
      </p:sp>
      <p:pic>
        <p:nvPicPr>
          <p:cNvPr id="102402" name="Picture 2" descr="http://laboringinthelord.com/wp-content/uploads/2011/07/revelation_worship.jpg"/>
          <p:cNvPicPr>
            <a:picLocks noChangeAspect="1" noChangeArrowheads="1"/>
          </p:cNvPicPr>
          <p:nvPr/>
        </p:nvPicPr>
        <p:blipFill>
          <a:blip r:embed="rId2" cstate="print"/>
          <a:srcRect/>
          <a:stretch>
            <a:fillRect/>
          </a:stretch>
        </p:blipFill>
        <p:spPr bwMode="auto">
          <a:xfrm>
            <a:off x="2590800" y="3733800"/>
            <a:ext cx="4402280" cy="31242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www.diggsjourney.com/HeavensThrone.jpg"/>
          <p:cNvPicPr>
            <a:picLocks noChangeAspect="1" noChangeArrowheads="1"/>
          </p:cNvPicPr>
          <p:nvPr/>
        </p:nvPicPr>
        <p:blipFill>
          <a:blip r:embed="rId2" cstate="print"/>
          <a:srcRect/>
          <a:stretch>
            <a:fillRect/>
          </a:stretch>
        </p:blipFill>
        <p:spPr bwMode="auto">
          <a:xfrm>
            <a:off x="-349450" y="0"/>
            <a:ext cx="9493450" cy="6858000"/>
          </a:xfrm>
          <a:prstGeom prst="rect">
            <a:avLst/>
          </a:prstGeom>
          <a:noFill/>
        </p:spPr>
      </p:pic>
      <p:sp>
        <p:nvSpPr>
          <p:cNvPr id="4" name="Rectangle 3"/>
          <p:cNvSpPr/>
          <p:nvPr/>
        </p:nvSpPr>
        <p:spPr>
          <a:xfrm>
            <a:off x="914400" y="838200"/>
            <a:ext cx="7848600" cy="5016758"/>
          </a:xfrm>
          <a:prstGeom prst="rect">
            <a:avLst/>
          </a:prstGeom>
        </p:spPr>
        <p:txBody>
          <a:bodyPr wrap="square">
            <a:spAutoFit/>
          </a:bodyPr>
          <a:lstStyle/>
          <a:p>
            <a:pPr algn="ctr"/>
            <a:r>
              <a:rPr lang="en-US" sz="4000" i="1" dirty="0" smtClean="0">
                <a:effectLst>
                  <a:glow rad="101600">
                    <a:schemeClr val="bg1">
                      <a:alpha val="60000"/>
                    </a:schemeClr>
                  </a:glow>
                </a:effectLst>
              </a:rPr>
              <a:t>“And they sung a new song, saying, Thou art worthy to take the book, and to open the seals thereof: for thou </a:t>
            </a:r>
            <a:r>
              <a:rPr lang="en-US" sz="4000" i="1" dirty="0" err="1" smtClean="0">
                <a:effectLst>
                  <a:glow rad="101600">
                    <a:schemeClr val="bg1">
                      <a:alpha val="60000"/>
                    </a:schemeClr>
                  </a:glow>
                </a:effectLst>
              </a:rPr>
              <a:t>wast</a:t>
            </a:r>
            <a:r>
              <a:rPr lang="en-US" sz="4000" i="1" dirty="0" smtClean="0">
                <a:effectLst>
                  <a:glow rad="101600">
                    <a:schemeClr val="bg1">
                      <a:alpha val="60000"/>
                    </a:schemeClr>
                  </a:glow>
                </a:effectLst>
              </a:rPr>
              <a:t> slain, and hast redeemed us to God by thy blood </a:t>
            </a:r>
            <a:r>
              <a:rPr lang="en-US" sz="4000" i="1" u="sng" dirty="0" smtClean="0">
                <a:effectLst>
                  <a:glow rad="101600">
                    <a:schemeClr val="bg1">
                      <a:alpha val="60000"/>
                    </a:schemeClr>
                  </a:glow>
                </a:effectLst>
              </a:rPr>
              <a:t>out of every kindred, and tongue, and people, and nation</a:t>
            </a:r>
            <a:r>
              <a:rPr lang="en-US" sz="4000" i="1" dirty="0" smtClean="0">
                <a:effectLst>
                  <a:glow rad="101600">
                    <a:schemeClr val="bg1">
                      <a:alpha val="60000"/>
                    </a:schemeClr>
                  </a:glow>
                </a:effectLst>
              </a:rPr>
              <a:t>” Revelation 5:9</a:t>
            </a:r>
          </a:p>
          <a:p>
            <a:pPr algn="ctr"/>
            <a:endParaRPr lang="en-US" sz="40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Deliverer - </a:t>
            </a:r>
            <a:r>
              <a:rPr lang="en-US" sz="3600" i="1" dirty="0" smtClean="0"/>
              <a:t>(Rom. 11:26)</a:t>
            </a:r>
          </a:p>
          <a:p>
            <a:endParaRPr lang="en-US" sz="3600" dirty="0"/>
          </a:p>
        </p:txBody>
      </p:sp>
      <p:pic>
        <p:nvPicPr>
          <p:cNvPr id="38914" name="Picture 2" descr="http://www.diggsjourney.com/duncanlong18.jpg"/>
          <p:cNvPicPr>
            <a:picLocks noChangeAspect="1" noChangeArrowheads="1"/>
          </p:cNvPicPr>
          <p:nvPr/>
        </p:nvPicPr>
        <p:blipFill>
          <a:blip r:embed="rId2" cstate="print"/>
          <a:srcRect/>
          <a:stretch>
            <a:fillRect/>
          </a:stretch>
        </p:blipFill>
        <p:spPr bwMode="auto">
          <a:xfrm>
            <a:off x="685800" y="1028700"/>
            <a:ext cx="7772400" cy="5829300"/>
          </a:xfrm>
          <a:prstGeom prst="rect">
            <a:avLst/>
          </a:prstGeom>
          <a:noFill/>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Ptr. Daniel White\Desktop\Bible pictures\hell\Hell going there.jpg"/>
          <p:cNvPicPr>
            <a:picLocks noChangeAspect="1" noChangeArrowheads="1"/>
          </p:cNvPicPr>
          <p:nvPr/>
        </p:nvPicPr>
        <p:blipFill>
          <a:blip r:embed="rId3" cstate="print"/>
          <a:srcRect/>
          <a:stretch>
            <a:fillRect/>
          </a:stretch>
        </p:blipFill>
        <p:spPr bwMode="auto">
          <a:xfrm>
            <a:off x="-23446" y="0"/>
            <a:ext cx="9167446" cy="6858000"/>
          </a:xfrm>
          <a:prstGeom prst="rect">
            <a:avLst/>
          </a:prstGeom>
          <a:noFill/>
        </p:spPr>
      </p:pic>
      <p:pic>
        <p:nvPicPr>
          <p:cNvPr id="4" name="Picture 2" descr="c:\Users\Ptr. Daniel White\Desktop\Bible pictures\Jesus\12 Crucifixion\Cross images\Cross or Hell.JPG"/>
          <p:cNvPicPr>
            <a:picLocks noChangeAspect="1" noChangeArrowheads="1"/>
          </p:cNvPicPr>
          <p:nvPr/>
        </p:nvPicPr>
        <p:blipFill>
          <a:blip r:embed="rId4" cstate="print"/>
          <a:srcRect/>
          <a:stretch>
            <a:fillRect/>
          </a:stretch>
        </p:blipFill>
        <p:spPr bwMode="auto">
          <a:xfrm>
            <a:off x="-228600" y="0"/>
            <a:ext cx="9520041" cy="68580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8686800" cy="6126163"/>
          </a:xfrm>
        </p:spPr>
        <p:txBody>
          <a:bodyPr/>
          <a:lstStyle/>
          <a:p>
            <a:r>
              <a:rPr lang="en-US" dirty="0" smtClean="0"/>
              <a:t>Door of the sheepfold - </a:t>
            </a:r>
            <a:r>
              <a:rPr lang="en-US" i="1" dirty="0" smtClean="0"/>
              <a:t>(John 10:7)</a:t>
            </a:r>
          </a:p>
          <a:p>
            <a:endParaRPr lang="en-US" dirty="0"/>
          </a:p>
        </p:txBody>
      </p:sp>
      <p:pic>
        <p:nvPicPr>
          <p:cNvPr id="100354" name="Picture 2" descr="http://kidsermons.com/blog/wp-content/uploads/2011/05/gate1.png"/>
          <p:cNvPicPr>
            <a:picLocks noChangeAspect="1" noChangeArrowheads="1"/>
          </p:cNvPicPr>
          <p:nvPr/>
        </p:nvPicPr>
        <p:blipFill>
          <a:blip r:embed="rId2" cstate="print"/>
          <a:srcRect/>
          <a:stretch>
            <a:fillRect/>
          </a:stretch>
        </p:blipFill>
        <p:spPr bwMode="auto">
          <a:xfrm>
            <a:off x="228600" y="609600"/>
            <a:ext cx="7848600" cy="5984558"/>
          </a:xfrm>
          <a:prstGeom prst="rect">
            <a:avLst/>
          </a:prstGeom>
          <a:ln>
            <a:noFill/>
          </a:ln>
          <a:effectLst>
            <a:softEdge rad="112500"/>
          </a:effectLst>
        </p:spPr>
      </p:pic>
      <p:pic>
        <p:nvPicPr>
          <p:cNvPr id="111618" name="Picture 2" descr="http://2.bp.blogspot.com/-8Uer0XT1o7s/Tc_T1ceoiDI/AAAAAAAAAMc/CmqXWM5yqqU/s1600/jesus_shepherd.jpg"/>
          <p:cNvPicPr>
            <a:picLocks noChangeAspect="1" noChangeArrowheads="1"/>
          </p:cNvPicPr>
          <p:nvPr/>
        </p:nvPicPr>
        <p:blipFill>
          <a:blip r:embed="rId3" cstate="print"/>
          <a:srcRect l="48193" b="-1124"/>
          <a:stretch>
            <a:fillRect/>
          </a:stretch>
        </p:blipFill>
        <p:spPr bwMode="auto">
          <a:xfrm>
            <a:off x="4495800" y="3124200"/>
            <a:ext cx="2457450" cy="34290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20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876800"/>
          </a:xfrm>
        </p:spPr>
        <p:txBody>
          <a:bodyPr>
            <a:normAutofit/>
          </a:bodyPr>
          <a:lstStyle/>
          <a:p>
            <a:pPr lvl="0"/>
            <a:r>
              <a:rPr lang="en-US" sz="3600" dirty="0" smtClean="0"/>
              <a:t>End of the Law of Righteousness</a:t>
            </a:r>
            <a:r>
              <a:rPr lang="en-US" sz="3600" i="1" dirty="0" smtClean="0"/>
              <a:t> - (Rom. 10:4)</a:t>
            </a:r>
            <a:endParaRPr lang="en-US" sz="3600" dirty="0" smtClean="0"/>
          </a:p>
          <a:p>
            <a:endParaRPr lang="en-US" sz="3600" i="1" dirty="0" smtClean="0"/>
          </a:p>
          <a:p>
            <a:endParaRPr lang="en-US" sz="3600" dirty="0"/>
          </a:p>
        </p:txBody>
      </p:sp>
      <p:pic>
        <p:nvPicPr>
          <p:cNvPr id="99332" name="Picture 4" descr="http://sabbathsermons.files.wordpress.com/2012/03/033112_0000_forwhatthel12.jpg?w=604"/>
          <p:cNvPicPr>
            <a:picLocks noChangeAspect="1" noChangeArrowheads="1"/>
          </p:cNvPicPr>
          <p:nvPr/>
        </p:nvPicPr>
        <p:blipFill>
          <a:blip r:embed="rId2" cstate="print"/>
          <a:srcRect/>
          <a:stretch>
            <a:fillRect/>
          </a:stretch>
        </p:blipFill>
        <p:spPr bwMode="auto">
          <a:xfrm>
            <a:off x="304800" y="1447800"/>
            <a:ext cx="3149600" cy="2362200"/>
          </a:xfrm>
          <a:prstGeom prst="rect">
            <a:avLst/>
          </a:prstGeom>
          <a:noFill/>
        </p:spPr>
      </p:pic>
      <p:sp>
        <p:nvSpPr>
          <p:cNvPr id="5" name="Rectangle 4"/>
          <p:cNvSpPr/>
          <p:nvPr/>
        </p:nvSpPr>
        <p:spPr>
          <a:xfrm>
            <a:off x="3733800" y="914400"/>
            <a:ext cx="5410200" cy="4524315"/>
          </a:xfrm>
          <a:prstGeom prst="rect">
            <a:avLst/>
          </a:prstGeom>
        </p:spPr>
        <p:txBody>
          <a:bodyPr wrap="square">
            <a:spAutoFit/>
          </a:bodyPr>
          <a:lstStyle/>
          <a:p>
            <a:pPr algn="ctr"/>
            <a:r>
              <a:rPr lang="en-US" sz="3200" i="1" dirty="0" smtClean="0"/>
              <a:t>“There is therefore now no condemnation to them which are in Christ Jesus…For what the law could not do, in that it was weak through the flesh, God sending his own Son in the likeness of sinful flesh, and for sin, condemned sin in the flesh.”</a:t>
            </a:r>
            <a:endParaRPr lang="en-US" sz="3200" i="1" dirty="0"/>
          </a:p>
        </p:txBody>
      </p:sp>
      <p:pic>
        <p:nvPicPr>
          <p:cNvPr id="99334" name="Picture 6" descr="http://www.designingonline.com/dreamsalive/autumn2002/columns/idesign/gavel.jpg"/>
          <p:cNvPicPr>
            <a:picLocks noChangeAspect="1" noChangeArrowheads="1"/>
          </p:cNvPicPr>
          <p:nvPr/>
        </p:nvPicPr>
        <p:blipFill>
          <a:blip r:embed="rId3" cstate="print"/>
          <a:srcRect/>
          <a:stretch>
            <a:fillRect/>
          </a:stretch>
        </p:blipFill>
        <p:spPr bwMode="auto">
          <a:xfrm>
            <a:off x="228600" y="1295400"/>
            <a:ext cx="3333750" cy="2676525"/>
          </a:xfrm>
          <a:prstGeom prst="rect">
            <a:avLst/>
          </a:prstGeom>
          <a:noFill/>
        </p:spPr>
      </p:pic>
      <p:sp>
        <p:nvSpPr>
          <p:cNvPr id="7" name="Rectangle 6"/>
          <p:cNvSpPr/>
          <p:nvPr/>
        </p:nvSpPr>
        <p:spPr>
          <a:xfrm>
            <a:off x="304800" y="5410200"/>
            <a:ext cx="8610600" cy="1077218"/>
          </a:xfrm>
          <a:prstGeom prst="rect">
            <a:avLst/>
          </a:prstGeom>
        </p:spPr>
        <p:txBody>
          <a:bodyPr wrap="square">
            <a:spAutoFit/>
          </a:bodyPr>
          <a:lstStyle/>
          <a:p>
            <a:pPr algn="ctr"/>
            <a:r>
              <a:rPr lang="en-US" sz="3200" i="1" dirty="0" smtClean="0"/>
              <a:t>“Being justified freely by his grace through the redemption that is in Christ Jesus.”</a:t>
            </a:r>
            <a:endParaRPr lang="en-US" sz="3200" i="1" dirty="0"/>
          </a:p>
        </p:txBody>
      </p:sp>
      <p:pic>
        <p:nvPicPr>
          <p:cNvPr id="99336" name="Picture 8" descr="http://www.bishophuskins.com/images/Not%20Guilty%20Gavel.jpg"/>
          <p:cNvPicPr>
            <a:picLocks noChangeAspect="1" noChangeArrowheads="1"/>
          </p:cNvPicPr>
          <p:nvPr/>
        </p:nvPicPr>
        <p:blipFill>
          <a:blip r:embed="rId4" cstate="print"/>
          <a:srcRect/>
          <a:stretch>
            <a:fillRect/>
          </a:stretch>
        </p:blipFill>
        <p:spPr bwMode="auto">
          <a:xfrm>
            <a:off x="0" y="1143000"/>
            <a:ext cx="3810000" cy="30480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2000"/>
                                        <p:tgtEl>
                                          <p:spTgt spid="99334"/>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336"/>
                                        </p:tgtEl>
                                        <p:attrNameLst>
                                          <p:attrName>style.visibility</p:attrName>
                                        </p:attrNameLst>
                                      </p:cBhvr>
                                      <p:to>
                                        <p:strVal val="visible"/>
                                      </p:to>
                                    </p:set>
                                    <p:animEffect transition="in" filter="fade">
                                      <p:cBhvr>
                                        <p:cTn id="22"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4.bp.blogspot.com/_my5CzhHdRB0/TRUQS2K92zI/AAAAAAAAPCs/9jv3SaGY0HM/s1600/heidelberg-catechism-wordle.jpg"/>
          <p:cNvPicPr>
            <a:picLocks noChangeAspect="1" noChangeArrowheads="1"/>
          </p:cNvPicPr>
          <p:nvPr/>
        </p:nvPicPr>
        <p:blipFill>
          <a:blip r:embed="rId2" cstate="print"/>
          <a:srcRect/>
          <a:stretch>
            <a:fillRect/>
          </a:stretch>
        </p:blipFill>
        <p:spPr bwMode="auto">
          <a:xfrm>
            <a:off x="381000" y="381000"/>
            <a:ext cx="7848600" cy="5256403"/>
          </a:xfrm>
          <a:prstGeom prst="rect">
            <a:avLst/>
          </a:prstGeom>
          <a:noFill/>
        </p:spPr>
      </p:pic>
      <p:sp>
        <p:nvSpPr>
          <p:cNvPr id="3" name="Content Placeholder 2"/>
          <p:cNvSpPr>
            <a:spLocks noGrp="1"/>
          </p:cNvSpPr>
          <p:nvPr>
            <p:ph idx="1"/>
          </p:nvPr>
        </p:nvSpPr>
        <p:spPr>
          <a:xfrm>
            <a:off x="0" y="1"/>
            <a:ext cx="8686800" cy="1143000"/>
          </a:xfrm>
        </p:spPr>
        <p:txBody>
          <a:bodyPr>
            <a:normAutofit/>
          </a:bodyPr>
          <a:lstStyle/>
          <a:p>
            <a:pPr lvl="0"/>
            <a:r>
              <a:rPr lang="en-US" sz="3600" dirty="0" smtClean="0"/>
              <a:t>Eternal</a:t>
            </a:r>
            <a:r>
              <a:rPr lang="en-US" sz="3600" i="1" dirty="0" smtClean="0"/>
              <a:t> God - (I Tim. 1:17)</a:t>
            </a:r>
            <a:endParaRPr lang="en-US" sz="3600" dirty="0" smtClean="0"/>
          </a:p>
          <a:p>
            <a:endParaRPr lang="en-US" sz="3600" dirty="0"/>
          </a:p>
        </p:txBody>
      </p:sp>
      <p:sp>
        <p:nvSpPr>
          <p:cNvPr id="4" name="Rectangle 3"/>
          <p:cNvSpPr/>
          <p:nvPr/>
        </p:nvSpPr>
        <p:spPr>
          <a:xfrm>
            <a:off x="0" y="5181601"/>
            <a:ext cx="8991600" cy="1384995"/>
          </a:xfrm>
          <a:prstGeom prst="rect">
            <a:avLst/>
          </a:prstGeom>
        </p:spPr>
        <p:txBody>
          <a:bodyPr wrap="square">
            <a:spAutoFit/>
          </a:bodyPr>
          <a:lstStyle/>
          <a:p>
            <a:pPr algn="ctr"/>
            <a:r>
              <a:rPr lang="en-US" sz="2800" i="1" dirty="0" smtClean="0"/>
              <a:t>“He that believeth on the Son hath everlasting life: and he that believeth not the Son shall not see life; but the wrath of God </a:t>
            </a:r>
            <a:r>
              <a:rPr lang="en-US" sz="2800" i="1" dirty="0" err="1" smtClean="0"/>
              <a:t>abideth</a:t>
            </a:r>
            <a:r>
              <a:rPr lang="en-US" sz="2800" i="1" dirty="0" smtClean="0"/>
              <a:t> on him.” John 3:36</a:t>
            </a:r>
            <a:endParaRPr lang="en-US" sz="2800" i="1" dirty="0"/>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pPr lvl="0"/>
            <a:r>
              <a:rPr lang="en-US" sz="3600" dirty="0" smtClean="0"/>
              <a:t>Everlasting Father</a:t>
            </a:r>
            <a:r>
              <a:rPr lang="en-US" sz="3600" i="1" dirty="0" smtClean="0"/>
              <a:t> - (Isa. 9:6)</a:t>
            </a:r>
          </a:p>
          <a:p>
            <a:endParaRPr lang="en-US" sz="3600" dirty="0"/>
          </a:p>
        </p:txBody>
      </p:sp>
      <p:pic>
        <p:nvPicPr>
          <p:cNvPr id="97282" name="Picture 2" descr="http://calvaryonline.org/wordpress/wp-content/uploads/2010/12/Weekend-Topic3.jpg"/>
          <p:cNvPicPr>
            <a:picLocks noChangeAspect="1" noChangeArrowheads="1"/>
          </p:cNvPicPr>
          <p:nvPr/>
        </p:nvPicPr>
        <p:blipFill>
          <a:blip r:embed="rId2" cstate="print"/>
          <a:srcRect/>
          <a:stretch>
            <a:fillRect/>
          </a:stretch>
        </p:blipFill>
        <p:spPr bwMode="auto">
          <a:xfrm>
            <a:off x="228600" y="762000"/>
            <a:ext cx="8782050" cy="58547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pPr lvl="0"/>
            <a:r>
              <a:rPr lang="en-US" sz="3600" dirty="0" smtClean="0"/>
              <a:t>Express image of God - </a:t>
            </a:r>
            <a:r>
              <a:rPr lang="en-US" sz="3600" i="1" dirty="0" smtClean="0"/>
              <a:t>(Heb. 1:3)</a:t>
            </a:r>
            <a:r>
              <a:rPr lang="en-US" sz="3600" dirty="0" smtClean="0"/>
              <a:t> </a:t>
            </a:r>
          </a:p>
          <a:p>
            <a:pPr>
              <a:buNone/>
            </a:pPr>
            <a:endParaRPr lang="en-US" sz="3600" dirty="0"/>
          </a:p>
        </p:txBody>
      </p:sp>
      <p:sp>
        <p:nvSpPr>
          <p:cNvPr id="4" name="Rectangle 3"/>
          <p:cNvSpPr/>
          <p:nvPr/>
        </p:nvSpPr>
        <p:spPr>
          <a:xfrm>
            <a:off x="1371600" y="1219200"/>
            <a:ext cx="6324600" cy="5016758"/>
          </a:xfrm>
          <a:prstGeom prst="rect">
            <a:avLst/>
          </a:prstGeom>
        </p:spPr>
        <p:txBody>
          <a:bodyPr wrap="square">
            <a:spAutoFit/>
          </a:bodyPr>
          <a:lstStyle/>
          <a:p>
            <a:pPr algn="ctr"/>
            <a:r>
              <a:rPr lang="en-US" sz="3200" i="1" dirty="0" smtClean="0"/>
              <a:t>“I and my Father are one. Then the Jews took up stones again to stone him. Jesus answered them, Many good works have I </a:t>
            </a:r>
            <a:r>
              <a:rPr lang="en-US" sz="3200" i="1" dirty="0" err="1" smtClean="0"/>
              <a:t>shewed</a:t>
            </a:r>
            <a:r>
              <a:rPr lang="en-US" sz="3200" i="1" dirty="0" smtClean="0"/>
              <a:t> you from my Father; for which of those works do ye stone me? The Jews answered him, saying, For a good work we stone thee not; but for blasphemy; and because that thou, being a man, </a:t>
            </a:r>
            <a:r>
              <a:rPr lang="en-US" sz="3200" i="1" dirty="0" err="1" smtClean="0"/>
              <a:t>makest</a:t>
            </a:r>
            <a:r>
              <a:rPr lang="en-US" sz="3200" i="1" dirty="0" smtClean="0"/>
              <a:t> thyself God.” John 10:30-33 </a:t>
            </a:r>
            <a:endParaRPr lang="en-US" sz="3200" i="1" dirty="0"/>
          </a:p>
        </p:txBody>
      </p:sp>
      <p:pic>
        <p:nvPicPr>
          <p:cNvPr id="96258" name="Picture 2" descr="http://titus2keeperathome.files.wordpress.com/2010/01/jesus-is-god.jpg"/>
          <p:cNvPicPr>
            <a:picLocks noChangeAspect="1" noChangeArrowheads="1"/>
          </p:cNvPicPr>
          <p:nvPr/>
        </p:nvPicPr>
        <p:blipFill>
          <a:blip r:embed="rId2" cstate="print"/>
          <a:srcRect/>
          <a:stretch>
            <a:fillRect/>
          </a:stretch>
        </p:blipFill>
        <p:spPr bwMode="auto">
          <a:xfrm>
            <a:off x="990600" y="1066800"/>
            <a:ext cx="6781800" cy="5423251"/>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fade">
                                      <p:cBhvr>
                                        <p:cTn id="7" dur="1000"/>
                                        <p:tgtEl>
                                          <p:spTgt spid="96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686800" cy="1447800"/>
          </a:xfrm>
        </p:spPr>
        <p:txBody>
          <a:bodyPr>
            <a:normAutofit/>
          </a:bodyPr>
          <a:lstStyle/>
          <a:p>
            <a:r>
              <a:rPr lang="en-US" sz="3600" dirty="0" smtClean="0"/>
              <a:t>Emmanuel - </a:t>
            </a:r>
            <a:r>
              <a:rPr lang="en-US" sz="3600" i="1" dirty="0" smtClean="0"/>
              <a:t>(Matt. 1:23)</a:t>
            </a:r>
            <a:r>
              <a:rPr lang="en-US" sz="3600" dirty="0" smtClean="0"/>
              <a:t> </a:t>
            </a:r>
          </a:p>
          <a:p>
            <a:endParaRPr lang="en-US" sz="3600" dirty="0"/>
          </a:p>
        </p:txBody>
      </p:sp>
      <p:pic>
        <p:nvPicPr>
          <p:cNvPr id="95234" name="Picture 2" descr="http://blog.scacrusaders.com/wp-content/uploads/2011/12/God_with_us.jpg"/>
          <p:cNvPicPr>
            <a:picLocks noChangeAspect="1" noChangeArrowheads="1"/>
          </p:cNvPicPr>
          <p:nvPr/>
        </p:nvPicPr>
        <p:blipFill>
          <a:blip r:embed="rId2" cstate="print"/>
          <a:srcRect/>
          <a:stretch>
            <a:fillRect/>
          </a:stretch>
        </p:blipFill>
        <p:spPr bwMode="auto">
          <a:xfrm>
            <a:off x="762000" y="1066800"/>
            <a:ext cx="7467598" cy="5600700"/>
          </a:xfrm>
          <a:prstGeom prst="rect">
            <a:avLst/>
          </a:prstGeom>
          <a:noFill/>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7238999"/>
          </a:xfrm>
        </p:spPr>
        <p:txBody>
          <a:bodyPr>
            <a:normAutofit/>
          </a:bodyPr>
          <a:lstStyle/>
          <a:p>
            <a:pPr lvl="0"/>
            <a:r>
              <a:rPr lang="en-US" sz="3600" dirty="0" smtClean="0">
                <a:effectLst/>
              </a:rPr>
              <a:t>Example - </a:t>
            </a:r>
            <a:r>
              <a:rPr lang="en-US" sz="3600" i="1" dirty="0" smtClean="0">
                <a:effectLst/>
              </a:rPr>
              <a:t>(I Pet. 2:21)</a:t>
            </a:r>
          </a:p>
          <a:p>
            <a:pPr algn="ctr">
              <a:buNone/>
            </a:pPr>
            <a:r>
              <a:rPr lang="en-US" sz="8800" dirty="0" smtClean="0">
                <a:solidFill>
                  <a:srgbClr val="0070C0"/>
                </a:solidFill>
                <a:effectLst>
                  <a:glow rad="63500">
                    <a:schemeClr val="accent5">
                      <a:satMod val="175000"/>
                      <a:alpha val="40000"/>
                    </a:schemeClr>
                  </a:glow>
                  <a:reflection blurRad="6350" stA="55000" endA="50" endPos="85000" dir="5400000" sy="-100000" algn="bl" rotWithShape="0"/>
                </a:effectLst>
              </a:rPr>
              <a:t>WWJD</a:t>
            </a:r>
            <a:endParaRPr lang="en-US" sz="8800" dirty="0">
              <a:solidFill>
                <a:srgbClr val="0070C0"/>
              </a:solidFill>
              <a:effectLst>
                <a:glow rad="63500">
                  <a:schemeClr val="accent5">
                    <a:satMod val="175000"/>
                    <a:alpha val="40000"/>
                  </a:schemeClr>
                </a:glow>
                <a:reflection blurRad="6350" stA="55000" endA="50" endPos="85000" dir="5400000" sy="-100000" algn="bl" rotWithShape="0"/>
              </a:effectLst>
            </a:endParaRPr>
          </a:p>
        </p:txBody>
      </p:sp>
      <p:pic>
        <p:nvPicPr>
          <p:cNvPr id="3074" name="Picture 2" descr="C:\Users\Dan White\Pictures\Bible pictures\bibles and book of life\bible-studying-pen-papger.gif (2).jpg"/>
          <p:cNvPicPr>
            <a:picLocks noChangeAspect="1" noChangeArrowheads="1"/>
          </p:cNvPicPr>
          <p:nvPr/>
        </p:nvPicPr>
        <p:blipFill>
          <a:blip r:embed="rId2" cstate="print"/>
          <a:srcRect/>
          <a:stretch>
            <a:fillRect/>
          </a:stretch>
        </p:blipFill>
        <p:spPr bwMode="auto">
          <a:xfrm rot="625643">
            <a:off x="4449043" y="2797702"/>
            <a:ext cx="4739640" cy="3283974"/>
          </a:xfrm>
          <a:prstGeom prst="rect">
            <a:avLst/>
          </a:prstGeom>
          <a:noFill/>
        </p:spPr>
      </p:pic>
      <p:pic>
        <p:nvPicPr>
          <p:cNvPr id="3075" name="Picture 3" descr="C:\Users\Dan White\Pictures\Bible pictures\Churches\Church\Bible study class (4).JPG"/>
          <p:cNvPicPr>
            <a:picLocks noChangeAspect="1" noChangeArrowheads="1"/>
          </p:cNvPicPr>
          <p:nvPr/>
        </p:nvPicPr>
        <p:blipFill>
          <a:blip r:embed="rId3" cstate="print"/>
          <a:srcRect/>
          <a:stretch>
            <a:fillRect/>
          </a:stretch>
        </p:blipFill>
        <p:spPr bwMode="auto">
          <a:xfrm rot="20787958">
            <a:off x="-50655" y="2838876"/>
            <a:ext cx="4471720" cy="3353790"/>
          </a:xfrm>
          <a:prstGeom prst="rect">
            <a:avLst/>
          </a:prstGeom>
          <a:noFill/>
        </p:spPr>
      </p:pic>
      <p:pic>
        <p:nvPicPr>
          <p:cNvPr id="105474" name="Picture 2" descr="http://us.123rf.com/400wm/400/400/malchev/malchev1109/malchev110900001/10449419-cartoon-illustration-of-a-detective-following-footprints--no-transparency-used-basic-linear-gradient.jpg"/>
          <p:cNvPicPr>
            <a:picLocks noChangeAspect="1" noChangeArrowheads="1"/>
          </p:cNvPicPr>
          <p:nvPr/>
        </p:nvPicPr>
        <p:blipFill>
          <a:blip r:embed="rId4" cstate="print"/>
          <a:srcRect/>
          <a:stretch>
            <a:fillRect/>
          </a:stretch>
        </p:blipFill>
        <p:spPr bwMode="auto">
          <a:xfrm>
            <a:off x="1981200" y="3124200"/>
            <a:ext cx="5000625" cy="32004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 to="" calcmode="lin" valueType="num">
                                      <p:cBhvr>
                                        <p:cTn id="19" dur="1" fill="hold"/>
                                        <p:tgtEl>
                                          <p:spTgt spid="3075"/>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05474"/>
                                        </p:tgtEl>
                                        <p:attrNameLst>
                                          <p:attrName>style.visibility</p:attrName>
                                        </p:attrNameLst>
                                      </p:cBhvr>
                                      <p:to>
                                        <p:strVal val="visible"/>
                                      </p:to>
                                    </p:set>
                                    <p:anim calcmode="lin" valueType="num">
                                      <p:cBhvr>
                                        <p:cTn id="24" dur="1000" fill="hold"/>
                                        <p:tgtEl>
                                          <p:spTgt spid="105474"/>
                                        </p:tgtEl>
                                        <p:attrNameLst>
                                          <p:attrName>ppt_w</p:attrName>
                                        </p:attrNameLst>
                                      </p:cBhvr>
                                      <p:tavLst>
                                        <p:tav tm="0">
                                          <p:val>
                                            <p:fltVal val="0"/>
                                          </p:val>
                                        </p:tav>
                                        <p:tav tm="100000">
                                          <p:val>
                                            <p:strVal val="#ppt_w"/>
                                          </p:val>
                                        </p:tav>
                                      </p:tavLst>
                                    </p:anim>
                                    <p:anim calcmode="lin" valueType="num">
                                      <p:cBhvr>
                                        <p:cTn id="25" dur="1000" fill="hold"/>
                                        <p:tgtEl>
                                          <p:spTgt spid="105474"/>
                                        </p:tgtEl>
                                        <p:attrNameLst>
                                          <p:attrName>ppt_h</p:attrName>
                                        </p:attrNameLst>
                                      </p:cBhvr>
                                      <p:tavLst>
                                        <p:tav tm="0">
                                          <p:val>
                                            <p:fltVal val="0"/>
                                          </p:val>
                                        </p:tav>
                                        <p:tav tm="100000">
                                          <p:val>
                                            <p:strVal val="#ppt_h"/>
                                          </p:val>
                                        </p:tav>
                                      </p:tavLst>
                                    </p:anim>
                                    <p:animEffect transition="in" filter="fade">
                                      <p:cBhvr>
                                        <p:cTn id="26" dur="100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229600" cy="6126163"/>
          </a:xfrm>
        </p:spPr>
        <p:txBody>
          <a:bodyPr>
            <a:normAutofit/>
          </a:bodyPr>
          <a:lstStyle/>
          <a:p>
            <a:pPr lvl="0"/>
            <a:r>
              <a:rPr lang="en-US" sz="3600" dirty="0" smtClean="0"/>
              <a:t>Eternal</a:t>
            </a:r>
            <a:r>
              <a:rPr lang="en-US" sz="3600" i="1" dirty="0" smtClean="0"/>
              <a:t> - (I Tim. 1:17)</a:t>
            </a:r>
            <a:endParaRPr lang="en-US" sz="3600" dirty="0" smtClean="0"/>
          </a:p>
          <a:p>
            <a:endParaRPr lang="en-US" sz="3600" dirty="0"/>
          </a:p>
        </p:txBody>
      </p:sp>
      <p:sp>
        <p:nvSpPr>
          <p:cNvPr id="5" name="Down Arrow 4"/>
          <p:cNvSpPr/>
          <p:nvPr/>
        </p:nvSpPr>
        <p:spPr>
          <a:xfrm rot="16200000">
            <a:off x="5320284" y="1613916"/>
            <a:ext cx="637032" cy="1066800"/>
          </a:xfrm>
          <a:prstGeom prst="down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 y="3352800"/>
            <a:ext cx="8915400" cy="2862322"/>
          </a:xfrm>
          <a:prstGeom prst="rect">
            <a:avLst/>
          </a:prstGeom>
        </p:spPr>
        <p:txBody>
          <a:bodyPr wrap="square">
            <a:spAutoFit/>
          </a:bodyPr>
          <a:lstStyle/>
          <a:p>
            <a:pPr algn="ctr"/>
            <a:r>
              <a:rPr lang="en-US" sz="3200" dirty="0" smtClean="0"/>
              <a:t> </a:t>
            </a:r>
            <a:r>
              <a:rPr lang="en-US" sz="3600" i="1" dirty="0" smtClean="0">
                <a:solidFill>
                  <a:schemeClr val="accent4">
                    <a:lumMod val="60000"/>
                    <a:lumOff val="40000"/>
                  </a:schemeClr>
                </a:solidFill>
              </a:rPr>
              <a:t>“While we look not at the things which are seen, but at the things which are not seen: for the things which are seen are temporal; but the things which are not seen are eternal.”</a:t>
            </a:r>
          </a:p>
          <a:p>
            <a:pPr algn="ctr"/>
            <a:r>
              <a:rPr lang="en-US" sz="3600" i="1" dirty="0" smtClean="0">
                <a:solidFill>
                  <a:schemeClr val="accent4">
                    <a:lumMod val="60000"/>
                    <a:lumOff val="40000"/>
                  </a:schemeClr>
                </a:solidFill>
              </a:rPr>
              <a:t> II Cor. 4:18 </a:t>
            </a:r>
            <a:endParaRPr lang="en-US" sz="3600" i="1" dirty="0">
              <a:solidFill>
                <a:schemeClr val="accent4">
                  <a:lumMod val="60000"/>
                  <a:lumOff val="40000"/>
                </a:schemeClr>
              </a:solidFill>
            </a:endParaRPr>
          </a:p>
        </p:txBody>
      </p:sp>
      <p:pic>
        <p:nvPicPr>
          <p:cNvPr id="4098" name="Picture 2" descr="C:\Users\Dan White\Pictures\Bible pictures\faces\Artistic-Eye-28484 (2).jpg"/>
          <p:cNvPicPr>
            <a:picLocks noChangeAspect="1" noChangeArrowheads="1"/>
          </p:cNvPicPr>
          <p:nvPr/>
        </p:nvPicPr>
        <p:blipFill>
          <a:blip r:embed="rId2" cstate="print"/>
          <a:srcRect/>
          <a:stretch>
            <a:fillRect/>
          </a:stretch>
        </p:blipFill>
        <p:spPr bwMode="auto">
          <a:xfrm>
            <a:off x="3276600" y="1524000"/>
            <a:ext cx="1676400" cy="1257300"/>
          </a:xfrm>
          <a:prstGeom prst="ellipse">
            <a:avLst/>
          </a:prstGeom>
          <a:ln>
            <a:noFill/>
          </a:ln>
          <a:effectLst>
            <a:softEdge rad="112500"/>
          </a:effectLst>
        </p:spPr>
      </p:pic>
      <p:pic>
        <p:nvPicPr>
          <p:cNvPr id="4100" name="Picture 4" descr="C:\Users\Dan White\Pictures\Bible pictures\heaven\novajerusalem1 (2).jpg"/>
          <p:cNvPicPr>
            <a:picLocks noChangeAspect="1" noChangeArrowheads="1"/>
          </p:cNvPicPr>
          <p:nvPr/>
        </p:nvPicPr>
        <p:blipFill>
          <a:blip r:embed="rId3" cstate="print"/>
          <a:srcRect r="1000" b="16000"/>
          <a:stretch>
            <a:fillRect/>
          </a:stretch>
        </p:blipFill>
        <p:spPr bwMode="auto">
          <a:xfrm>
            <a:off x="6248400" y="1219200"/>
            <a:ext cx="2754086" cy="1752600"/>
          </a:xfrm>
          <a:prstGeom prst="rect">
            <a:avLst/>
          </a:prstGeom>
          <a:ln>
            <a:noFill/>
          </a:ln>
          <a:effectLst>
            <a:softEdge rad="112500"/>
          </a:effectLst>
        </p:spPr>
      </p:pic>
      <p:sp>
        <p:nvSpPr>
          <p:cNvPr id="9" name="Down Arrow 8"/>
          <p:cNvSpPr/>
          <p:nvPr/>
        </p:nvSpPr>
        <p:spPr>
          <a:xfrm rot="5400000">
            <a:off x="2196084" y="1613916"/>
            <a:ext cx="637032" cy="1066800"/>
          </a:xfrm>
          <a:prstGeom prst="down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descr="C:\Users\Dan White\Pictures\Bible pictures\backgrounds\earth and space\wallpaper_15622.jpg"/>
          <p:cNvPicPr>
            <a:picLocks noChangeAspect="1" noChangeArrowheads="1"/>
          </p:cNvPicPr>
          <p:nvPr/>
        </p:nvPicPr>
        <p:blipFill>
          <a:blip r:embed="rId4" cstate="print"/>
          <a:srcRect l="27778" t="16666" r="27777" b="25556"/>
          <a:stretch>
            <a:fillRect/>
          </a:stretch>
        </p:blipFill>
        <p:spPr bwMode="auto">
          <a:xfrm>
            <a:off x="152400" y="1219200"/>
            <a:ext cx="1676400" cy="1743456"/>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10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path" presetSubtype="0" accel="50000" decel="50000" fill="hold" grpId="1" nodeType="clickEffect">
                                  <p:stCondLst>
                                    <p:cond delay="0"/>
                                  </p:stCondLst>
                                  <p:childTnLst>
                                    <p:animMotion origin="layout" path="M 0 -3.31175E-6 L -0.175 -3.31175E-6 " pathEditMode="relative" rAng="0" ptsTypes="AA">
                                      <p:cBhvr>
                                        <p:cTn id="35" dur="2000" fill="hold"/>
                                        <p:tgtEl>
                                          <p:spTgt spid="9"/>
                                        </p:tgtEl>
                                        <p:attrNameLst>
                                          <p:attrName>ppt_x</p:attrName>
                                          <p:attrName>ppt_y</p:attrName>
                                        </p:attrNameLst>
                                      </p:cBhvr>
                                      <p:rCtr x="-87" y="0"/>
                                    </p:animMotion>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grpId="1" nodeType="clickEffect">
                                  <p:stCondLst>
                                    <p:cond delay="0"/>
                                  </p:stCondLst>
                                  <p:childTnLst>
                                    <p:animMotion origin="layout" path="M 0 0  L 0.25 0  E" pathEditMode="relative" ptsTypes="">
                                      <p:cBhvr>
                                        <p:cTn id="39"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r>
              <a:rPr lang="en-US" sz="3600" dirty="0" smtClean="0"/>
              <a:t>Faithful witness - </a:t>
            </a:r>
            <a:r>
              <a:rPr lang="en-US" sz="3600" i="1" dirty="0" smtClean="0"/>
              <a:t>(Rev. 1:5)</a:t>
            </a:r>
          </a:p>
          <a:p>
            <a:endParaRPr lang="en-US" sz="3600" dirty="0"/>
          </a:p>
        </p:txBody>
      </p:sp>
      <p:sp>
        <p:nvSpPr>
          <p:cNvPr id="4" name="Rectangle 3"/>
          <p:cNvSpPr/>
          <p:nvPr/>
        </p:nvSpPr>
        <p:spPr>
          <a:xfrm>
            <a:off x="4800600" y="762000"/>
            <a:ext cx="4114800" cy="3539430"/>
          </a:xfrm>
          <a:prstGeom prst="rect">
            <a:avLst/>
          </a:prstGeom>
        </p:spPr>
        <p:txBody>
          <a:bodyPr wrap="square">
            <a:spAutoFit/>
          </a:bodyPr>
          <a:lstStyle/>
          <a:p>
            <a:pPr algn="ctr"/>
            <a:r>
              <a:rPr lang="en-US" sz="3200" i="1" dirty="0" smtClean="0"/>
              <a:t>“After this, Jesus knowing that all things were now accomplished, that the scripture might be fulfilled, </a:t>
            </a:r>
            <a:r>
              <a:rPr lang="en-US" sz="3200" i="1" dirty="0" err="1" smtClean="0"/>
              <a:t>saith</a:t>
            </a:r>
            <a:r>
              <a:rPr lang="en-US" sz="3200" i="1" dirty="0" smtClean="0"/>
              <a:t>, I thirst.” John 19:28 </a:t>
            </a:r>
            <a:endParaRPr lang="en-US" sz="3200" i="1" dirty="0"/>
          </a:p>
        </p:txBody>
      </p:sp>
      <p:pic>
        <p:nvPicPr>
          <p:cNvPr id="5122" name="Picture 2" descr="C:\Users\Dan White\Pictures\Bible pictures\Jesus\12 Crucifixion\ML_Jes offered bitter drink (2).JPG"/>
          <p:cNvPicPr>
            <a:picLocks noChangeAspect="1" noChangeArrowheads="1"/>
          </p:cNvPicPr>
          <p:nvPr/>
        </p:nvPicPr>
        <p:blipFill>
          <a:blip r:embed="rId2" cstate="print">
            <a:lum bright="-10000" contrast="30000"/>
          </a:blip>
          <a:srcRect/>
          <a:stretch>
            <a:fillRect/>
          </a:stretch>
        </p:blipFill>
        <p:spPr bwMode="auto">
          <a:xfrm>
            <a:off x="304800" y="1447800"/>
            <a:ext cx="4419600" cy="4186989"/>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to="" calcmode="lin" valueType="num">
                                      <p:cBhvr>
                                        <p:cTn id="12" dur="1" fill="hold"/>
                                        <p:tgtEl>
                                          <p:spTgt spid="51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686800" cy="1200329"/>
          </a:xfrm>
          <a:prstGeom prst="rect">
            <a:avLst/>
          </a:prstGeom>
        </p:spPr>
        <p:txBody>
          <a:bodyPr wrap="square">
            <a:spAutoFit/>
          </a:bodyPr>
          <a:lstStyle/>
          <a:p>
            <a:pPr algn="ctr"/>
            <a:r>
              <a:rPr lang="en-US" sz="3600" i="1" dirty="0" smtClean="0"/>
              <a:t>“Be thou faithful unto death, and I will give thee a crown of life.” Rev. 2:10</a:t>
            </a:r>
            <a:endParaRPr lang="en-US" sz="3600" i="1" dirty="0"/>
          </a:p>
        </p:txBody>
      </p:sp>
      <p:pic>
        <p:nvPicPr>
          <p:cNvPr id="91138" name="Picture 2" descr="http://liftjesuscross.files.wordpress.com/2012/02/kings-crown.jpg"/>
          <p:cNvPicPr>
            <a:picLocks noChangeAspect="1" noChangeArrowheads="1"/>
          </p:cNvPicPr>
          <p:nvPr/>
        </p:nvPicPr>
        <p:blipFill>
          <a:blip r:embed="rId2" cstate="print"/>
          <a:srcRect/>
          <a:stretch>
            <a:fillRect/>
          </a:stretch>
        </p:blipFill>
        <p:spPr bwMode="auto">
          <a:xfrm>
            <a:off x="1600200" y="2209800"/>
            <a:ext cx="5708266" cy="3810000"/>
          </a:xfrm>
          <a:prstGeom prst="rect">
            <a:avLst/>
          </a:prstGeom>
          <a:noFill/>
        </p:spPr>
      </p:pic>
      <p:sp>
        <p:nvSpPr>
          <p:cNvPr id="4" name="Rectangle 3"/>
          <p:cNvSpPr/>
          <p:nvPr/>
        </p:nvSpPr>
        <p:spPr>
          <a:xfrm>
            <a:off x="3352800" y="4495800"/>
            <a:ext cx="2356862" cy="523220"/>
          </a:xfrm>
          <a:prstGeom prst="rect">
            <a:avLst/>
          </a:prstGeom>
        </p:spPr>
        <p:txBody>
          <a:bodyPr wrap="square">
            <a:spAutoFit/>
          </a:bodyPr>
          <a:lstStyle/>
          <a:p>
            <a:r>
              <a:rPr lang="en-US" sz="2800" i="1" dirty="0" smtClean="0">
                <a:solidFill>
                  <a:schemeClr val="bg1"/>
                </a:solidFill>
              </a:rPr>
              <a:t>crown of life</a:t>
            </a:r>
            <a:endParaRPr lang="en-US" sz="28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57200"/>
            <a:ext cx="8229600" cy="6400800"/>
          </a:xfrm>
          <a:prstGeom prst="rect">
            <a:avLst/>
          </a:prstGeom>
        </p:spPr>
        <p:txBody>
          <a:bodyPr>
            <a:normAutofit/>
          </a:bodyPr>
          <a:lstStyle/>
          <a:p>
            <a:pPr lvl="0" algn="ctr">
              <a:spcBef>
                <a:spcPct val="0"/>
              </a:spcBef>
              <a:defRPr/>
            </a:pPr>
            <a:r>
              <a:rPr lang="en-US" sz="4000" b="1" dirty="0" smtClean="0">
                <a:solidFill>
                  <a:schemeClr val="bg2">
                    <a:lumMod val="20000"/>
                    <a:lumOff val="80000"/>
                  </a:schemeClr>
                </a:solidFill>
              </a:rPr>
              <a:t>The Incarnation of Christ</a:t>
            </a:r>
          </a:p>
          <a:p>
            <a:pPr lvl="0" algn="ctr">
              <a:spcBef>
                <a:spcPct val="0"/>
              </a:spcBef>
              <a:defRPr/>
            </a:pPr>
            <a:r>
              <a:rPr lang="en-US" sz="4000" b="1" i="1" dirty="0" smtClean="0">
                <a:solidFill>
                  <a:schemeClr val="bg2">
                    <a:lumMod val="20000"/>
                    <a:lumOff val="80000"/>
                  </a:schemeClr>
                </a:solidFill>
              </a:rPr>
              <a:t>(John 1:1-14)</a:t>
            </a:r>
          </a:p>
          <a:p>
            <a:pPr lvl="0" algn="ctr">
              <a:spcBef>
                <a:spcPct val="0"/>
              </a:spcBef>
              <a:defRPr/>
            </a:pPr>
            <a:endParaRPr lang="en-US" sz="5400" b="1" u="sng" dirty="0" smtClean="0">
              <a:solidFill>
                <a:schemeClr val="bg2">
                  <a:lumMod val="20000"/>
                  <a:lumOff val="80000"/>
                </a:schemeClr>
              </a:solidFill>
            </a:endParaRPr>
          </a:p>
          <a:p>
            <a:pPr lvl="0" algn="ctr">
              <a:spcBef>
                <a:spcPct val="0"/>
              </a:spcBef>
              <a:defRPr/>
            </a:pPr>
            <a:r>
              <a:rPr kumimoji="0" lang="en-US" sz="5400" b="1" i="0" u="none" strike="noStrike" kern="1200" cap="none" spc="0" normalizeH="0" baseline="0" noProof="0" dirty="0" smtClean="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rPr>
              <a:t> God the Son took upon himself the full nature of man and yet retain the full nature of God.</a:t>
            </a:r>
            <a:endParaRPr kumimoji="0" lang="en-US" sz="5400" b="1" i="0" u="none" strike="noStrike" kern="1200" cap="none" spc="0" normalizeH="0" baseline="0" noProof="0" dirty="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371600"/>
          </a:xfrm>
        </p:spPr>
        <p:txBody>
          <a:bodyPr>
            <a:normAutofit/>
          </a:bodyPr>
          <a:lstStyle/>
          <a:p>
            <a:pPr lvl="0"/>
            <a:r>
              <a:rPr lang="en-US" sz="3600" dirty="0" smtClean="0"/>
              <a:t>Finisher of our faith</a:t>
            </a:r>
            <a:r>
              <a:rPr lang="en-US" sz="3600" i="1" dirty="0" smtClean="0"/>
              <a:t> - (Heb. 12:12)</a:t>
            </a:r>
          </a:p>
          <a:p>
            <a:pPr>
              <a:buNone/>
            </a:pPr>
            <a:endParaRPr lang="en-US" sz="3600" dirty="0"/>
          </a:p>
        </p:txBody>
      </p:sp>
      <p:pic>
        <p:nvPicPr>
          <p:cNvPr id="90114" name="Picture 2" descr="http://b.vimeocdn.com/ts/872/037/87203709_640.jpg"/>
          <p:cNvPicPr>
            <a:picLocks noChangeAspect="1" noChangeArrowheads="1"/>
          </p:cNvPicPr>
          <p:nvPr/>
        </p:nvPicPr>
        <p:blipFill>
          <a:blip r:embed="rId2" cstate="print"/>
          <a:srcRect/>
          <a:stretch>
            <a:fillRect/>
          </a:stretch>
        </p:blipFill>
        <p:spPr bwMode="auto">
          <a:xfrm>
            <a:off x="838200" y="990600"/>
            <a:ext cx="7416800" cy="55626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http://2.bp.blogspot.com/-xqV19SfKyME/TbMAjpa7StI/AAAAAAAAK38/6amSynGEFq8/s1600/6a00e54ed0df52883301348771075d970c-800wi.jpg"/>
          <p:cNvPicPr>
            <a:picLocks noChangeAspect="1" noChangeArrowheads="1"/>
          </p:cNvPicPr>
          <p:nvPr/>
        </p:nvPicPr>
        <p:blipFill>
          <a:blip r:embed="rId2" cstate="print"/>
          <a:srcRect/>
          <a:stretch>
            <a:fillRect/>
          </a:stretch>
        </p:blipFill>
        <p:spPr bwMode="auto">
          <a:xfrm>
            <a:off x="304800" y="914400"/>
            <a:ext cx="8458200" cy="6343650"/>
          </a:xfrm>
          <a:prstGeom prst="rect">
            <a:avLst/>
          </a:prstGeom>
          <a:ln>
            <a:noFill/>
          </a:ln>
          <a:effectLst>
            <a:softEdge rad="112500"/>
          </a:effectLst>
        </p:spPr>
      </p:pic>
      <p:sp>
        <p:nvSpPr>
          <p:cNvPr id="3" name="Content Placeholder 2"/>
          <p:cNvSpPr>
            <a:spLocks noGrp="1"/>
          </p:cNvSpPr>
          <p:nvPr>
            <p:ph idx="1"/>
          </p:nvPr>
        </p:nvSpPr>
        <p:spPr>
          <a:xfrm>
            <a:off x="0" y="1"/>
            <a:ext cx="8686800" cy="1066799"/>
          </a:xfrm>
        </p:spPr>
        <p:txBody>
          <a:bodyPr>
            <a:normAutofit/>
          </a:bodyPr>
          <a:lstStyle/>
          <a:p>
            <a:r>
              <a:rPr lang="en-US" sz="3600" dirty="0" smtClean="0"/>
              <a:t>First Fruits - </a:t>
            </a:r>
            <a:r>
              <a:rPr lang="en-US" sz="3600" i="1" dirty="0" smtClean="0"/>
              <a:t>(I Cor. 15:23)</a:t>
            </a:r>
          </a:p>
        </p:txBody>
      </p:sp>
      <p:sp>
        <p:nvSpPr>
          <p:cNvPr id="4" name="Rectangle 3"/>
          <p:cNvSpPr/>
          <p:nvPr/>
        </p:nvSpPr>
        <p:spPr>
          <a:xfrm>
            <a:off x="609600" y="4267200"/>
            <a:ext cx="8077200" cy="1754326"/>
          </a:xfrm>
          <a:prstGeom prst="rect">
            <a:avLst/>
          </a:prstGeom>
        </p:spPr>
        <p:txBody>
          <a:bodyPr wrap="square">
            <a:spAutoFit/>
          </a:bodyPr>
          <a:lstStyle/>
          <a:p>
            <a:pPr algn="ctr"/>
            <a:r>
              <a:rPr lang="en-US" sz="3600" i="1" dirty="0" smtClean="0">
                <a:effectLst>
                  <a:glow rad="101600">
                    <a:schemeClr val="bg1">
                      <a:alpha val="60000"/>
                    </a:schemeClr>
                  </a:glow>
                </a:effectLst>
              </a:rPr>
              <a:t>“Yet a little while, and the world </a:t>
            </a:r>
            <a:r>
              <a:rPr lang="en-US" sz="3600" i="1" dirty="0" err="1" smtClean="0">
                <a:effectLst>
                  <a:glow rad="101600">
                    <a:schemeClr val="bg1">
                      <a:alpha val="60000"/>
                    </a:schemeClr>
                  </a:glow>
                </a:effectLst>
              </a:rPr>
              <a:t>seeth</a:t>
            </a:r>
            <a:r>
              <a:rPr lang="en-US" sz="3600" i="1" dirty="0" smtClean="0">
                <a:effectLst>
                  <a:glow rad="101600">
                    <a:schemeClr val="bg1">
                      <a:alpha val="60000"/>
                    </a:schemeClr>
                  </a:glow>
                </a:effectLst>
              </a:rPr>
              <a:t> me no more; but ye see me: because I live, ye shall live also.” John 14:19 </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http://t3.gstatic.com/images?q=tbn:ANd9GcTqSw0AG4X7_5-lGiMuiS6IjOmYkjluE7_SDCU3f4yKwxUY3LnJMw"/>
          <p:cNvPicPr>
            <a:picLocks noChangeAspect="1" noChangeArrowheads="1"/>
          </p:cNvPicPr>
          <p:nvPr/>
        </p:nvPicPr>
        <p:blipFill>
          <a:blip r:embed="rId2" cstate="print">
            <a:lum contrast="20000"/>
          </a:blip>
          <a:srcRect/>
          <a:stretch>
            <a:fillRect/>
          </a:stretch>
        </p:blipFill>
        <p:spPr bwMode="auto">
          <a:xfrm>
            <a:off x="1219200" y="990600"/>
            <a:ext cx="6815969" cy="5105400"/>
          </a:xfrm>
          <a:prstGeom prst="rect">
            <a:avLst/>
          </a:prstGeom>
          <a:noFill/>
        </p:spPr>
      </p:pic>
      <p:pic>
        <p:nvPicPr>
          <p:cNvPr id="178180" name="Picture 4" descr="Rapture Art: Jesus as Hagrid"/>
          <p:cNvPicPr>
            <a:picLocks noChangeAspect="1" noChangeArrowheads="1"/>
          </p:cNvPicPr>
          <p:nvPr/>
        </p:nvPicPr>
        <p:blipFill>
          <a:blip r:embed="rId3" cstate="print"/>
          <a:srcRect/>
          <a:stretch>
            <a:fillRect/>
          </a:stretch>
        </p:blipFill>
        <p:spPr bwMode="auto">
          <a:xfrm>
            <a:off x="1143000" y="914400"/>
            <a:ext cx="7010400" cy="52578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180"/>
                                        </p:tgtEl>
                                        <p:attrNameLst>
                                          <p:attrName>style.visibility</p:attrName>
                                        </p:attrNameLst>
                                      </p:cBhvr>
                                      <p:to>
                                        <p:strVal val="visible"/>
                                      </p:to>
                                    </p:set>
                                    <p:animEffect transition="in" filter="fade">
                                      <p:cBhvr>
                                        <p:cTn id="7" dur="2000"/>
                                        <p:tgtEl>
                                          <p:spTgt spid="178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r>
              <a:rPr lang="en-US" sz="3600" dirty="0" smtClean="0"/>
              <a:t>Foundation - </a:t>
            </a:r>
            <a:r>
              <a:rPr lang="en-US" sz="3600" i="1" dirty="0" smtClean="0"/>
              <a:t>(I Cor. 3:10-11)</a:t>
            </a:r>
          </a:p>
          <a:p>
            <a:endParaRPr lang="en-US" sz="3600" dirty="0"/>
          </a:p>
        </p:txBody>
      </p:sp>
      <p:pic>
        <p:nvPicPr>
          <p:cNvPr id="89090" name="Picture 2" descr="http://biblicalproof.files.wordpress.com/2011/07/church-of-christ-its-foundation-cant-be-moved.jpg"/>
          <p:cNvPicPr>
            <a:picLocks noChangeAspect="1" noChangeArrowheads="1"/>
          </p:cNvPicPr>
          <p:nvPr/>
        </p:nvPicPr>
        <p:blipFill>
          <a:blip r:embed="rId2" cstate="print"/>
          <a:srcRect/>
          <a:stretch>
            <a:fillRect/>
          </a:stretch>
        </p:blipFill>
        <p:spPr bwMode="auto">
          <a:xfrm>
            <a:off x="457200" y="685800"/>
            <a:ext cx="8229600" cy="6172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Fountain for cleansing - </a:t>
            </a:r>
            <a:r>
              <a:rPr lang="en-US" sz="3600" i="1" dirty="0" smtClean="0"/>
              <a:t>(Zech. 13:1)</a:t>
            </a:r>
          </a:p>
          <a:p>
            <a:pPr>
              <a:buNone/>
            </a:pPr>
            <a:endParaRPr lang="en-US" sz="3600" dirty="0"/>
          </a:p>
        </p:txBody>
      </p:sp>
      <p:pic>
        <p:nvPicPr>
          <p:cNvPr id="88068" name="Picture 4" descr="http://curiousbrowneyes.files.wordpress.com/2010/03/bloodofchrist.jpg"/>
          <p:cNvPicPr>
            <a:picLocks noChangeAspect="1" noChangeArrowheads="1"/>
          </p:cNvPicPr>
          <p:nvPr/>
        </p:nvPicPr>
        <p:blipFill>
          <a:blip r:embed="rId2" cstate="print"/>
          <a:srcRect/>
          <a:stretch>
            <a:fillRect/>
          </a:stretch>
        </p:blipFill>
        <p:spPr bwMode="auto">
          <a:xfrm>
            <a:off x="457200" y="990600"/>
            <a:ext cx="4200525" cy="5520114"/>
          </a:xfrm>
          <a:prstGeom prst="rect">
            <a:avLst/>
          </a:prstGeom>
          <a:noFill/>
        </p:spPr>
      </p:pic>
      <p:sp>
        <p:nvSpPr>
          <p:cNvPr id="5" name="Rectangle 4"/>
          <p:cNvSpPr/>
          <p:nvPr/>
        </p:nvSpPr>
        <p:spPr>
          <a:xfrm>
            <a:off x="4953000" y="1752600"/>
            <a:ext cx="3962400" cy="2308324"/>
          </a:xfrm>
          <a:prstGeom prst="rect">
            <a:avLst/>
          </a:prstGeom>
        </p:spPr>
        <p:txBody>
          <a:bodyPr wrap="square">
            <a:spAutoFit/>
          </a:bodyPr>
          <a:lstStyle/>
          <a:p>
            <a:pPr algn="ctr"/>
            <a:r>
              <a:rPr lang="en-US" sz="3600" i="1" dirty="0" smtClean="0">
                <a:solidFill>
                  <a:srgbClr val="FF0000"/>
                </a:solidFill>
                <a:effectLst>
                  <a:glow rad="139700">
                    <a:schemeClr val="accent2">
                      <a:satMod val="175000"/>
                      <a:alpha val="40000"/>
                    </a:schemeClr>
                  </a:glow>
                </a:effectLst>
              </a:rPr>
              <a:t> “The blood of Jesus Christ his Son </a:t>
            </a:r>
            <a:r>
              <a:rPr lang="en-US" sz="3600" i="1" dirty="0" err="1" smtClean="0">
                <a:solidFill>
                  <a:srgbClr val="FF0000"/>
                </a:solidFill>
                <a:effectLst>
                  <a:glow rad="139700">
                    <a:schemeClr val="accent2">
                      <a:satMod val="175000"/>
                      <a:alpha val="40000"/>
                    </a:schemeClr>
                  </a:glow>
                </a:effectLst>
              </a:rPr>
              <a:t>cleanseth</a:t>
            </a:r>
            <a:r>
              <a:rPr lang="en-US" sz="3600" i="1" dirty="0" smtClean="0">
                <a:solidFill>
                  <a:srgbClr val="FF0000"/>
                </a:solidFill>
                <a:effectLst>
                  <a:glow rad="139700">
                    <a:schemeClr val="accent2">
                      <a:satMod val="175000"/>
                      <a:alpha val="40000"/>
                    </a:schemeClr>
                  </a:glow>
                </a:effectLst>
              </a:rPr>
              <a:t> us from all sin.” I John 1:7</a:t>
            </a:r>
            <a:endParaRPr lang="en-US" sz="3600" i="1" dirty="0">
              <a:solidFill>
                <a:srgbClr val="FF0000"/>
              </a:solidFill>
              <a:effectLst>
                <a:glow rad="1397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r>
              <a:rPr lang="en-US" sz="3600" dirty="0" smtClean="0"/>
              <a:t>Forerunner - </a:t>
            </a:r>
            <a:r>
              <a:rPr lang="en-US" sz="3600" i="1" dirty="0" smtClean="0"/>
              <a:t>(Heb. 6:20)</a:t>
            </a:r>
          </a:p>
          <a:p>
            <a:endParaRPr lang="en-US" sz="3600" dirty="0"/>
          </a:p>
        </p:txBody>
      </p:sp>
      <p:sp>
        <p:nvSpPr>
          <p:cNvPr id="4" name="Rectangle 3"/>
          <p:cNvSpPr/>
          <p:nvPr/>
        </p:nvSpPr>
        <p:spPr>
          <a:xfrm>
            <a:off x="381000" y="990600"/>
            <a:ext cx="8458200" cy="5509200"/>
          </a:xfrm>
          <a:prstGeom prst="rect">
            <a:avLst/>
          </a:prstGeom>
        </p:spPr>
        <p:txBody>
          <a:bodyPr wrap="square">
            <a:spAutoFit/>
          </a:bodyPr>
          <a:lstStyle/>
          <a:p>
            <a:pPr algn="ctr"/>
            <a:r>
              <a:rPr lang="en-US" sz="3200" i="1" dirty="0" smtClean="0"/>
              <a:t>“Wherein God, willing more abundantly to </a:t>
            </a:r>
            <a:r>
              <a:rPr lang="en-US" sz="3200" i="1" dirty="0" err="1" smtClean="0"/>
              <a:t>shew</a:t>
            </a:r>
            <a:r>
              <a:rPr lang="en-US" sz="3200" i="1" dirty="0" smtClean="0"/>
              <a:t> unto the heirs of promise the immutability of his counsel, confirmed it by an oath: That by two immutable things, in which it was impossible for God to lie, we might have a strong consolation, who have fled for refuge to lay hold upon the hope set before us: Which hope we have as an anchor of the soul, both sure and </a:t>
            </a:r>
            <a:r>
              <a:rPr lang="en-US" sz="3200" i="1" dirty="0" err="1" smtClean="0"/>
              <a:t>stedfast</a:t>
            </a:r>
            <a:r>
              <a:rPr lang="en-US" sz="3200" i="1" dirty="0" smtClean="0"/>
              <a:t>, and which </a:t>
            </a:r>
            <a:r>
              <a:rPr lang="en-US" sz="3200" i="1" dirty="0" err="1" smtClean="0"/>
              <a:t>entereth</a:t>
            </a:r>
            <a:r>
              <a:rPr lang="en-US" sz="3200" i="1" dirty="0" smtClean="0"/>
              <a:t> into that within the veil; Whither </a:t>
            </a:r>
            <a:r>
              <a:rPr lang="en-US" sz="3200" dirty="0" smtClean="0"/>
              <a:t>(in what place) </a:t>
            </a:r>
            <a:r>
              <a:rPr lang="en-US" sz="3200" i="1" dirty="0" smtClean="0"/>
              <a:t>the forerunner is for us entered, even Jesus.”  Hebrews 6:17-20</a:t>
            </a:r>
            <a:endParaRPr lang="en-US" sz="3200" i="1" dirty="0"/>
          </a:p>
        </p:txBody>
      </p:sp>
      <p:pic>
        <p:nvPicPr>
          <p:cNvPr id="96258" name="Picture 2" descr="http://2.bp.blogspot.com/-5Abje0ByaB0/TzTUyISv6fI/AAAAAAAAE7Q/8UVdlKNUIQk/s1600/Word%2Bof%2BGod.jpg"/>
          <p:cNvPicPr>
            <a:picLocks noChangeAspect="1" noChangeArrowheads="1"/>
          </p:cNvPicPr>
          <p:nvPr/>
        </p:nvPicPr>
        <p:blipFill>
          <a:blip r:embed="rId2" cstate="print"/>
          <a:srcRect/>
          <a:stretch>
            <a:fillRect/>
          </a:stretch>
        </p:blipFill>
        <p:spPr bwMode="auto">
          <a:xfrm>
            <a:off x="990600" y="609600"/>
            <a:ext cx="2971344" cy="1984857"/>
          </a:xfrm>
          <a:prstGeom prst="rect">
            <a:avLst/>
          </a:prstGeom>
          <a:ln>
            <a:noFill/>
          </a:ln>
          <a:effectLst>
            <a:softEdge rad="112500"/>
          </a:effectLst>
        </p:spPr>
      </p:pic>
      <p:pic>
        <p:nvPicPr>
          <p:cNvPr id="96260" name="Picture 4" descr="http://cloud.frontpagemag.com/wp-content/uploads/2012/03/god-creator.jpg"/>
          <p:cNvPicPr>
            <a:picLocks noChangeAspect="1" noChangeArrowheads="1"/>
          </p:cNvPicPr>
          <p:nvPr/>
        </p:nvPicPr>
        <p:blipFill>
          <a:blip r:embed="rId3" cstate="print"/>
          <a:srcRect/>
          <a:stretch>
            <a:fillRect/>
          </a:stretch>
        </p:blipFill>
        <p:spPr bwMode="auto">
          <a:xfrm>
            <a:off x="5638800" y="126188"/>
            <a:ext cx="3200400" cy="2317090"/>
          </a:xfrm>
          <a:prstGeom prst="rect">
            <a:avLst/>
          </a:prstGeom>
          <a:ln>
            <a:noFill/>
          </a:ln>
          <a:effectLst>
            <a:softEdge rad="112500"/>
          </a:effectLst>
        </p:spPr>
      </p:pic>
      <p:pic>
        <p:nvPicPr>
          <p:cNvPr id="96262" name="Picture 6" descr="http://2.bp.blogspot.com/_dP-a34Cp6o4/TNi5PU_jfcI/AAAAAAAAABg/YKmAsjlyWbI/s1600/AnchorCross_web.jpg"/>
          <p:cNvPicPr>
            <a:picLocks noChangeAspect="1" noChangeArrowheads="1"/>
          </p:cNvPicPr>
          <p:nvPr/>
        </p:nvPicPr>
        <p:blipFill>
          <a:blip r:embed="rId4" cstate="print"/>
          <a:srcRect/>
          <a:stretch>
            <a:fillRect/>
          </a:stretch>
        </p:blipFill>
        <p:spPr bwMode="auto">
          <a:xfrm>
            <a:off x="3733800" y="2209800"/>
            <a:ext cx="2362199" cy="23622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6260"/>
                                        </p:tgtEl>
                                        <p:attrNameLst>
                                          <p:attrName>style.visibility</p:attrName>
                                        </p:attrNameLst>
                                      </p:cBhvr>
                                      <p:to>
                                        <p:strVal val="visible"/>
                                      </p:to>
                                    </p:set>
                                    <p:anim to="" calcmode="lin" valueType="num">
                                      <p:cBhvr>
                                        <p:cTn id="7" dur="1" fill="hold"/>
                                        <p:tgtEl>
                                          <p:spTgt spid="9626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6258"/>
                                        </p:tgtEl>
                                        <p:attrNameLst>
                                          <p:attrName>style.visibility</p:attrName>
                                        </p:attrNameLst>
                                      </p:cBhvr>
                                      <p:to>
                                        <p:strVal val="visible"/>
                                      </p:to>
                                    </p:set>
                                    <p:anim to="" calcmode="lin" valueType="num">
                                      <p:cBhvr>
                                        <p:cTn id="12" dur="1" fill="hold"/>
                                        <p:tgtEl>
                                          <p:spTgt spid="9625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6262"/>
                                        </p:tgtEl>
                                        <p:attrNameLst>
                                          <p:attrName>style.visibility</p:attrName>
                                        </p:attrNameLst>
                                      </p:cBhvr>
                                      <p:to>
                                        <p:strVal val="visible"/>
                                      </p:to>
                                    </p:set>
                                    <p:anim to="" calcmode="lin" valueType="num">
                                      <p:cBhvr>
                                        <p:cTn id="17" dur="1" fill="hold"/>
                                        <p:tgtEl>
                                          <p:spTgt spid="9626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http://www.ellenwhite.info/images/chapt-illus/DA/RH-VeilRent2.jpg"/>
          <p:cNvPicPr>
            <a:picLocks noChangeAspect="1" noChangeArrowheads="1"/>
          </p:cNvPicPr>
          <p:nvPr/>
        </p:nvPicPr>
        <p:blipFill>
          <a:blip r:embed="rId2" cstate="print"/>
          <a:srcRect/>
          <a:stretch>
            <a:fillRect/>
          </a:stretch>
        </p:blipFill>
        <p:spPr bwMode="auto">
          <a:xfrm>
            <a:off x="2057400" y="-153926"/>
            <a:ext cx="4914900" cy="7011926"/>
          </a:xfrm>
          <a:prstGeom prst="rect">
            <a:avLst/>
          </a:prstGeom>
          <a:noFill/>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6" name="Picture 6" descr="http://spiritlessons.com/documents/7_Jovenes/new_jerusalem.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79204" name="Picture 4" descr="http://endoftheworld.net/Jesus/wp-content/uploads/2010/03/High-priest-Jesus.jpg"/>
          <p:cNvPicPr>
            <a:picLocks noChangeAspect="1" noChangeArrowheads="1"/>
          </p:cNvPicPr>
          <p:nvPr/>
        </p:nvPicPr>
        <p:blipFill>
          <a:blip r:embed="rId3" cstate="print"/>
          <a:srcRect/>
          <a:stretch>
            <a:fillRect/>
          </a:stretch>
        </p:blipFill>
        <p:spPr bwMode="auto">
          <a:xfrm>
            <a:off x="2057400" y="-64394"/>
            <a:ext cx="4914900" cy="6922394"/>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www.christart.com/IMAGES-art9ab/clipart/5287/friend-of-sinners.jpg"/>
          <p:cNvPicPr>
            <a:picLocks noChangeAspect="1" noChangeArrowheads="1"/>
          </p:cNvPicPr>
          <p:nvPr/>
        </p:nvPicPr>
        <p:blipFill>
          <a:blip r:embed="rId2" cstate="print"/>
          <a:srcRect/>
          <a:stretch>
            <a:fillRect/>
          </a:stretch>
        </p:blipFill>
        <p:spPr bwMode="auto">
          <a:xfrm>
            <a:off x="1524000" y="1524000"/>
            <a:ext cx="6248400" cy="4217671"/>
          </a:xfrm>
          <a:prstGeom prst="rect">
            <a:avLst/>
          </a:prstGeom>
          <a:noFill/>
        </p:spPr>
      </p:pic>
      <p:pic>
        <p:nvPicPr>
          <p:cNvPr id="86020" name="Picture 4" descr="http://www.handofgod.com.au/attachments/Image/jesuslove1.jpg"/>
          <p:cNvPicPr>
            <a:picLocks noChangeAspect="1" noChangeArrowheads="1"/>
          </p:cNvPicPr>
          <p:nvPr/>
        </p:nvPicPr>
        <p:blipFill>
          <a:blip r:embed="rId3" cstate="print"/>
          <a:srcRect/>
          <a:stretch>
            <a:fillRect/>
          </a:stretch>
        </p:blipFill>
        <p:spPr bwMode="auto">
          <a:xfrm>
            <a:off x="1600200" y="296100"/>
            <a:ext cx="6172200" cy="6573284"/>
          </a:xfrm>
          <a:prstGeom prst="rect">
            <a:avLst/>
          </a:prstGeom>
          <a:noFill/>
        </p:spPr>
      </p:pic>
      <p:sp>
        <p:nvSpPr>
          <p:cNvPr id="3" name="Content Placeholder 2"/>
          <p:cNvSpPr>
            <a:spLocks noGrp="1"/>
          </p:cNvSpPr>
          <p:nvPr>
            <p:ph idx="1"/>
          </p:nvPr>
        </p:nvSpPr>
        <p:spPr>
          <a:xfrm>
            <a:off x="0" y="0"/>
            <a:ext cx="9144000" cy="1600200"/>
          </a:xfrm>
        </p:spPr>
        <p:txBody>
          <a:bodyPr>
            <a:normAutofit/>
          </a:bodyPr>
          <a:lstStyle/>
          <a:p>
            <a:r>
              <a:rPr lang="en-US" sz="3600" dirty="0" smtClean="0"/>
              <a:t>Friend of sinners - </a:t>
            </a:r>
            <a:r>
              <a:rPr lang="en-US" sz="3600" i="1" dirty="0" smtClean="0"/>
              <a:t>(Matt. 11:19)</a:t>
            </a:r>
          </a:p>
          <a:p>
            <a:pPr>
              <a:buNone/>
            </a:pPr>
            <a:endParaRPr lang="en-US" sz="3600" i="1" dirty="0" smtClean="0"/>
          </a:p>
          <a:p>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6020"/>
                                        </p:tgtEl>
                                        <p:attrNameLst>
                                          <p:attrName>style.visibility</p:attrName>
                                        </p:attrNameLst>
                                      </p:cBhvr>
                                      <p:to>
                                        <p:strVal val="visible"/>
                                      </p:to>
                                    </p:set>
                                    <p:anim calcmode="lin" valueType="num">
                                      <p:cBhvr>
                                        <p:cTn id="7" dur="1000" fill="hold"/>
                                        <p:tgtEl>
                                          <p:spTgt spid="86020"/>
                                        </p:tgtEl>
                                        <p:attrNameLst>
                                          <p:attrName>ppt_w</p:attrName>
                                        </p:attrNameLst>
                                      </p:cBhvr>
                                      <p:tavLst>
                                        <p:tav tm="0">
                                          <p:val>
                                            <p:fltVal val="0"/>
                                          </p:val>
                                        </p:tav>
                                        <p:tav tm="100000">
                                          <p:val>
                                            <p:strVal val="#ppt_w"/>
                                          </p:val>
                                        </p:tav>
                                      </p:tavLst>
                                    </p:anim>
                                    <p:anim calcmode="lin" valueType="num">
                                      <p:cBhvr>
                                        <p:cTn id="8" dur="1000" fill="hold"/>
                                        <p:tgtEl>
                                          <p:spTgt spid="86020"/>
                                        </p:tgtEl>
                                        <p:attrNameLst>
                                          <p:attrName>ppt_h</p:attrName>
                                        </p:attrNameLst>
                                      </p:cBhvr>
                                      <p:tavLst>
                                        <p:tav tm="0">
                                          <p:val>
                                            <p:fltVal val="0"/>
                                          </p:val>
                                        </p:tav>
                                        <p:tav tm="100000">
                                          <p:val>
                                            <p:strVal val="#ppt_h"/>
                                          </p:val>
                                        </p:tav>
                                      </p:tavLst>
                                    </p:anim>
                                    <p:animEffect transition="in" filter="fade">
                                      <p:cBhvr>
                                        <p:cTn id="9" dur="10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686800" cy="1219200"/>
          </a:xfrm>
        </p:spPr>
        <p:txBody>
          <a:bodyPr>
            <a:normAutofit/>
          </a:bodyPr>
          <a:lstStyle/>
          <a:p>
            <a:pPr lvl="0"/>
            <a:r>
              <a:rPr lang="en-US" sz="3600" dirty="0" smtClean="0">
                <a:ea typeface="Calibri"/>
                <a:cs typeface="Times New Roman"/>
              </a:rPr>
              <a:t>Great I AM - </a:t>
            </a:r>
            <a:r>
              <a:rPr lang="en-US" sz="3600" i="1" dirty="0" smtClean="0">
                <a:ea typeface="Calibri"/>
                <a:cs typeface="Times New Roman"/>
              </a:rPr>
              <a:t>(John 8:24)</a:t>
            </a:r>
          </a:p>
          <a:p>
            <a:endParaRPr lang="en-US" sz="3600" dirty="0"/>
          </a:p>
        </p:txBody>
      </p:sp>
      <p:pic>
        <p:nvPicPr>
          <p:cNvPr id="180226" name="Picture 2" descr="http://images5.fanpop.com/image/photos/27000000/moses-and-the-burning-bush-the-bible-27076046-400-300.jpg"/>
          <p:cNvPicPr>
            <a:picLocks noChangeAspect="1" noChangeArrowheads="1"/>
          </p:cNvPicPr>
          <p:nvPr/>
        </p:nvPicPr>
        <p:blipFill>
          <a:blip r:embed="rId2" cstate="print"/>
          <a:srcRect/>
          <a:stretch>
            <a:fillRect/>
          </a:stretch>
        </p:blipFill>
        <p:spPr bwMode="auto">
          <a:xfrm>
            <a:off x="762000" y="990600"/>
            <a:ext cx="7518400" cy="5638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normAutofit/>
          </a:bodyPr>
          <a:lstStyle/>
          <a:p>
            <a:r>
              <a:rPr lang="en-US" sz="4000" b="1" dirty="0" smtClean="0">
                <a:solidFill>
                  <a:schemeClr val="bg2">
                    <a:lumMod val="20000"/>
                    <a:lumOff val="80000"/>
                  </a:schemeClr>
                </a:solidFill>
              </a:rPr>
              <a:t>The “Kenosis” of Christ</a:t>
            </a:r>
            <a:br>
              <a:rPr lang="en-US" sz="4000" b="1" dirty="0" smtClean="0">
                <a:solidFill>
                  <a:schemeClr val="bg2">
                    <a:lumMod val="20000"/>
                    <a:lumOff val="80000"/>
                  </a:schemeClr>
                </a:solidFill>
              </a:rPr>
            </a:br>
            <a:r>
              <a:rPr lang="en-US" sz="4000" b="1" i="1" dirty="0" smtClean="0">
                <a:solidFill>
                  <a:schemeClr val="bg2">
                    <a:lumMod val="20000"/>
                    <a:lumOff val="80000"/>
                  </a:schemeClr>
                </a:solidFill>
              </a:rPr>
              <a:t>(Phil. 2:1-8)</a:t>
            </a:r>
            <a:endParaRPr lang="en-US" sz="4000" b="1" i="1" dirty="0">
              <a:solidFill>
                <a:schemeClr val="bg2">
                  <a:lumMod val="20000"/>
                  <a:lumOff val="80000"/>
                </a:schemeClr>
              </a:solidFill>
            </a:endParaRPr>
          </a:p>
        </p:txBody>
      </p:sp>
      <p:sp>
        <p:nvSpPr>
          <p:cNvPr id="3" name="Content Placeholder 2"/>
          <p:cNvSpPr>
            <a:spLocks noGrp="1"/>
          </p:cNvSpPr>
          <p:nvPr>
            <p:ph idx="1"/>
          </p:nvPr>
        </p:nvSpPr>
        <p:spPr>
          <a:xfrm>
            <a:off x="0" y="2133600"/>
            <a:ext cx="9144000" cy="4724400"/>
          </a:xfrm>
        </p:spPr>
        <p:txBody>
          <a:bodyPr>
            <a:noAutofit/>
          </a:bodyPr>
          <a:lstStyle/>
          <a:p>
            <a:r>
              <a:rPr lang="en-US" sz="3600" dirty="0">
                <a:solidFill>
                  <a:schemeClr val="bg2">
                    <a:lumMod val="40000"/>
                    <a:lumOff val="60000"/>
                  </a:schemeClr>
                </a:solidFill>
              </a:rPr>
              <a:t>The Greek word “kenosis” is translated in the KJV – </a:t>
            </a:r>
            <a:r>
              <a:rPr lang="en-US" sz="3600" i="1" dirty="0">
                <a:solidFill>
                  <a:schemeClr val="bg2">
                    <a:lumMod val="40000"/>
                    <a:lumOff val="60000"/>
                  </a:schemeClr>
                </a:solidFill>
              </a:rPr>
              <a:t>“made himself of no reputation</a:t>
            </a:r>
            <a:r>
              <a:rPr lang="en-US" sz="3600" i="1" dirty="0" smtClean="0">
                <a:solidFill>
                  <a:schemeClr val="bg2">
                    <a:lumMod val="40000"/>
                    <a:lumOff val="60000"/>
                  </a:schemeClr>
                </a:solidFill>
              </a:rPr>
              <a:t>…”</a:t>
            </a:r>
            <a:endParaRPr lang="en-US" sz="3600" dirty="0">
              <a:solidFill>
                <a:schemeClr val="bg2">
                  <a:lumMod val="40000"/>
                  <a:lumOff val="60000"/>
                </a:schemeClr>
              </a:solidFill>
            </a:endParaRPr>
          </a:p>
          <a:p>
            <a:r>
              <a:rPr lang="en-US" sz="3600" b="1" dirty="0">
                <a:solidFill>
                  <a:schemeClr val="bg2">
                    <a:lumMod val="40000"/>
                    <a:lumOff val="60000"/>
                  </a:schemeClr>
                </a:solidFill>
              </a:rPr>
              <a:t>Kenosis = Emptying</a:t>
            </a:r>
            <a:r>
              <a:rPr lang="en-US" sz="3600" dirty="0">
                <a:solidFill>
                  <a:schemeClr val="bg2">
                    <a:lumMod val="40000"/>
                    <a:lumOff val="60000"/>
                  </a:schemeClr>
                </a:solidFill>
              </a:rPr>
              <a:t> – Christ who was </a:t>
            </a:r>
            <a:r>
              <a:rPr lang="en-US" sz="3600" i="1" dirty="0">
                <a:solidFill>
                  <a:schemeClr val="bg2">
                    <a:lumMod val="40000"/>
                    <a:lumOff val="60000"/>
                  </a:schemeClr>
                </a:solidFill>
              </a:rPr>
              <a:t>“equal with God”  </a:t>
            </a:r>
            <a:r>
              <a:rPr lang="en-US" sz="3600" i="1" dirty="0" smtClean="0">
                <a:solidFill>
                  <a:schemeClr val="bg2">
                    <a:lumMod val="40000"/>
                    <a:lumOff val="60000"/>
                  </a:schemeClr>
                </a:solidFill>
              </a:rPr>
              <a:t>/ “I </a:t>
            </a:r>
            <a:r>
              <a:rPr lang="en-US" sz="3600" i="1" dirty="0">
                <a:solidFill>
                  <a:schemeClr val="bg2">
                    <a:lumMod val="40000"/>
                    <a:lumOff val="60000"/>
                  </a:schemeClr>
                </a:solidFill>
              </a:rPr>
              <a:t>and my father are one…” </a:t>
            </a:r>
            <a:r>
              <a:rPr lang="en-US" sz="3600" dirty="0">
                <a:solidFill>
                  <a:schemeClr val="bg2">
                    <a:lumMod val="40000"/>
                    <a:lumOff val="60000"/>
                  </a:schemeClr>
                </a:solidFill>
              </a:rPr>
              <a:t>Empted himself  = Jesus </a:t>
            </a:r>
            <a:r>
              <a:rPr lang="en-US" sz="3600" i="1" dirty="0">
                <a:solidFill>
                  <a:schemeClr val="bg2">
                    <a:lumMod val="40000"/>
                    <a:lumOff val="60000"/>
                  </a:schemeClr>
                </a:solidFill>
              </a:rPr>
              <a:t>limited</a:t>
            </a:r>
            <a:r>
              <a:rPr lang="en-US" sz="3600" dirty="0">
                <a:solidFill>
                  <a:schemeClr val="bg2">
                    <a:lumMod val="40000"/>
                    <a:lumOff val="60000"/>
                  </a:schemeClr>
                </a:solidFill>
              </a:rPr>
              <a:t> Himself and yet never ceased to be God. </a:t>
            </a:r>
            <a:endParaRPr lang="en-US" sz="3600" dirty="0" smtClean="0">
              <a:solidFill>
                <a:schemeClr val="bg2">
                  <a:lumMod val="40000"/>
                  <a:lumOff val="60000"/>
                </a:schemeClr>
              </a:solidFill>
            </a:endParaRPr>
          </a:p>
          <a:p>
            <a:pPr>
              <a:buNone/>
            </a:pPr>
            <a:endParaRPr lang="en-US" sz="3600" dirty="0"/>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74638"/>
            <a:ext cx="8686800" cy="5897562"/>
          </a:xfrm>
        </p:spPr>
        <p:txBody>
          <a:bodyPr>
            <a:normAutofit/>
          </a:bodyPr>
          <a:lstStyle/>
          <a:p>
            <a:r>
              <a:rPr lang="en-US" b="1" dirty="0" smtClean="0">
                <a:solidFill>
                  <a:srgbClr val="92D050"/>
                </a:solidFill>
                <a:effectLst>
                  <a:glow rad="63500">
                    <a:schemeClr val="accent6">
                      <a:satMod val="175000"/>
                      <a:alpha val="40000"/>
                    </a:schemeClr>
                  </a:glow>
                </a:effectLst>
              </a:rPr>
              <a:t>I AM: Jesus calls himself this name seven times in John’s Gospel:</a:t>
            </a:r>
            <a:endParaRPr lang="en-US" b="1" dirty="0">
              <a:solidFill>
                <a:srgbClr val="92D050"/>
              </a:solidFill>
              <a:effectLst>
                <a:glow rad="63500">
                  <a:schemeClr val="accent6">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pPr>
              <a:buNone/>
            </a:pPr>
            <a:r>
              <a:rPr lang="en-US" sz="3600" dirty="0" smtClean="0"/>
              <a:t>1# I am the Bread of Life - </a:t>
            </a:r>
            <a:r>
              <a:rPr lang="en-US" sz="3600" i="1" dirty="0" smtClean="0"/>
              <a:t>(6:35)</a:t>
            </a:r>
          </a:p>
          <a:p>
            <a:endParaRPr lang="en-US" sz="3600" dirty="0"/>
          </a:p>
        </p:txBody>
      </p:sp>
      <p:pic>
        <p:nvPicPr>
          <p:cNvPr id="68610" name="Picture 2" descr="http://emmaus.mohf.org/images/jesus_bread.jpg"/>
          <p:cNvPicPr>
            <a:picLocks noChangeAspect="1" noChangeArrowheads="1"/>
          </p:cNvPicPr>
          <p:nvPr/>
        </p:nvPicPr>
        <p:blipFill>
          <a:blip r:embed="rId2" cstate="print"/>
          <a:srcRect/>
          <a:stretch>
            <a:fillRect/>
          </a:stretch>
        </p:blipFill>
        <p:spPr bwMode="auto">
          <a:xfrm>
            <a:off x="1905000" y="683443"/>
            <a:ext cx="4991100" cy="6174557"/>
          </a:xfrm>
          <a:prstGeom prst="rect">
            <a:avLst/>
          </a:prstGeom>
          <a:noFill/>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pPr>
              <a:buNone/>
            </a:pPr>
            <a:r>
              <a:rPr lang="en-US" sz="3600" dirty="0" smtClean="0"/>
              <a:t>2# I am the Light of the World - </a:t>
            </a:r>
            <a:r>
              <a:rPr lang="en-US" sz="3600" i="1" dirty="0" smtClean="0"/>
              <a:t>(9:5)</a:t>
            </a:r>
          </a:p>
          <a:p>
            <a:endParaRPr lang="en-US" sz="3600" dirty="0"/>
          </a:p>
        </p:txBody>
      </p:sp>
      <p:pic>
        <p:nvPicPr>
          <p:cNvPr id="67586" name="Picture 2" descr="http://cccooperagency.files.wordpress.com/2011/08/jesuslight_of_the_world.jpg"/>
          <p:cNvPicPr>
            <a:picLocks noChangeAspect="1" noChangeArrowheads="1"/>
          </p:cNvPicPr>
          <p:nvPr/>
        </p:nvPicPr>
        <p:blipFill>
          <a:blip r:embed="rId2" cstate="print"/>
          <a:srcRect/>
          <a:stretch>
            <a:fillRect/>
          </a:stretch>
        </p:blipFill>
        <p:spPr bwMode="auto">
          <a:xfrm>
            <a:off x="609600" y="1371600"/>
            <a:ext cx="8112392" cy="4762501"/>
          </a:xfrm>
          <a:prstGeom prst="rect">
            <a:avLst/>
          </a:prstGeom>
          <a:noFill/>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3600" dirty="0" smtClean="0"/>
              <a:t>3# I am the Good Shepherd - (</a:t>
            </a:r>
            <a:r>
              <a:rPr lang="en-US" sz="3600" i="1" dirty="0" smtClean="0"/>
              <a:t>10:11)</a:t>
            </a:r>
          </a:p>
          <a:p>
            <a:pPr>
              <a:buNone/>
            </a:pPr>
            <a:endParaRPr lang="en-US" sz="3600" dirty="0"/>
          </a:p>
        </p:txBody>
      </p:sp>
      <p:pic>
        <p:nvPicPr>
          <p:cNvPr id="66562" name="Picture 2" descr="http://1.bp.blogspot.com/-thu_0HNCNNw/Tc_9qUJNBXI/AAAAAAAABKY/OX9nuCilyJw/s1600/jesus_shepherd.jpg"/>
          <p:cNvPicPr>
            <a:picLocks noChangeAspect="1" noChangeArrowheads="1"/>
          </p:cNvPicPr>
          <p:nvPr/>
        </p:nvPicPr>
        <p:blipFill>
          <a:blip r:embed="rId2" cstate="print"/>
          <a:srcRect/>
          <a:stretch>
            <a:fillRect/>
          </a:stretch>
        </p:blipFill>
        <p:spPr bwMode="auto">
          <a:xfrm>
            <a:off x="381000" y="797958"/>
            <a:ext cx="8477250" cy="6060042"/>
          </a:xfrm>
          <a:prstGeom prst="rect">
            <a:avLst/>
          </a:prstGeom>
          <a:noFill/>
        </p:spPr>
      </p:pic>
      <p:pic>
        <p:nvPicPr>
          <p:cNvPr id="66564" name="Picture 4" descr="http://2.bp.blogspot.com/-FMkCordO1LQ/Tko8mNzgCvI/AAAAAAAADMo/kYTRGKxVq6Y/s1600/jesus-on-the-cross1.png"/>
          <p:cNvPicPr>
            <a:picLocks noChangeAspect="1" noChangeArrowheads="1"/>
          </p:cNvPicPr>
          <p:nvPr/>
        </p:nvPicPr>
        <p:blipFill>
          <a:blip r:embed="rId3" cstate="print"/>
          <a:srcRect/>
          <a:stretch>
            <a:fillRect/>
          </a:stretch>
        </p:blipFill>
        <p:spPr bwMode="auto">
          <a:xfrm>
            <a:off x="990600" y="1066800"/>
            <a:ext cx="3838575" cy="2876551"/>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fade">
                                      <p:cBhvr>
                                        <p:cTn id="7" dur="20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normAutofit/>
          </a:bodyPr>
          <a:lstStyle/>
          <a:p>
            <a:pPr>
              <a:buNone/>
            </a:pPr>
            <a:r>
              <a:rPr lang="en-US" sz="3600" dirty="0" smtClean="0"/>
              <a:t>4# I am the Resurrection and the Life - </a:t>
            </a:r>
            <a:r>
              <a:rPr lang="en-US" sz="3600" i="1" dirty="0" smtClean="0"/>
              <a:t>(11:25)</a:t>
            </a:r>
          </a:p>
          <a:p>
            <a:endParaRPr lang="en-US" sz="3600" dirty="0"/>
          </a:p>
        </p:txBody>
      </p:sp>
      <p:pic>
        <p:nvPicPr>
          <p:cNvPr id="65538" name="Picture 2" descr="http://christianbackgrounds.info/wp-content/uploads/2012/01/jesus-resurrection-pictures-.jpg"/>
          <p:cNvPicPr>
            <a:picLocks noChangeAspect="1" noChangeArrowheads="1"/>
          </p:cNvPicPr>
          <p:nvPr/>
        </p:nvPicPr>
        <p:blipFill>
          <a:blip r:embed="rId2" cstate="print"/>
          <a:srcRect/>
          <a:stretch>
            <a:fillRect/>
          </a:stretch>
        </p:blipFill>
        <p:spPr bwMode="auto">
          <a:xfrm>
            <a:off x="533400" y="762000"/>
            <a:ext cx="7848600" cy="5886450"/>
          </a:xfrm>
          <a:prstGeom prst="rect">
            <a:avLst/>
          </a:prstGeom>
          <a:noFill/>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pPr>
              <a:buNone/>
            </a:pPr>
            <a:r>
              <a:rPr lang="en-US" sz="3600" dirty="0" smtClean="0"/>
              <a:t>5# I am the Door - </a:t>
            </a:r>
            <a:r>
              <a:rPr lang="en-US" sz="3600" i="1" dirty="0" smtClean="0"/>
              <a:t>(10:9)</a:t>
            </a:r>
          </a:p>
          <a:p>
            <a:endParaRPr lang="en-US" sz="3600" dirty="0"/>
          </a:p>
        </p:txBody>
      </p:sp>
      <p:pic>
        <p:nvPicPr>
          <p:cNvPr id="64514" name="Picture 2" descr="http://www.alighthouse.com/files11/wdoorgraphic.jpg"/>
          <p:cNvPicPr>
            <a:picLocks noChangeAspect="1" noChangeArrowheads="1"/>
          </p:cNvPicPr>
          <p:nvPr/>
        </p:nvPicPr>
        <p:blipFill>
          <a:blip r:embed="rId2" cstate="print">
            <a:lum bright="-10000"/>
          </a:blip>
          <a:srcRect/>
          <a:stretch>
            <a:fillRect/>
          </a:stretch>
        </p:blipFill>
        <p:spPr bwMode="auto">
          <a:xfrm>
            <a:off x="685800" y="953083"/>
            <a:ext cx="7820025" cy="5904917"/>
          </a:xfrm>
          <a:prstGeom prst="rect">
            <a:avLst/>
          </a:prstGeom>
          <a:noFill/>
        </p:spPr>
      </p:pic>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r>
              <a:rPr lang="en-US" sz="3600" dirty="0" smtClean="0"/>
              <a:t>6# I am the true Vine - </a:t>
            </a:r>
            <a:r>
              <a:rPr lang="en-US" sz="3600" i="1" dirty="0" smtClean="0"/>
              <a:t>(15:1)</a:t>
            </a:r>
          </a:p>
        </p:txBody>
      </p:sp>
      <p:pic>
        <p:nvPicPr>
          <p:cNvPr id="63490" name="Picture 2" descr="http://4.bp.blogspot.com/-nZRObZ2WMwQ/T6c99e94YjI/AAAAAAAAFKM/JNf5fiR3VT4/s1600/VineBranchGrapes.jpg"/>
          <p:cNvPicPr>
            <a:picLocks noChangeAspect="1" noChangeArrowheads="1"/>
          </p:cNvPicPr>
          <p:nvPr/>
        </p:nvPicPr>
        <p:blipFill>
          <a:blip r:embed="rId2" cstate="print"/>
          <a:srcRect/>
          <a:stretch>
            <a:fillRect/>
          </a:stretch>
        </p:blipFill>
        <p:spPr bwMode="auto">
          <a:xfrm>
            <a:off x="838200" y="1066800"/>
            <a:ext cx="7299293" cy="5419725"/>
          </a:xfrm>
          <a:prstGeom prst="rect">
            <a:avLst/>
          </a:prstGeom>
          <a:noFill/>
        </p:spPr>
      </p:pic>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ubdavid.org/youthworld/overcomers/graphics/10_branch-in-vine.jpg"/>
          <p:cNvPicPr>
            <a:picLocks noChangeAspect="1" noChangeArrowheads="1"/>
          </p:cNvPicPr>
          <p:nvPr/>
        </p:nvPicPr>
        <p:blipFill>
          <a:blip r:embed="rId2" cstate="print"/>
          <a:srcRect/>
          <a:stretch>
            <a:fillRect/>
          </a:stretch>
        </p:blipFill>
        <p:spPr bwMode="auto">
          <a:xfrm>
            <a:off x="381000" y="-990600"/>
            <a:ext cx="8399723" cy="8124826"/>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The secret of the vine</a:t>
            </a:r>
            <a:br>
              <a:rPr lang="en-US" dirty="0" smtClean="0"/>
            </a:br>
            <a:r>
              <a:rPr lang="en-US" i="1" dirty="0" smtClean="0"/>
              <a:t>(John 15)</a:t>
            </a:r>
            <a:endParaRPr lang="en-US" i="1" dirty="0"/>
          </a:p>
        </p:txBody>
      </p:sp>
      <p:sp>
        <p:nvSpPr>
          <p:cNvPr id="6" name="Content Placeholder 5"/>
          <p:cNvSpPr>
            <a:spLocks noGrp="1"/>
          </p:cNvSpPr>
          <p:nvPr>
            <p:ph idx="1"/>
          </p:nvPr>
        </p:nvSpPr>
        <p:spPr>
          <a:xfrm>
            <a:off x="457200" y="1828801"/>
            <a:ext cx="8229600" cy="2819400"/>
          </a:xfrm>
        </p:spPr>
        <p:txBody>
          <a:bodyPr>
            <a:normAutofit/>
          </a:bodyPr>
          <a:lstStyle/>
          <a:p>
            <a:r>
              <a:rPr lang="en-US" sz="3600" dirty="0" smtClean="0"/>
              <a:t>The secret of fruit bearing is abiding</a:t>
            </a:r>
          </a:p>
          <a:p>
            <a:r>
              <a:rPr lang="en-US" sz="3600" dirty="0" smtClean="0"/>
              <a:t>The secret of abiding is obeying</a:t>
            </a:r>
          </a:p>
          <a:p>
            <a:r>
              <a:rPr lang="en-US" sz="3600" dirty="0" smtClean="0"/>
              <a:t>The secret of obeying is loving</a:t>
            </a:r>
          </a:p>
          <a:p>
            <a:r>
              <a:rPr lang="en-US" sz="3600" dirty="0" smtClean="0"/>
              <a:t>The secret of loving is knowing</a:t>
            </a:r>
          </a:p>
          <a:p>
            <a:endParaRPr lang="en-US" sz="3600" dirty="0"/>
          </a:p>
        </p:txBody>
      </p:sp>
      <p:pic>
        <p:nvPicPr>
          <p:cNvPr id="183298" name="Picture 2" descr="http://www.fatherjames.org/wp-content/uploads/2012/05/Vine.jpg"/>
          <p:cNvPicPr>
            <a:picLocks noChangeAspect="1" noChangeArrowheads="1"/>
          </p:cNvPicPr>
          <p:nvPr/>
        </p:nvPicPr>
        <p:blipFill>
          <a:blip r:embed="rId2" cstate="print"/>
          <a:srcRect/>
          <a:stretch>
            <a:fillRect/>
          </a:stretch>
        </p:blipFill>
        <p:spPr bwMode="auto">
          <a:xfrm>
            <a:off x="6172200" y="4629150"/>
            <a:ext cx="2971800" cy="222885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to="" calcmode="lin" valueType="num">
                                      <p:cBhvr>
                                        <p:cTn id="17" dur="1" fill="hold"/>
                                        <p:tgtEl>
                                          <p:spTgt spid="6">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to="" calcmode="lin" valueType="num">
                                      <p:cBhvr>
                                        <p:cTn id="22" dur="1" fill="hold"/>
                                        <p:tgtEl>
                                          <p:spTgt spid="6">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normAutofit/>
          </a:bodyPr>
          <a:lstStyle/>
          <a:p>
            <a:pPr>
              <a:buNone/>
            </a:pPr>
            <a:r>
              <a:rPr lang="en-US" sz="3600" dirty="0" smtClean="0"/>
              <a:t>7# I am the Way, the Truth and the Life  - </a:t>
            </a:r>
            <a:r>
              <a:rPr lang="en-US" sz="3600" i="1" dirty="0" smtClean="0"/>
              <a:t>(14:6)</a:t>
            </a:r>
          </a:p>
          <a:p>
            <a:endParaRPr lang="en-US" sz="3600" dirty="0"/>
          </a:p>
        </p:txBody>
      </p:sp>
      <p:pic>
        <p:nvPicPr>
          <p:cNvPr id="62466" name="Picture 2" descr="http://2.bp.blogspot.com/_-qWumT93ZWc/SrhCUZ_y6WI/AAAAAAAABOg/WCKfFDmJvsY/s400/jesus-the-way-the-truth-the-life.jpg"/>
          <p:cNvPicPr>
            <a:picLocks noChangeAspect="1" noChangeArrowheads="1"/>
          </p:cNvPicPr>
          <p:nvPr/>
        </p:nvPicPr>
        <p:blipFill>
          <a:blip r:embed="rId2" cstate="print"/>
          <a:srcRect/>
          <a:stretch>
            <a:fillRect/>
          </a:stretch>
        </p:blipFill>
        <p:spPr bwMode="auto">
          <a:xfrm>
            <a:off x="1066799" y="853440"/>
            <a:ext cx="7124697" cy="5699760"/>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lvl="1">
              <a:buFont typeface="Arial" charset="0"/>
              <a:buChar char="•"/>
            </a:pPr>
            <a:r>
              <a:rPr lang="en-US" sz="3500" b="1" dirty="0" smtClean="0">
                <a:solidFill>
                  <a:srgbClr val="FFFF00"/>
                </a:solidFill>
              </a:rPr>
              <a:t>Made </a:t>
            </a:r>
            <a:r>
              <a:rPr lang="en-US" sz="3500" b="1" dirty="0">
                <a:solidFill>
                  <a:srgbClr val="FFFF00"/>
                </a:solidFill>
              </a:rPr>
              <a:t>himself of no reputation</a:t>
            </a:r>
            <a:r>
              <a:rPr lang="en-US" sz="3500" dirty="0">
                <a:solidFill>
                  <a:srgbClr val="FFFF00"/>
                </a:solidFill>
              </a:rPr>
              <a:t> – </a:t>
            </a:r>
          </a:p>
          <a:p>
            <a:pPr lvl="1">
              <a:buFont typeface="Arial" charset="0"/>
              <a:buChar char="•"/>
            </a:pPr>
            <a:r>
              <a:rPr lang="en-US" sz="3500" b="1" dirty="0" smtClean="0">
                <a:solidFill>
                  <a:srgbClr val="FFFF00"/>
                </a:solidFill>
              </a:rPr>
              <a:t>Took </a:t>
            </a:r>
            <a:r>
              <a:rPr lang="en-US" sz="3500" b="1" dirty="0">
                <a:solidFill>
                  <a:srgbClr val="FFFF00"/>
                </a:solidFill>
              </a:rPr>
              <a:t>upon him the form of a servant</a:t>
            </a:r>
            <a:r>
              <a:rPr lang="en-US" sz="3500" dirty="0">
                <a:solidFill>
                  <a:srgbClr val="FFFF00"/>
                </a:solidFill>
              </a:rPr>
              <a:t> – </a:t>
            </a:r>
            <a:r>
              <a:rPr lang="en-US" sz="3500" dirty="0" smtClean="0">
                <a:solidFill>
                  <a:srgbClr val="FFFF00"/>
                </a:solidFill>
              </a:rPr>
              <a:t>           </a:t>
            </a:r>
            <a:r>
              <a:rPr lang="en-US" sz="3500" i="1" dirty="0" smtClean="0"/>
              <a:t>“</a:t>
            </a:r>
            <a:r>
              <a:rPr lang="en-US" sz="3500" i="1" dirty="0"/>
              <a:t>I came not to be ministered unto but to minister and to give my life</a:t>
            </a:r>
            <a:r>
              <a:rPr lang="en-US" sz="3500" i="1" dirty="0" smtClean="0"/>
              <a:t>…”</a:t>
            </a:r>
            <a:endParaRPr lang="en-US" sz="3500" dirty="0" smtClean="0"/>
          </a:p>
          <a:p>
            <a:pPr lvl="1">
              <a:buFont typeface="Arial" charset="0"/>
              <a:buChar char="•"/>
            </a:pPr>
            <a:r>
              <a:rPr lang="en-US" sz="3500" b="1" dirty="0" smtClean="0">
                <a:solidFill>
                  <a:srgbClr val="FFFF00"/>
                </a:solidFill>
              </a:rPr>
              <a:t>Made </a:t>
            </a:r>
            <a:r>
              <a:rPr lang="en-US" sz="3500" b="1" dirty="0">
                <a:solidFill>
                  <a:srgbClr val="FFFF00"/>
                </a:solidFill>
              </a:rPr>
              <a:t>in the likeness of man</a:t>
            </a:r>
            <a:r>
              <a:rPr lang="en-US" sz="3500" dirty="0">
                <a:solidFill>
                  <a:srgbClr val="FFFF00"/>
                </a:solidFill>
              </a:rPr>
              <a:t> </a:t>
            </a:r>
            <a:r>
              <a:rPr lang="en-US" sz="3500" dirty="0"/>
              <a:t>– </a:t>
            </a:r>
            <a:r>
              <a:rPr lang="en-US" sz="3500" i="1" dirty="0"/>
              <a:t>“Incarnation</a:t>
            </a:r>
            <a:r>
              <a:rPr lang="en-US" sz="3500" i="1" dirty="0" smtClean="0"/>
              <a:t>”</a:t>
            </a:r>
            <a:endParaRPr lang="en-US" sz="3500" dirty="0" smtClean="0"/>
          </a:p>
          <a:p>
            <a:pPr lvl="1">
              <a:buFont typeface="Arial" charset="0"/>
              <a:buChar char="•"/>
            </a:pPr>
            <a:r>
              <a:rPr lang="en-US" sz="3500" b="1" dirty="0" smtClean="0">
                <a:solidFill>
                  <a:srgbClr val="FFFF00"/>
                </a:solidFill>
              </a:rPr>
              <a:t>Found </a:t>
            </a:r>
            <a:r>
              <a:rPr lang="en-US" sz="3500" b="1" dirty="0">
                <a:solidFill>
                  <a:srgbClr val="FFFF00"/>
                </a:solidFill>
              </a:rPr>
              <a:t>in fashion (appearance) as a man</a:t>
            </a:r>
            <a:r>
              <a:rPr lang="en-US" sz="3500" dirty="0">
                <a:solidFill>
                  <a:srgbClr val="FFFF00"/>
                </a:solidFill>
              </a:rPr>
              <a:t> </a:t>
            </a:r>
            <a:r>
              <a:rPr lang="en-US" sz="3500" dirty="0"/>
              <a:t>– </a:t>
            </a:r>
            <a:r>
              <a:rPr lang="en-US" sz="3500" i="1" dirty="0"/>
              <a:t>“He shall grow up before him as a root out of dry ground, he hath no form nor comeliness, and when we shall see him there is no beauty that we should desire him</a:t>
            </a:r>
            <a:r>
              <a:rPr lang="en-US" sz="3500" i="1" dirty="0" smtClean="0"/>
              <a:t>…”</a:t>
            </a:r>
          </a:p>
          <a:p>
            <a:pPr lvl="1">
              <a:buFont typeface="Arial" charset="0"/>
              <a:buChar char="•"/>
            </a:pPr>
            <a:r>
              <a:rPr lang="en-US" sz="3200" b="1" dirty="0" smtClean="0">
                <a:solidFill>
                  <a:srgbClr val="FFFF00"/>
                </a:solidFill>
              </a:rPr>
              <a:t>Became obedient unto death, even the death of the cross</a:t>
            </a:r>
            <a:r>
              <a:rPr lang="en-US" sz="3200" dirty="0" smtClean="0">
                <a:solidFill>
                  <a:srgbClr val="FFFF00"/>
                </a:solidFill>
              </a:rPr>
              <a:t> </a:t>
            </a:r>
            <a:r>
              <a:rPr lang="en-US" sz="3200" dirty="0" smtClean="0"/>
              <a:t>-</a:t>
            </a:r>
            <a:endParaRPr lang="en-US" sz="3500" i="1" dirty="0" smtClean="0"/>
          </a:p>
          <a:p>
            <a:pPr lvl="1">
              <a:buFont typeface="Arial" charset="0"/>
              <a:buChar char="•"/>
            </a:pPr>
            <a:endParaRPr lang="en-US" sz="3500" dirty="0"/>
          </a:p>
          <a:p>
            <a:endParaRPr lang="en-US" sz="3500" dirty="0"/>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Adam (second or last) - </a:t>
            </a:r>
            <a:r>
              <a:rPr lang="en-US" sz="3600" i="1" dirty="0" smtClean="0"/>
              <a:t>(I Cor. 15:45)</a:t>
            </a:r>
          </a:p>
          <a:p>
            <a:pPr lvl="0"/>
            <a:r>
              <a:rPr lang="en-US" sz="3600" dirty="0" smtClean="0"/>
              <a:t>Almighty God - </a:t>
            </a:r>
            <a:r>
              <a:rPr lang="en-US" sz="3600" i="1" dirty="0" smtClean="0"/>
              <a:t>(Rev. 1:8)</a:t>
            </a:r>
          </a:p>
          <a:p>
            <a:r>
              <a:rPr lang="en-US" sz="3600" dirty="0" smtClean="0"/>
              <a:t>Ancient of Days - </a:t>
            </a:r>
            <a:r>
              <a:rPr lang="en-US" sz="3600" i="1" dirty="0" smtClean="0"/>
              <a:t>(Dan.</a:t>
            </a:r>
            <a:r>
              <a:rPr lang="en-US" sz="3600" dirty="0" smtClean="0"/>
              <a:t> 7:22)</a:t>
            </a:r>
          </a:p>
          <a:p>
            <a:pPr lvl="0"/>
            <a:r>
              <a:rPr lang="en-US" sz="3600" dirty="0" smtClean="0"/>
              <a:t>Author of Eternal Salvation - </a:t>
            </a:r>
            <a:r>
              <a:rPr lang="en-US" sz="3600" i="1" dirty="0" smtClean="0"/>
              <a:t>(Heb.</a:t>
            </a:r>
            <a:r>
              <a:rPr lang="en-US" sz="3600" dirty="0" smtClean="0"/>
              <a:t> 5:9)</a:t>
            </a:r>
          </a:p>
          <a:p>
            <a:r>
              <a:rPr lang="en-US" sz="3600" dirty="0" smtClean="0"/>
              <a:t>Amen - </a:t>
            </a:r>
            <a:r>
              <a:rPr lang="en-US" sz="3600" i="1" dirty="0" smtClean="0"/>
              <a:t>(Rev. 3:14)</a:t>
            </a:r>
            <a:r>
              <a:rPr lang="en-US" sz="3600" dirty="0" smtClean="0"/>
              <a:t> </a:t>
            </a:r>
          </a:p>
          <a:p>
            <a:r>
              <a:rPr lang="en-US" sz="3600" dirty="0" smtClean="0"/>
              <a:t>Angel of the Lord - </a:t>
            </a:r>
            <a:r>
              <a:rPr lang="en-US" sz="3600" i="1" dirty="0" smtClean="0"/>
              <a:t>(Gen. 16:9-14)</a:t>
            </a:r>
          </a:p>
          <a:p>
            <a:r>
              <a:rPr lang="en-US" sz="3600" dirty="0" smtClean="0"/>
              <a:t>Anointed King - </a:t>
            </a:r>
            <a:r>
              <a:rPr lang="en-US" sz="3600" i="1" dirty="0" smtClean="0"/>
              <a:t>(Psalm 2:2)</a:t>
            </a:r>
          </a:p>
          <a:p>
            <a:r>
              <a:rPr lang="en-US" sz="3600" dirty="0" smtClean="0"/>
              <a:t>Babe - </a:t>
            </a:r>
            <a:r>
              <a:rPr lang="en-US" sz="3600" i="1" dirty="0" smtClean="0"/>
              <a:t>(Luke 2:16)</a:t>
            </a:r>
          </a:p>
          <a:p>
            <a:r>
              <a:rPr lang="en-US" sz="3600" dirty="0" smtClean="0"/>
              <a:t>Beginning of creation - </a:t>
            </a:r>
            <a:r>
              <a:rPr lang="en-US" sz="3600" i="1" dirty="0" smtClean="0"/>
              <a:t>(Rev. 3:14)</a:t>
            </a:r>
          </a:p>
          <a:p>
            <a:pPr lvl="0"/>
            <a:r>
              <a:rPr lang="en-US" sz="3600" dirty="0" smtClean="0"/>
              <a:t>Beginning and the end - </a:t>
            </a:r>
            <a:r>
              <a:rPr lang="en-US" sz="3600" i="1" dirty="0" smtClean="0"/>
              <a:t>(Rev. 22:13)</a:t>
            </a:r>
          </a:p>
          <a:p>
            <a:endParaRPr lang="en-US" sz="3600" i="1" dirty="0" smtClean="0"/>
          </a:p>
          <a:p>
            <a:endParaRPr lang="en-US" sz="3600" i="1" dirty="0" smtClean="0"/>
          </a:p>
          <a:p>
            <a:endParaRPr lang="en-US" sz="3600" i="1" dirty="0" smtClean="0"/>
          </a:p>
          <a:p>
            <a:endParaRPr lang="en-US" sz="3600" i="1" dirty="0" smtClean="0"/>
          </a:p>
          <a:p>
            <a:endParaRPr lang="en-US" sz="3600" i="1" dirty="0" smtClean="0"/>
          </a:p>
          <a:p>
            <a:pPr lvl="0">
              <a:buNone/>
            </a:pPr>
            <a:endParaRPr lang="en-US" sz="3600" dirty="0" smtClean="0"/>
          </a:p>
          <a:p>
            <a:endParaRPr lang="en-US" sz="3600" dirty="0" smtClean="0"/>
          </a:p>
          <a:p>
            <a:pPr lvl="0"/>
            <a:endParaRPr lang="en-US" sz="3600" dirty="0" smtClean="0"/>
          </a:p>
          <a:p>
            <a:endParaRPr lang="en-US" sz="3600" i="1" dirty="0" smtClean="0"/>
          </a:p>
          <a:p>
            <a:pPr>
              <a:buNone/>
            </a:pPr>
            <a:endParaRPr lang="en-US" sz="3600" i="1" dirty="0" smtClean="0"/>
          </a:p>
          <a:p>
            <a:pPr>
              <a:buNone/>
            </a:pPr>
            <a:endParaRPr lang="en-US" sz="3600" dirty="0"/>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Begotten of Father - </a:t>
            </a:r>
            <a:r>
              <a:rPr lang="en-US" sz="3600" i="1" dirty="0" smtClean="0"/>
              <a:t>(John 1:14)</a:t>
            </a:r>
          </a:p>
          <a:p>
            <a:r>
              <a:rPr lang="en-US" sz="3600" dirty="0" smtClean="0"/>
              <a:t>Beloved  - </a:t>
            </a:r>
            <a:r>
              <a:rPr lang="en-US" sz="3600" i="1" dirty="0" smtClean="0"/>
              <a:t>(Matt. 3:17)</a:t>
            </a:r>
          </a:p>
          <a:p>
            <a:r>
              <a:rPr lang="en-US" sz="3600" dirty="0" smtClean="0"/>
              <a:t>Bishop of our souls - </a:t>
            </a:r>
            <a:r>
              <a:rPr lang="en-US" sz="3600" i="1" dirty="0" smtClean="0"/>
              <a:t>(I Pet. 2:25)</a:t>
            </a:r>
          </a:p>
          <a:p>
            <a:pPr lvl="0"/>
            <a:r>
              <a:rPr lang="en-US" sz="3600" dirty="0" smtClean="0"/>
              <a:t>Blessed Son of God - </a:t>
            </a:r>
            <a:r>
              <a:rPr lang="en-US" sz="3600" i="1" dirty="0" smtClean="0"/>
              <a:t>(I Tim. 6:15)</a:t>
            </a:r>
          </a:p>
          <a:p>
            <a:r>
              <a:rPr lang="en-US" sz="3600" dirty="0" smtClean="0"/>
              <a:t>Branch - </a:t>
            </a:r>
            <a:r>
              <a:rPr lang="en-US" sz="3600" i="1" dirty="0" smtClean="0"/>
              <a:t>(Zech. 3:8)</a:t>
            </a:r>
          </a:p>
          <a:p>
            <a:r>
              <a:rPr lang="en-US" sz="3600" dirty="0" smtClean="0"/>
              <a:t>Brazen Serpent - </a:t>
            </a:r>
            <a:r>
              <a:rPr lang="en-US" sz="3600" i="1" dirty="0" smtClean="0"/>
              <a:t>(John 3:14)</a:t>
            </a:r>
          </a:p>
          <a:p>
            <a:r>
              <a:rPr lang="en-US" sz="3600" dirty="0" smtClean="0"/>
              <a:t>Bridegroom - </a:t>
            </a:r>
            <a:r>
              <a:rPr lang="en-US" sz="3600" i="1" dirty="0" smtClean="0"/>
              <a:t>(Matt. 9:15)</a:t>
            </a:r>
          </a:p>
          <a:p>
            <a:r>
              <a:rPr lang="en-US" sz="3600" dirty="0" smtClean="0"/>
              <a:t>Bright Morning Star/ Day Star - </a:t>
            </a:r>
            <a:r>
              <a:rPr lang="en-US" sz="3600" i="1" dirty="0" smtClean="0"/>
              <a:t>(Rev. 22:16)</a:t>
            </a:r>
          </a:p>
          <a:p>
            <a:r>
              <a:rPr lang="en-US" sz="3600" dirty="0" smtClean="0"/>
              <a:t>Captain  </a:t>
            </a:r>
            <a:r>
              <a:rPr lang="en-US" sz="3600" dirty="0" smtClean="0"/>
              <a:t>of the host (army) of the Lord -    </a:t>
            </a:r>
            <a:r>
              <a:rPr lang="en-US" sz="3600" i="1" dirty="0" smtClean="0"/>
              <a:t>(Josh. 5:4)</a:t>
            </a:r>
          </a:p>
          <a:p>
            <a:pPr>
              <a:buNone/>
            </a:pPr>
            <a:endParaRPr lang="en-US" sz="3600" i="1" dirty="0" smtClean="0"/>
          </a:p>
          <a:p>
            <a:endParaRPr lang="en-US" sz="3600" i="1" dirty="0" smtClean="0"/>
          </a:p>
          <a:p>
            <a:endParaRPr lang="en-US" sz="3600" i="1" dirty="0" smtClean="0"/>
          </a:p>
          <a:p>
            <a:endParaRPr lang="en-US" sz="3600" i="1" dirty="0" smtClean="0"/>
          </a:p>
          <a:p>
            <a:pPr lvl="0"/>
            <a:endParaRPr lang="en-US" sz="3600" i="1" dirty="0" smtClean="0"/>
          </a:p>
          <a:p>
            <a:pPr lvl="0"/>
            <a:endParaRPr lang="en-US" sz="3600" i="1" dirty="0" smtClean="0"/>
          </a:p>
          <a:p>
            <a:endParaRPr lang="en-US" sz="3600" i="1" dirty="0" smtClean="0"/>
          </a:p>
          <a:p>
            <a:endParaRPr lang="en-US" sz="3600" i="1" dirty="0" smtClean="0"/>
          </a:p>
          <a:p>
            <a:endParaRPr lang="en-US" sz="3600" i="1" dirty="0" smtClean="0"/>
          </a:p>
          <a:p>
            <a:endParaRPr lang="en-US" sz="3600" i="1" dirty="0" smtClean="0"/>
          </a:p>
          <a:p>
            <a:endParaRPr lang="en-US" sz="3600" dirty="0"/>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r>
              <a:rPr lang="en-US" sz="3600" dirty="0" smtClean="0"/>
              <a:t>Carpenter and the Carpenter's son</a:t>
            </a:r>
            <a:r>
              <a:rPr lang="en-US" sz="3600" i="1" dirty="0" smtClean="0"/>
              <a:t> -              (Mark 6:3; Matt. 13:55)</a:t>
            </a:r>
          </a:p>
          <a:p>
            <a:r>
              <a:rPr lang="en-US" sz="3600" dirty="0" smtClean="0"/>
              <a:t>Creator of all things</a:t>
            </a:r>
            <a:r>
              <a:rPr lang="en-US" sz="3600" i="1" dirty="0" smtClean="0"/>
              <a:t> - (Col. 1:16)</a:t>
            </a:r>
          </a:p>
          <a:p>
            <a:r>
              <a:rPr lang="en-US" sz="3600" dirty="0" smtClean="0"/>
              <a:t>Child</a:t>
            </a:r>
            <a:r>
              <a:rPr lang="en-US" sz="3600" i="1" dirty="0" smtClean="0"/>
              <a:t> - (Isa. 9:6)</a:t>
            </a:r>
          </a:p>
          <a:p>
            <a:r>
              <a:rPr lang="en-US" sz="3600" dirty="0" smtClean="0"/>
              <a:t>Christ - </a:t>
            </a:r>
            <a:r>
              <a:rPr lang="en-US" sz="3600" i="1" dirty="0" smtClean="0"/>
              <a:t>(Matt. 1:16)</a:t>
            </a:r>
          </a:p>
          <a:p>
            <a:r>
              <a:rPr lang="en-US" sz="3600" dirty="0" smtClean="0"/>
              <a:t>Commander (leader) - </a:t>
            </a:r>
            <a:r>
              <a:rPr lang="en-US" sz="3600" i="1" dirty="0" smtClean="0"/>
              <a:t>(Isa. 55:4)</a:t>
            </a:r>
          </a:p>
          <a:p>
            <a:r>
              <a:rPr lang="en-US" sz="3600" dirty="0" smtClean="0"/>
              <a:t>Consolation (hope) of Israel - </a:t>
            </a:r>
            <a:r>
              <a:rPr lang="en-US" sz="3600" i="1" dirty="0" smtClean="0"/>
              <a:t>(Luke 2:25)</a:t>
            </a:r>
          </a:p>
          <a:p>
            <a:r>
              <a:rPr lang="en-US" sz="3600" dirty="0" smtClean="0"/>
              <a:t>Cornerstone - </a:t>
            </a:r>
            <a:r>
              <a:rPr lang="en-US" sz="3600" i="1" dirty="0" smtClean="0"/>
              <a:t>(Eph. 2:20)</a:t>
            </a:r>
          </a:p>
          <a:p>
            <a:r>
              <a:rPr lang="en-US" sz="3600" dirty="0" smtClean="0">
                <a:effectLst>
                  <a:glow rad="101600">
                    <a:schemeClr val="bg1">
                      <a:alpha val="60000"/>
                    </a:schemeClr>
                  </a:glow>
                </a:effectLst>
              </a:rPr>
              <a:t>Dayspring from on high - </a:t>
            </a:r>
            <a:r>
              <a:rPr lang="en-US" sz="3600" i="1" dirty="0" smtClean="0">
                <a:effectLst>
                  <a:glow rad="101600">
                    <a:schemeClr val="bg1">
                      <a:alpha val="60000"/>
                    </a:schemeClr>
                  </a:glow>
                </a:effectLst>
              </a:rPr>
              <a:t>(Luke 1:78)</a:t>
            </a:r>
          </a:p>
          <a:p>
            <a:r>
              <a:rPr lang="en-US" sz="3600" dirty="0" smtClean="0"/>
              <a:t>Desire of nations - </a:t>
            </a:r>
            <a:r>
              <a:rPr lang="en-US" sz="3600" i="1" dirty="0" smtClean="0"/>
              <a:t>(Hag. 2:7)</a:t>
            </a: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p>
          <a:p>
            <a:endParaRPr lang="en-US" sz="3600" i="1" dirty="0" smtClean="0"/>
          </a:p>
          <a:p>
            <a:endParaRPr lang="en-US" sz="3600" i="1" dirty="0" smtClean="0"/>
          </a:p>
          <a:p>
            <a:endParaRPr lang="en-US" sz="3600" i="1" dirty="0" smtClean="0"/>
          </a:p>
          <a:p>
            <a:endParaRPr lang="en-US" sz="3600" i="1" dirty="0" smtClean="0"/>
          </a:p>
          <a:p>
            <a:endParaRPr lang="en-US" sz="3600" i="1" dirty="0" smtClean="0"/>
          </a:p>
          <a:p>
            <a:endParaRPr lang="en-US" sz="3600" dirty="0" smtClean="0"/>
          </a:p>
          <a:p>
            <a:pPr lvl="0"/>
            <a:endParaRPr lang="en-US" sz="3600" i="1" dirty="0" smtClean="0"/>
          </a:p>
          <a:p>
            <a:endParaRPr lang="en-US" sz="3600" dirty="0"/>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Deliverer - </a:t>
            </a:r>
            <a:r>
              <a:rPr lang="en-US" sz="3600" i="1" dirty="0" smtClean="0"/>
              <a:t>(Rom. 11:26)</a:t>
            </a:r>
          </a:p>
          <a:p>
            <a:r>
              <a:rPr lang="en-US" sz="3600" dirty="0" smtClean="0"/>
              <a:t>Door of the sheepfold - </a:t>
            </a:r>
            <a:r>
              <a:rPr lang="en-US" sz="3600" i="1" dirty="0" smtClean="0"/>
              <a:t>(John 10:7)</a:t>
            </a:r>
          </a:p>
          <a:p>
            <a:pPr lvl="0"/>
            <a:r>
              <a:rPr lang="en-US" sz="3600" dirty="0" smtClean="0"/>
              <a:t>End of the Law of Righteousness</a:t>
            </a:r>
            <a:r>
              <a:rPr lang="en-US" sz="3600" i="1" dirty="0" smtClean="0"/>
              <a:t> - (Rom. 10:4)</a:t>
            </a:r>
          </a:p>
          <a:p>
            <a:r>
              <a:rPr lang="en-US" sz="3600" dirty="0" smtClean="0"/>
              <a:t>Eternal</a:t>
            </a:r>
            <a:r>
              <a:rPr lang="en-US" sz="3600" i="1" dirty="0" smtClean="0"/>
              <a:t> God - (I Tim. 1:17)</a:t>
            </a:r>
          </a:p>
          <a:p>
            <a:pPr lvl="0"/>
            <a:r>
              <a:rPr lang="en-US" sz="3600" dirty="0" smtClean="0"/>
              <a:t>Everlasting Father</a:t>
            </a:r>
            <a:r>
              <a:rPr lang="en-US" sz="3600" i="1" dirty="0" smtClean="0"/>
              <a:t> - (Isa. 9:6)</a:t>
            </a:r>
          </a:p>
          <a:p>
            <a:r>
              <a:rPr lang="en-US" sz="3600" dirty="0" smtClean="0"/>
              <a:t>Express image of God - </a:t>
            </a:r>
            <a:r>
              <a:rPr lang="en-US" sz="3600" i="1" dirty="0" smtClean="0"/>
              <a:t>(Heb. 1:3)</a:t>
            </a:r>
            <a:r>
              <a:rPr lang="en-US" sz="3600" dirty="0" smtClean="0"/>
              <a:t> </a:t>
            </a:r>
          </a:p>
          <a:p>
            <a:r>
              <a:rPr lang="en-US" sz="3600" dirty="0" smtClean="0"/>
              <a:t>Emmanuel - </a:t>
            </a:r>
            <a:r>
              <a:rPr lang="en-US" sz="3600" i="1" dirty="0" smtClean="0"/>
              <a:t>(Matt. 1:23)</a:t>
            </a:r>
            <a:r>
              <a:rPr lang="en-US" sz="3600" dirty="0" smtClean="0"/>
              <a:t> </a:t>
            </a:r>
          </a:p>
          <a:p>
            <a:pPr lvl="0"/>
            <a:r>
              <a:rPr lang="en-US" sz="3600" dirty="0" smtClean="0">
                <a:effectLst/>
              </a:rPr>
              <a:t>Example - </a:t>
            </a:r>
            <a:r>
              <a:rPr lang="en-US" sz="3600" i="1" dirty="0" smtClean="0">
                <a:effectLst/>
              </a:rPr>
              <a:t>(I Pet. 2:21)</a:t>
            </a:r>
          </a:p>
          <a:p>
            <a:r>
              <a:rPr lang="en-US" sz="3600" dirty="0" smtClean="0"/>
              <a:t>Eternal</a:t>
            </a:r>
            <a:r>
              <a:rPr lang="en-US" sz="3600" i="1" dirty="0" smtClean="0"/>
              <a:t> - (I Tim. 1:17)</a:t>
            </a:r>
          </a:p>
          <a:p>
            <a:r>
              <a:rPr lang="en-US" sz="3600" dirty="0" smtClean="0"/>
              <a:t>Faithful witness - </a:t>
            </a:r>
            <a:r>
              <a:rPr lang="en-US" sz="3600" i="1" dirty="0" smtClean="0"/>
              <a:t>(Rev. 1:5)</a:t>
            </a:r>
          </a:p>
          <a:p>
            <a:pPr>
              <a:buNone/>
            </a:pPr>
            <a:endParaRPr lang="en-US" sz="3600" dirty="0" smtClean="0"/>
          </a:p>
          <a:p>
            <a:pPr lvl="0"/>
            <a:endParaRPr lang="en-US" sz="3600" i="1" dirty="0" smtClean="0">
              <a:effectLst/>
            </a:endParaRPr>
          </a:p>
          <a:p>
            <a:endParaRPr lang="en-US" sz="3600" dirty="0" smtClean="0"/>
          </a:p>
          <a:p>
            <a:endParaRPr lang="en-US" sz="3600" dirty="0" smtClean="0"/>
          </a:p>
          <a:p>
            <a:pPr lvl="0"/>
            <a:endParaRPr lang="en-US" sz="3600" i="1" dirty="0" smtClean="0"/>
          </a:p>
          <a:p>
            <a:endParaRPr lang="en-US" sz="3600" dirty="0" smtClean="0"/>
          </a:p>
          <a:p>
            <a:pPr lvl="0"/>
            <a:endParaRPr lang="en-US" sz="3600" dirty="0" smtClean="0"/>
          </a:p>
          <a:p>
            <a:endParaRPr lang="en-US" sz="3600" i="1" dirty="0" smtClean="0"/>
          </a:p>
          <a:p>
            <a:endParaRPr lang="en-US" sz="3600" i="1" dirty="0" smtClean="0"/>
          </a:p>
          <a:p>
            <a:endParaRPr lang="en-US" sz="3600" dirty="0"/>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00800"/>
          </a:xfrm>
        </p:spPr>
        <p:txBody>
          <a:bodyPr>
            <a:normAutofit/>
          </a:bodyPr>
          <a:lstStyle/>
          <a:p>
            <a:pPr lvl="0"/>
            <a:r>
              <a:rPr lang="en-US" sz="3600" dirty="0" smtClean="0"/>
              <a:t>Finisher </a:t>
            </a:r>
            <a:r>
              <a:rPr lang="en-US" sz="3600" dirty="0" smtClean="0"/>
              <a:t>of our faith</a:t>
            </a:r>
            <a:r>
              <a:rPr lang="en-US" sz="3600" i="1" dirty="0" smtClean="0"/>
              <a:t> - (Heb. 12:12)</a:t>
            </a:r>
          </a:p>
          <a:p>
            <a:r>
              <a:rPr lang="en-US" sz="3600" dirty="0" smtClean="0"/>
              <a:t>First Fruits - </a:t>
            </a:r>
            <a:r>
              <a:rPr lang="en-US" sz="3600" i="1" dirty="0" smtClean="0"/>
              <a:t>(I Cor. 15:23)</a:t>
            </a:r>
          </a:p>
          <a:p>
            <a:r>
              <a:rPr lang="en-US" sz="3600" dirty="0" smtClean="0"/>
              <a:t>Foundation - </a:t>
            </a:r>
            <a:r>
              <a:rPr lang="en-US" sz="3600" i="1" dirty="0" smtClean="0"/>
              <a:t>(I Cor. 3:10-11)</a:t>
            </a:r>
          </a:p>
          <a:p>
            <a:r>
              <a:rPr lang="en-US" sz="3600" dirty="0" smtClean="0"/>
              <a:t>Fountain for cleansing - </a:t>
            </a:r>
            <a:r>
              <a:rPr lang="en-US" sz="3600" i="1" dirty="0" smtClean="0"/>
              <a:t>(Zech. 13:1)</a:t>
            </a:r>
          </a:p>
          <a:p>
            <a:r>
              <a:rPr lang="en-US" sz="3600" dirty="0" smtClean="0"/>
              <a:t>Forerunner - </a:t>
            </a:r>
            <a:r>
              <a:rPr lang="en-US" sz="3600" i="1" dirty="0" smtClean="0"/>
              <a:t>(Heb. 6:20)</a:t>
            </a:r>
          </a:p>
          <a:p>
            <a:r>
              <a:rPr lang="en-US" sz="3600" dirty="0" smtClean="0"/>
              <a:t>Friend of sinners - </a:t>
            </a:r>
            <a:r>
              <a:rPr lang="en-US" sz="3600" i="1" dirty="0" smtClean="0"/>
              <a:t>(Matt. 11:19)</a:t>
            </a:r>
          </a:p>
          <a:p>
            <a:pPr lvl="0"/>
            <a:r>
              <a:rPr lang="en-US" sz="3600" dirty="0" smtClean="0">
                <a:ea typeface="Calibri"/>
                <a:cs typeface="Times New Roman"/>
              </a:rPr>
              <a:t>Great I AM - </a:t>
            </a:r>
            <a:r>
              <a:rPr lang="en-US" sz="3600" i="1" dirty="0" smtClean="0">
                <a:ea typeface="Calibri"/>
                <a:cs typeface="Times New Roman"/>
              </a:rPr>
              <a:t>(John 8:24)</a:t>
            </a:r>
          </a:p>
          <a:p>
            <a:endParaRPr lang="en-US" sz="3600" i="1" dirty="0" smtClean="0"/>
          </a:p>
          <a:p>
            <a:endParaRPr lang="en-US" sz="3600" i="1" dirty="0" smtClean="0"/>
          </a:p>
          <a:p>
            <a:endParaRPr lang="en-US" sz="3600" i="1" dirty="0" smtClean="0"/>
          </a:p>
          <a:p>
            <a:endParaRPr lang="en-US" sz="3600" i="1" dirty="0" smtClean="0"/>
          </a:p>
          <a:p>
            <a:endParaRPr lang="en-US" sz="3600" i="1" dirty="0" smtClean="0"/>
          </a:p>
          <a:p>
            <a:endParaRPr lang="en-US" sz="3600" i="1" dirty="0" smtClean="0"/>
          </a:p>
          <a:p>
            <a:pPr lvl="0"/>
            <a:endParaRPr lang="en-US" sz="3600" i="1" dirty="0" smtClean="0"/>
          </a:p>
          <a:p>
            <a:endParaRPr lang="en-US" sz="3600" i="1" dirty="0" smtClean="0"/>
          </a:p>
          <a:p>
            <a:endParaRPr lang="en-US" sz="3600"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1845</TotalTime>
  <Words>3205</Words>
  <Application>Microsoft Office PowerPoint</Application>
  <PresentationFormat>On-screen Show (4:3)</PresentationFormat>
  <Paragraphs>275</Paragraphs>
  <Slides>94</Slides>
  <Notes>3</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Office Theme</vt:lpstr>
      <vt:lpstr>The Doctrine of Jesus Christ (Part 4)</vt:lpstr>
      <vt:lpstr>Review</vt:lpstr>
      <vt:lpstr>The fact of his divine preexistence</vt:lpstr>
      <vt:lpstr>The Old Testament records a number of theophanies.   A theophany is a pre-Bethlehem appearance of Christ.</vt:lpstr>
      <vt:lpstr>Slide 5</vt:lpstr>
      <vt:lpstr>The Virgin Birth</vt:lpstr>
      <vt:lpstr>Slide 7</vt:lpstr>
      <vt:lpstr>The “Kenosis” of Christ (Phil. 2:1-8)</vt:lpstr>
      <vt:lpstr>Slide 9</vt:lpstr>
      <vt:lpstr>Names and Titles of Jesus Christ</vt:lpstr>
      <vt:lpstr>Slide 11</vt:lpstr>
      <vt:lpstr>Slide 12</vt:lpstr>
      <vt:lpstr>Slide 13</vt:lpstr>
      <vt:lpstr>“For as in Adam all die, even so in Christ shall all be made alive.”            I Cor. 15:22  (Romans 5-8; I Cor. 15)</vt:lpstr>
      <vt:lpstr>Slide 15</vt:lpstr>
      <vt:lpstr>Condemned  by the Law (Romans 3-5)  </vt:lpstr>
      <vt:lpstr>Jesus can be your Advocate  (attorney) or He will be your Judge</vt:lpstr>
      <vt:lpstr>Slide 18</vt:lpstr>
      <vt:lpstr>Slide 19</vt:lpstr>
      <vt:lpstr>Slide 20</vt:lpstr>
      <vt:lpstr>Slide 21</vt:lpstr>
      <vt:lpstr> </vt:lpstr>
      <vt:lpstr>Slide 23</vt:lpstr>
      <vt:lpstr>Slide 24</vt:lpstr>
      <vt:lpstr>Slide 25</vt:lpstr>
      <vt:lpstr>Slide 26</vt:lpstr>
      <vt:lpstr>Slide 27</vt:lpstr>
      <vt:lpstr>Slide 28</vt:lpstr>
      <vt:lpstr>Slide 29</vt:lpstr>
      <vt:lpstr>Slide 30</vt:lpstr>
      <vt:lpstr>Slide 31</vt:lpstr>
      <vt:lpstr>How to receive the blessing of God</vt:lpstr>
      <vt:lpstr>Slide 33</vt:lpstr>
      <vt:lpstr>Slide 34</vt:lpstr>
      <vt:lpstr>Slide 35</vt:lpstr>
      <vt:lpstr>Slide 36</vt:lpstr>
      <vt:lpstr>Slide 37</vt:lpstr>
      <vt:lpstr>Slide 38</vt:lpstr>
      <vt:lpstr>Slide 39</vt:lpstr>
      <vt:lpstr>Slide 40</vt:lpstr>
      <vt:lpstr>Slide 41</vt:lpstr>
      <vt:lpstr>Slide 42</vt:lpstr>
      <vt:lpstr>“And the armies which were in heaven followed him upon white horses, clothed in fine linen, white and clean.” Rev. 19:14 </vt:lpstr>
      <vt:lpstr>Slide 44</vt:lpstr>
      <vt:lpstr>Slide 45</vt:lpstr>
      <vt:lpstr>Matt.16:18 “Upon this rock I will build my church; and the gates of hell shall not prevail against it.”</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I AM: Jesus calls himself this name seven times in John’s Gospel:</vt:lpstr>
      <vt:lpstr>Slide 81</vt:lpstr>
      <vt:lpstr>Slide 82</vt:lpstr>
      <vt:lpstr>Slide 83</vt:lpstr>
      <vt:lpstr>Slide 84</vt:lpstr>
      <vt:lpstr>Slide 85</vt:lpstr>
      <vt:lpstr>Slide 86</vt:lpstr>
      <vt:lpstr>Slide 87</vt:lpstr>
      <vt:lpstr>The secret of the vine (John 15)</vt:lpstr>
      <vt:lpstr>Slide 89</vt:lpstr>
      <vt:lpstr>Slide 90</vt:lpstr>
      <vt:lpstr>Slide 91</vt:lpstr>
      <vt:lpstr>Slide 92</vt:lpstr>
      <vt:lpstr>Slide 93</vt:lpstr>
      <vt:lpstr>Slide 94</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4)</dc:title>
  <dc:creator>Pastor Daniel White</dc:creator>
  <cp:lastModifiedBy>Pastor Daniel White</cp:lastModifiedBy>
  <cp:revision>197</cp:revision>
  <dcterms:created xsi:type="dcterms:W3CDTF">2012-05-07T13:56:18Z</dcterms:created>
  <dcterms:modified xsi:type="dcterms:W3CDTF">2012-05-23T21:36:47Z</dcterms:modified>
</cp:coreProperties>
</file>