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257" r:id="rId2"/>
    <p:sldId id="258" r:id="rId3"/>
    <p:sldId id="259" r:id="rId4"/>
    <p:sldId id="260" r:id="rId5"/>
    <p:sldId id="261" r:id="rId6"/>
    <p:sldId id="262" r:id="rId7"/>
    <p:sldId id="264"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81" r:id="rId21"/>
    <p:sldId id="282" r:id="rId22"/>
    <p:sldId id="283" r:id="rId23"/>
    <p:sldId id="284" r:id="rId24"/>
    <p:sldId id="288" r:id="rId25"/>
    <p:sldId id="289" r:id="rId26"/>
    <p:sldId id="290" r:id="rId27"/>
    <p:sldId id="291" r:id="rId28"/>
    <p:sldId id="292" r:id="rId29"/>
    <p:sldId id="293" r:id="rId30"/>
    <p:sldId id="299" r:id="rId31"/>
    <p:sldId id="301" r:id="rId32"/>
    <p:sldId id="303" r:id="rId33"/>
    <p:sldId id="304" r:id="rId34"/>
    <p:sldId id="313" r:id="rId35"/>
    <p:sldId id="314" r:id="rId36"/>
    <p:sldId id="315" r:id="rId37"/>
    <p:sldId id="318" r:id="rId38"/>
    <p:sldId id="319" r:id="rId39"/>
    <p:sldId id="322" r:id="rId40"/>
    <p:sldId id="323" r:id="rId41"/>
    <p:sldId id="324" r:id="rId42"/>
    <p:sldId id="326" r:id="rId43"/>
    <p:sldId id="416" r:id="rId44"/>
    <p:sldId id="328" r:id="rId45"/>
    <p:sldId id="329" r:id="rId46"/>
    <p:sldId id="333" r:id="rId47"/>
    <p:sldId id="337" r:id="rId48"/>
    <p:sldId id="340" r:id="rId49"/>
    <p:sldId id="341" r:id="rId50"/>
    <p:sldId id="413" r:id="rId51"/>
    <p:sldId id="342" r:id="rId52"/>
    <p:sldId id="344" r:id="rId53"/>
    <p:sldId id="345" r:id="rId54"/>
    <p:sldId id="346" r:id="rId55"/>
    <p:sldId id="348" r:id="rId56"/>
    <p:sldId id="350" r:id="rId57"/>
    <p:sldId id="351" r:id="rId58"/>
    <p:sldId id="354" r:id="rId59"/>
    <p:sldId id="362" r:id="rId60"/>
    <p:sldId id="360" r:id="rId61"/>
    <p:sldId id="361" r:id="rId62"/>
    <p:sldId id="363" r:id="rId63"/>
    <p:sldId id="365" r:id="rId64"/>
    <p:sldId id="367" r:id="rId65"/>
    <p:sldId id="368" r:id="rId66"/>
    <p:sldId id="369" r:id="rId67"/>
    <p:sldId id="371" r:id="rId68"/>
    <p:sldId id="370" r:id="rId69"/>
    <p:sldId id="418" r:id="rId70"/>
    <p:sldId id="366" r:id="rId71"/>
    <p:sldId id="372" r:id="rId72"/>
    <p:sldId id="364" r:id="rId73"/>
    <p:sldId id="373" r:id="rId74"/>
    <p:sldId id="375" r:id="rId75"/>
    <p:sldId id="374" r:id="rId76"/>
    <p:sldId id="377" r:id="rId77"/>
    <p:sldId id="378" r:id="rId78"/>
    <p:sldId id="383" r:id="rId79"/>
    <p:sldId id="385" r:id="rId80"/>
    <p:sldId id="381" r:id="rId81"/>
    <p:sldId id="379" r:id="rId82"/>
    <p:sldId id="387" r:id="rId83"/>
    <p:sldId id="389" r:id="rId84"/>
    <p:sldId id="388" r:id="rId85"/>
    <p:sldId id="390" r:id="rId86"/>
    <p:sldId id="391" r:id="rId87"/>
    <p:sldId id="392" r:id="rId88"/>
    <p:sldId id="393" r:id="rId89"/>
    <p:sldId id="414" r:id="rId90"/>
    <p:sldId id="401" r:id="rId91"/>
    <p:sldId id="403" r:id="rId92"/>
    <p:sldId id="405" r:id="rId93"/>
    <p:sldId id="415" r:id="rId94"/>
    <p:sldId id="394" r:id="rId95"/>
    <p:sldId id="395" r:id="rId96"/>
    <p:sldId id="409" r:id="rId97"/>
    <p:sldId id="358" r:id="rId98"/>
    <p:sldId id="396" r:id="rId99"/>
    <p:sldId id="397" r:id="rId100"/>
    <p:sldId id="398" r:id="rId101"/>
    <p:sldId id="400" r:id="rId102"/>
    <p:sldId id="399" r:id="rId103"/>
    <p:sldId id="406" r:id="rId104"/>
    <p:sldId id="407" r:id="rId105"/>
    <p:sldId id="408" r:id="rId106"/>
    <p:sldId id="410" r:id="rId107"/>
    <p:sldId id="411" r:id="rId108"/>
    <p:sldId id="412"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110" d="100"/>
          <a:sy n="110" d="100"/>
        </p:scale>
        <p:origin x="-160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11C4B-8B6C-4D52-AAF8-204762FB85E8}" type="datetimeFigureOut">
              <a:rPr lang="en-US" smtClean="0"/>
              <a:pPr/>
              <a:t>12/18/2013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C67325-6917-4C2D-9E6C-972150DA256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C67325-6917-4C2D-9E6C-972150DA2565}" type="slidenum">
              <a:rPr lang="en-US" smtClean="0"/>
              <a:pPr/>
              <a:t>91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2453EF-DD13-48A3-9224-DDE7B31EF500}" type="datetimeFigureOut">
              <a:rPr lang="en-US" smtClean="0"/>
              <a:pPr/>
              <a:t>12/18/2013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17254F-488E-46CA-A412-DF7DF7B96DB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453EF-DD13-48A3-9224-DDE7B31EF500}" type="datetimeFigureOut">
              <a:rPr lang="en-US" smtClean="0"/>
              <a:pPr/>
              <a:t>12/18/2013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17254F-488E-46CA-A412-DF7DF7B96DB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453EF-DD13-48A3-9224-DDE7B31EF500}" type="datetimeFigureOut">
              <a:rPr lang="en-US" smtClean="0"/>
              <a:pPr/>
              <a:t>12/18/2013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17254F-488E-46CA-A412-DF7DF7B96DB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453EF-DD13-48A3-9224-DDE7B31EF500}" type="datetimeFigureOut">
              <a:rPr lang="en-US" smtClean="0"/>
              <a:pPr/>
              <a:t>12/18/2013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17254F-488E-46CA-A412-DF7DF7B96DB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2453EF-DD13-48A3-9224-DDE7B31EF500}" type="datetimeFigureOut">
              <a:rPr lang="en-US" smtClean="0"/>
              <a:pPr/>
              <a:t>12/18/2013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17254F-488E-46CA-A412-DF7DF7B96DB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2453EF-DD13-48A3-9224-DDE7B31EF500}" type="datetimeFigureOut">
              <a:rPr lang="en-US" smtClean="0"/>
              <a:pPr/>
              <a:t>12/18/2013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17254F-488E-46CA-A412-DF7DF7B96DB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2453EF-DD13-48A3-9224-DDE7B31EF500}" type="datetimeFigureOut">
              <a:rPr lang="en-US" smtClean="0"/>
              <a:pPr/>
              <a:t>12/18/2013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B17254F-488E-46CA-A412-DF7DF7B96DB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2453EF-DD13-48A3-9224-DDE7B31EF500}" type="datetimeFigureOut">
              <a:rPr lang="en-US" smtClean="0"/>
              <a:pPr/>
              <a:t>12/18/2013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B17254F-488E-46CA-A412-DF7DF7B96DB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2453EF-DD13-48A3-9224-DDE7B31EF500}" type="datetimeFigureOut">
              <a:rPr lang="en-US" smtClean="0"/>
              <a:pPr/>
              <a:t>12/18/2013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B17254F-488E-46CA-A412-DF7DF7B96DB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2453EF-DD13-48A3-9224-DDE7B31EF500}" type="datetimeFigureOut">
              <a:rPr lang="en-US" smtClean="0"/>
              <a:pPr/>
              <a:t>12/18/2013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17254F-488E-46CA-A412-DF7DF7B96DB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2453EF-DD13-48A3-9224-DDE7B31EF500}" type="datetimeFigureOut">
              <a:rPr lang="en-US" smtClean="0"/>
              <a:pPr/>
              <a:t>12/18/2013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17254F-488E-46CA-A412-DF7DF7B96DB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453EF-DD13-48A3-9224-DDE7B31EF500}" type="datetimeFigureOut">
              <a:rPr lang="en-US" smtClean="0"/>
              <a:pPr/>
              <a:t>12/18/2013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7254F-488E-46CA-A412-DF7DF7B96DB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en-US" dirty="0" smtClean="0">
                <a:latin typeface="Adobe Garamond Pro Bold" pitchFamily="18" charset="0"/>
              </a:rPr>
              <a:t>The Doctrine of Man</a:t>
            </a:r>
            <a:br>
              <a:rPr lang="en-US" dirty="0" smtClean="0">
                <a:latin typeface="Adobe Garamond Pro Bold" pitchFamily="18" charset="0"/>
              </a:rPr>
            </a:br>
            <a:r>
              <a:rPr lang="en-US" i="1" dirty="0" smtClean="0">
                <a:latin typeface="Adobe Garamond Pro Bold" pitchFamily="18" charset="0"/>
              </a:rPr>
              <a:t>(Part 6)</a:t>
            </a:r>
            <a:endParaRPr lang="en-US" i="1" dirty="0">
              <a:latin typeface="Adobe Garamond Pro Bold" pitchFamily="18" charset="0"/>
            </a:endParaRPr>
          </a:p>
        </p:txBody>
      </p:sp>
      <p:sp>
        <p:nvSpPr>
          <p:cNvPr id="4" name="Content Placeholder 3"/>
          <p:cNvSpPr>
            <a:spLocks noGrp="1"/>
          </p:cNvSpPr>
          <p:nvPr>
            <p:ph idx="1"/>
          </p:nvPr>
        </p:nvSpPr>
        <p:spPr>
          <a:xfrm>
            <a:off x="0" y="5181600"/>
            <a:ext cx="9144000" cy="1676400"/>
          </a:xfrm>
        </p:spPr>
        <p:txBody>
          <a:bodyPr>
            <a:normAutofit/>
          </a:bodyPr>
          <a:lstStyle/>
          <a:p>
            <a:pPr algn="ctr">
              <a:buNone/>
            </a:pPr>
            <a:r>
              <a:rPr lang="en-US" sz="4800" b="1" dirty="0" smtClean="0">
                <a:effectLst>
                  <a:reflection blurRad="6350" stA="55000" endA="300" endPos="45500" dir="5400000" sy="-100000" algn="bl" rotWithShape="0"/>
                </a:effectLst>
                <a:latin typeface="Times New Roman" pitchFamily="18" charset="0"/>
                <a:cs typeface="Times New Roman" pitchFamily="18" charset="0"/>
              </a:rPr>
              <a:t>The Remedy for the Fall</a:t>
            </a:r>
          </a:p>
        </p:txBody>
      </p:sp>
      <p:pic>
        <p:nvPicPr>
          <p:cNvPr id="1030" name="Picture 6" descr="http://www.fbcnow.org/wp-content/uploads/2011/09/doctrine.jpg"/>
          <p:cNvPicPr>
            <a:picLocks noChangeAspect="1" noChangeArrowheads="1"/>
          </p:cNvPicPr>
          <p:nvPr/>
        </p:nvPicPr>
        <p:blipFill>
          <a:blip r:embed="rId2" cstate="print"/>
          <a:srcRect/>
          <a:stretch>
            <a:fillRect/>
          </a:stretch>
        </p:blipFill>
        <p:spPr bwMode="auto">
          <a:xfrm>
            <a:off x="34123" y="2362200"/>
            <a:ext cx="9109877" cy="2285999"/>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dn.history.com/sites/4/2013/05/1604771930WhoAmI.jpg"/>
          <p:cNvPicPr>
            <a:picLocks noChangeAspect="1" noChangeArrowheads="1"/>
          </p:cNvPicPr>
          <p:nvPr/>
        </p:nvPicPr>
        <p:blipFill>
          <a:blip r:embed="rId2" cstate="print"/>
          <a:srcRect/>
          <a:stretch>
            <a:fillRect/>
          </a:stretch>
        </p:blipFill>
        <p:spPr bwMode="auto">
          <a:xfrm>
            <a:off x="0" y="1371600"/>
            <a:ext cx="9144000" cy="4338506"/>
          </a:xfrm>
          <a:prstGeom prst="rect">
            <a:avLst/>
          </a:prstGeom>
          <a:noFill/>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Remission</a:t>
            </a:r>
            <a:endParaRPr lang="en-US" b="1" dirty="0"/>
          </a:p>
        </p:txBody>
      </p:sp>
      <p:sp>
        <p:nvSpPr>
          <p:cNvPr id="3" name="Content Placeholder 2"/>
          <p:cNvSpPr>
            <a:spLocks noGrp="1"/>
          </p:cNvSpPr>
          <p:nvPr>
            <p:ph idx="1"/>
          </p:nvPr>
        </p:nvSpPr>
        <p:spPr>
          <a:xfrm>
            <a:off x="457200" y="4876800"/>
            <a:ext cx="8229600" cy="1981200"/>
          </a:xfrm>
        </p:spPr>
        <p:txBody>
          <a:bodyPr>
            <a:normAutofit lnSpcReduction="10000"/>
          </a:bodyPr>
          <a:lstStyle/>
          <a:p>
            <a:pPr algn="ctr">
              <a:buNone/>
            </a:pPr>
            <a:r>
              <a:rPr lang="en-US" i="1" dirty="0" smtClean="0"/>
              <a:t>   “To him (Jesus) give all the prophets witness, that through his name whosoever believeth in him shall receive remission of sins.” </a:t>
            </a:r>
          </a:p>
          <a:p>
            <a:pPr algn="ctr">
              <a:buNone/>
            </a:pPr>
            <a:r>
              <a:rPr lang="en-US" i="1" dirty="0" smtClean="0"/>
              <a:t> (Acts 10:43) </a:t>
            </a:r>
            <a:endParaRPr lang="en-US" i="1" dirty="0"/>
          </a:p>
        </p:txBody>
      </p:sp>
      <p:pic>
        <p:nvPicPr>
          <p:cNvPr id="115716" name="Picture 4" descr="https://encrypted-tbn2.gstatic.com/images?q=tbn:ANd9GcRPUlfAUUsdLfHmduGl_LFjhsMDhqBonVFGxEsKO_qVCRm-uGODow"/>
          <p:cNvPicPr>
            <a:picLocks noChangeAspect="1" noChangeArrowheads="1"/>
          </p:cNvPicPr>
          <p:nvPr/>
        </p:nvPicPr>
        <p:blipFill>
          <a:blip r:embed="rId2" cstate="print"/>
          <a:srcRect/>
          <a:stretch>
            <a:fillRect/>
          </a:stretch>
        </p:blipFill>
        <p:spPr bwMode="auto">
          <a:xfrm>
            <a:off x="2514600" y="1524000"/>
            <a:ext cx="3924300" cy="313944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Meaning of Remission</a:t>
            </a:r>
            <a:endParaRPr lang="en-US" dirty="0"/>
          </a:p>
        </p:txBody>
      </p:sp>
      <p:sp>
        <p:nvSpPr>
          <p:cNvPr id="3" name="Content Placeholder 2"/>
          <p:cNvSpPr>
            <a:spLocks noGrp="1"/>
          </p:cNvSpPr>
          <p:nvPr>
            <p:ph idx="1"/>
          </p:nvPr>
        </p:nvSpPr>
        <p:spPr>
          <a:xfrm>
            <a:off x="152400" y="1447800"/>
            <a:ext cx="8991600" cy="2667001"/>
          </a:xfrm>
        </p:spPr>
        <p:txBody>
          <a:bodyPr>
            <a:normAutofit/>
          </a:bodyPr>
          <a:lstStyle/>
          <a:p>
            <a:pPr>
              <a:buNone/>
            </a:pPr>
            <a:r>
              <a:rPr lang="en-US" sz="3600" dirty="0" smtClean="0"/>
              <a:t>   Release, as from a debt, penalty, charges or  obligation.</a:t>
            </a:r>
          </a:p>
          <a:p>
            <a:pPr>
              <a:buNone/>
            </a:pPr>
            <a:r>
              <a:rPr lang="en-US" sz="3600" dirty="0" smtClean="0"/>
              <a:t>   Forgiveness; pardon.</a:t>
            </a:r>
          </a:p>
          <a:p>
            <a:endParaRPr lang="en-US" sz="3600" dirty="0"/>
          </a:p>
        </p:txBody>
      </p:sp>
      <p:pic>
        <p:nvPicPr>
          <p:cNvPr id="116738" name="Picture 2" descr="http://facingtrials.com/wp-content/uploads/2013/06/Forgive-Me-Big.jpg"/>
          <p:cNvPicPr>
            <a:picLocks noChangeAspect="1" noChangeArrowheads="1"/>
          </p:cNvPicPr>
          <p:nvPr/>
        </p:nvPicPr>
        <p:blipFill>
          <a:blip r:embed="rId2" cstate="print"/>
          <a:srcRect/>
          <a:stretch>
            <a:fillRect/>
          </a:stretch>
        </p:blipFill>
        <p:spPr bwMode="auto">
          <a:xfrm>
            <a:off x="1600200" y="3473373"/>
            <a:ext cx="6019800" cy="33846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6738"/>
                                        </p:tgtEl>
                                        <p:attrNameLst>
                                          <p:attrName>style.visibility</p:attrName>
                                        </p:attrNameLst>
                                      </p:cBhvr>
                                      <p:to>
                                        <p:strVal val="visible"/>
                                      </p:to>
                                    </p:set>
                                    <p:anim to="" calcmode="lin" valueType="num">
                                      <p:cBhvr>
                                        <p:cTn id="17" dur="1" fill="hold"/>
                                        <p:tgtEl>
                                          <p:spTgt spid="11673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www.freeevangelism.com/images/art18small.jpg"/>
          <p:cNvPicPr>
            <a:picLocks noChangeAspect="1" noChangeArrowheads="1"/>
          </p:cNvPicPr>
          <p:nvPr/>
        </p:nvPicPr>
        <p:blipFill>
          <a:blip r:embed="rId2" cstate="print"/>
          <a:srcRect/>
          <a:stretch>
            <a:fillRect/>
          </a:stretch>
        </p:blipFill>
        <p:spPr bwMode="auto">
          <a:xfrm>
            <a:off x="2971800" y="1981200"/>
            <a:ext cx="3276600" cy="3276602"/>
          </a:xfrm>
          <a:prstGeom prst="rect">
            <a:avLst/>
          </a:prstGeom>
          <a:noFill/>
        </p:spPr>
      </p:pic>
      <p:sp>
        <p:nvSpPr>
          <p:cNvPr id="3" name="Title 1"/>
          <p:cNvSpPr txBox="1">
            <a:spLocks/>
          </p:cNvSpPr>
          <p:nvPr/>
        </p:nvSpPr>
        <p:spPr>
          <a:xfrm rot="20248028">
            <a:off x="628316" y="1011370"/>
            <a:ext cx="3538100" cy="130677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Redemption</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Title 3"/>
          <p:cNvSpPr txBox="1">
            <a:spLocks/>
          </p:cNvSpPr>
          <p:nvPr/>
        </p:nvSpPr>
        <p:spPr>
          <a:xfrm rot="1066423">
            <a:off x="5240328" y="1071893"/>
            <a:ext cx="3637504"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Reconciliation</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1"/>
          <p:cNvSpPr txBox="1">
            <a:spLocks/>
          </p:cNvSpPr>
          <p:nvPr/>
        </p:nvSpPr>
        <p:spPr>
          <a:xfrm>
            <a:off x="457200" y="5562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Remission</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dirty="0" smtClean="0"/>
              <a:t>Propitiation</a:t>
            </a:r>
            <a:endParaRPr lang="en-US" b="1" dirty="0"/>
          </a:p>
        </p:txBody>
      </p:sp>
      <p:sp>
        <p:nvSpPr>
          <p:cNvPr id="3" name="Content Placeholder 2"/>
          <p:cNvSpPr>
            <a:spLocks noGrp="1"/>
          </p:cNvSpPr>
          <p:nvPr>
            <p:ph idx="1"/>
          </p:nvPr>
        </p:nvSpPr>
        <p:spPr>
          <a:xfrm>
            <a:off x="457200" y="4648200"/>
            <a:ext cx="8229600" cy="2209800"/>
          </a:xfrm>
        </p:spPr>
        <p:txBody>
          <a:bodyPr>
            <a:normAutofit/>
          </a:bodyPr>
          <a:lstStyle/>
          <a:p>
            <a:pPr algn="ctr">
              <a:buNone/>
            </a:pPr>
            <a:r>
              <a:rPr lang="en-US" i="1" dirty="0" smtClean="0"/>
              <a:t>   “Whom God hath set forth to be a propitiation through faith in his blood, to declare his righteousness for the remission of sins.”</a:t>
            </a:r>
          </a:p>
          <a:p>
            <a:pPr algn="ctr">
              <a:buNone/>
            </a:pPr>
            <a:r>
              <a:rPr lang="en-US" i="1" dirty="0" smtClean="0"/>
              <a:t>(Romans 3:25)</a:t>
            </a:r>
            <a:endParaRPr lang="en-US" i="1" dirty="0"/>
          </a:p>
        </p:txBody>
      </p:sp>
      <p:pic>
        <p:nvPicPr>
          <p:cNvPr id="124930" name="Picture 2" descr="http://skitguys.com/images/products/thesubstitute.jpg"/>
          <p:cNvPicPr>
            <a:picLocks noChangeAspect="1" noChangeArrowheads="1"/>
          </p:cNvPicPr>
          <p:nvPr/>
        </p:nvPicPr>
        <p:blipFill>
          <a:blip r:embed="rId2" cstate="print"/>
          <a:srcRect/>
          <a:stretch>
            <a:fillRect/>
          </a:stretch>
        </p:blipFill>
        <p:spPr bwMode="auto">
          <a:xfrm>
            <a:off x="2895600" y="1447800"/>
            <a:ext cx="3086100" cy="30861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descr="http://3.bp.blogspot.com/-c2u_UBnirBQ/UQRl9ft7adI/AAAAAAABAoU/Bawcbu7AcYs/s640/propitiation_1John_2_2.jpg"/>
          <p:cNvPicPr>
            <a:picLocks noChangeAspect="1" noChangeArrowheads="1"/>
          </p:cNvPicPr>
          <p:nvPr/>
        </p:nvPicPr>
        <p:blipFill>
          <a:blip r:embed="rId2" cstate="print"/>
          <a:srcRect/>
          <a:stretch>
            <a:fillRect/>
          </a:stretch>
        </p:blipFill>
        <p:spPr bwMode="auto">
          <a:xfrm>
            <a:off x="-304800" y="0"/>
            <a:ext cx="10303099" cy="6858000"/>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blogs.blueletterbible.org/blb/wp-content/uploads/sites/2/2011/03/propitiation.jpg"/>
          <p:cNvPicPr>
            <a:picLocks noChangeAspect="1" noChangeArrowheads="1"/>
          </p:cNvPicPr>
          <p:nvPr/>
        </p:nvPicPr>
        <p:blipFill>
          <a:blip r:embed="rId2" cstate="print"/>
          <a:srcRect/>
          <a:stretch>
            <a:fillRect/>
          </a:stretch>
        </p:blipFill>
        <p:spPr bwMode="auto">
          <a:xfrm>
            <a:off x="228600" y="4114800"/>
            <a:ext cx="8686800" cy="2279289"/>
          </a:xfrm>
          <a:prstGeom prst="rect">
            <a:avLst/>
          </a:prstGeom>
          <a:noFill/>
        </p:spPr>
      </p:pic>
      <p:sp>
        <p:nvSpPr>
          <p:cNvPr id="3" name="Title 2"/>
          <p:cNvSpPr>
            <a:spLocks noGrp="1"/>
          </p:cNvSpPr>
          <p:nvPr>
            <p:ph type="title"/>
          </p:nvPr>
        </p:nvSpPr>
        <p:spPr/>
        <p:txBody>
          <a:bodyPr>
            <a:normAutofit/>
          </a:bodyPr>
          <a:lstStyle/>
          <a:p>
            <a:r>
              <a:rPr lang="en-US" dirty="0" smtClean="0"/>
              <a:t>The Meaning of Propitiation</a:t>
            </a:r>
            <a:endParaRPr lang="en-US" dirty="0"/>
          </a:p>
        </p:txBody>
      </p:sp>
      <p:sp>
        <p:nvSpPr>
          <p:cNvPr id="4" name="Content Placeholder 3"/>
          <p:cNvSpPr>
            <a:spLocks noGrp="1"/>
          </p:cNvSpPr>
          <p:nvPr>
            <p:ph idx="1"/>
          </p:nvPr>
        </p:nvSpPr>
        <p:spPr>
          <a:xfrm>
            <a:off x="-152400" y="1905000"/>
            <a:ext cx="9296400" cy="4221163"/>
          </a:xfrm>
        </p:spPr>
        <p:txBody>
          <a:bodyPr>
            <a:normAutofit/>
          </a:bodyPr>
          <a:lstStyle/>
          <a:p>
            <a:pPr algn="ctr">
              <a:buNone/>
            </a:pPr>
            <a:r>
              <a:rPr lang="en-US" sz="3600" i="1" dirty="0" smtClean="0">
                <a:solidFill>
                  <a:srgbClr val="FFFF00"/>
                </a:solidFill>
              </a:rPr>
              <a:t>   The act of God, motivated by His immense love, whereby He accepts the blood of Christ as the complete and satisfying sacrifice for all </a:t>
            </a:r>
            <a:r>
              <a:rPr lang="en-US" sz="3600" i="1" dirty="0" smtClean="0">
                <a:solidFill>
                  <a:srgbClr val="FFFF00"/>
                </a:solidFill>
              </a:rPr>
              <a:t>sin.</a:t>
            </a:r>
            <a:endParaRPr lang="en-US" sz="3600"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5954"/>
                                        </p:tgtEl>
                                        <p:attrNameLst>
                                          <p:attrName>style.visibility</p:attrName>
                                        </p:attrNameLst>
                                      </p:cBhvr>
                                      <p:to>
                                        <p:strVal val="visible"/>
                                      </p:to>
                                    </p:set>
                                    <p:anim to="" calcmode="lin" valueType="num">
                                      <p:cBhvr>
                                        <p:cTn id="7" dur="1" fill="hold"/>
                                        <p:tgtEl>
                                          <p:spTgt spid="12595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b="1" dirty="0" smtClean="0"/>
              <a:t>Justification</a:t>
            </a:r>
            <a:endParaRPr lang="en-US" b="1" dirty="0"/>
          </a:p>
        </p:txBody>
      </p:sp>
      <p:sp>
        <p:nvSpPr>
          <p:cNvPr id="3" name="Rectangle 2"/>
          <p:cNvSpPr/>
          <p:nvPr/>
        </p:nvSpPr>
        <p:spPr>
          <a:xfrm>
            <a:off x="0" y="3733800"/>
            <a:ext cx="9144000" cy="3046988"/>
          </a:xfrm>
          <a:prstGeom prst="rect">
            <a:avLst/>
          </a:prstGeom>
        </p:spPr>
        <p:txBody>
          <a:bodyPr wrap="square">
            <a:spAutoFit/>
          </a:bodyPr>
          <a:lstStyle/>
          <a:p>
            <a:pPr algn="ctr"/>
            <a:r>
              <a:rPr lang="en-US" sz="3200" i="1" dirty="0" smtClean="0"/>
              <a:t>“Who was delivered for our offences, and was raised again for our justification...Therefore as by the offence of one judgment came upon all men to condemnation; even so by the righteousness of one the free gift came upon all men unto justification of life.”</a:t>
            </a:r>
          </a:p>
          <a:p>
            <a:pPr algn="ctr"/>
            <a:r>
              <a:rPr lang="en-US" sz="3200" i="1" dirty="0" smtClean="0"/>
              <a:t> (Romans 4:25, 5:18)</a:t>
            </a:r>
            <a:endParaRPr lang="en-US" sz="3200" i="1" dirty="0"/>
          </a:p>
        </p:txBody>
      </p:sp>
      <p:pic>
        <p:nvPicPr>
          <p:cNvPr id="128004" name="Picture 4" descr="http://www.gaychristian101.com/images/what-is-justification-by-faith-part-5-21502697.jpg"/>
          <p:cNvPicPr>
            <a:picLocks noChangeAspect="1" noChangeArrowheads="1"/>
          </p:cNvPicPr>
          <p:nvPr/>
        </p:nvPicPr>
        <p:blipFill>
          <a:blip r:embed="rId2" cstate="print"/>
          <a:srcRect/>
          <a:stretch>
            <a:fillRect/>
          </a:stretch>
        </p:blipFill>
        <p:spPr bwMode="auto">
          <a:xfrm rot="220427">
            <a:off x="5486400" y="1219200"/>
            <a:ext cx="3048000" cy="2286000"/>
          </a:xfrm>
          <a:prstGeom prst="rect">
            <a:avLst/>
          </a:prstGeom>
          <a:ln>
            <a:noFill/>
          </a:ln>
          <a:effectLst>
            <a:softEdge rad="112500"/>
          </a:effectLst>
        </p:spPr>
      </p:pic>
      <p:pic>
        <p:nvPicPr>
          <p:cNvPr id="128006" name="Picture 6" descr="http://www.gaychristian101.com/images/what-is-justification-by-faith-part-4-21502268.jpg"/>
          <p:cNvPicPr>
            <a:picLocks noChangeAspect="1" noChangeArrowheads="1"/>
          </p:cNvPicPr>
          <p:nvPr/>
        </p:nvPicPr>
        <p:blipFill>
          <a:blip r:embed="rId3" cstate="print"/>
          <a:srcRect/>
          <a:stretch>
            <a:fillRect/>
          </a:stretch>
        </p:blipFill>
        <p:spPr bwMode="auto">
          <a:xfrm rot="21353187">
            <a:off x="685800" y="1295400"/>
            <a:ext cx="2971800" cy="221399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Meaning of Justification</a:t>
            </a:r>
            <a:endParaRPr lang="en-US" dirty="0"/>
          </a:p>
        </p:txBody>
      </p:sp>
      <p:sp>
        <p:nvSpPr>
          <p:cNvPr id="3" name="Content Placeholder 2"/>
          <p:cNvSpPr>
            <a:spLocks noGrp="1"/>
          </p:cNvSpPr>
          <p:nvPr>
            <p:ph idx="1"/>
          </p:nvPr>
        </p:nvSpPr>
        <p:spPr>
          <a:xfrm>
            <a:off x="0" y="1600200"/>
            <a:ext cx="9144000" cy="4525963"/>
          </a:xfrm>
        </p:spPr>
        <p:txBody>
          <a:bodyPr/>
          <a:lstStyle/>
          <a:p>
            <a:r>
              <a:rPr lang="en-US" dirty="0" smtClean="0"/>
              <a:t>The act of God whereby our legal standing before God and in heaven is changed from guilty to innocent and we are declared righteous.  </a:t>
            </a:r>
          </a:p>
          <a:p>
            <a:r>
              <a:rPr lang="en-US" i="1" dirty="0" smtClean="0"/>
              <a:t>II Cor. 5:21 “For he hath made him to be sin for us, who knew no sin; that we might be made the righteousness of God in him.”</a:t>
            </a:r>
            <a:endParaRPr lang="en-US" i="1" dirty="0"/>
          </a:p>
        </p:txBody>
      </p:sp>
      <p:pic>
        <p:nvPicPr>
          <p:cNvPr id="129026" name="Picture 2" descr="http://pxv0jal6vyucmm5q.zippykid.netdna-cdn.com/wp-content/uploads/2013/01/BLOG-Gavel.jpg"/>
          <p:cNvPicPr>
            <a:picLocks noChangeAspect="1" noChangeArrowheads="1"/>
          </p:cNvPicPr>
          <p:nvPr/>
        </p:nvPicPr>
        <p:blipFill>
          <a:blip r:embed="rId2" cstate="print"/>
          <a:srcRect/>
          <a:stretch>
            <a:fillRect/>
          </a:stretch>
        </p:blipFill>
        <p:spPr bwMode="auto">
          <a:xfrm>
            <a:off x="5562600" y="4478358"/>
            <a:ext cx="3581400" cy="23796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0" y="228600"/>
            <a:ext cx="9144000" cy="16002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reflection blurRad="6350" stA="55000" endA="300" endPos="45500" dir="5400000" sy="-100000" algn="bl" rotWithShape="0"/>
                </a:effectLst>
                <a:uLnTx/>
                <a:uFillTx/>
                <a:latin typeface="Times New Roman" pitchFamily="18" charset="0"/>
                <a:ea typeface="+mn-ea"/>
                <a:cs typeface="Times New Roman" pitchFamily="18" charset="0"/>
              </a:rPr>
              <a:t>The Remedy for the Fall</a:t>
            </a:r>
          </a:p>
        </p:txBody>
      </p:sp>
      <p:pic>
        <p:nvPicPr>
          <p:cNvPr id="130050" name="Picture 2" descr="http://images2.layoutsparks.com/1/162202/jesus-bible-water-cross.jpg"/>
          <p:cNvPicPr>
            <a:picLocks noChangeAspect="1" noChangeArrowheads="1"/>
          </p:cNvPicPr>
          <p:nvPr/>
        </p:nvPicPr>
        <p:blipFill>
          <a:blip r:embed="rId2" cstate="print"/>
          <a:srcRect/>
          <a:stretch>
            <a:fillRect/>
          </a:stretch>
        </p:blipFill>
        <p:spPr bwMode="auto">
          <a:xfrm>
            <a:off x="1066800" y="1447800"/>
            <a:ext cx="7115175" cy="5334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fade">
                                      <p:cBhvr>
                                        <p:cTn id="7" dur="2000"/>
                                        <p:tgtEl>
                                          <p:spTgt spid="13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5632311"/>
          </a:xfrm>
          <a:prstGeom prst="rect">
            <a:avLst/>
          </a:prstGeom>
        </p:spPr>
        <p:txBody>
          <a:bodyPr wrap="square">
            <a:spAutoFit/>
          </a:bodyPr>
          <a:lstStyle/>
          <a:p>
            <a:pPr algn="ctr"/>
            <a:r>
              <a:rPr lang="en-US" sz="4000" i="1" dirty="0" smtClean="0"/>
              <a:t>"And God said, Let us make man in our image, after our likeness; and let them have dominion over the fish of the sea, and the fowl of the air, and over the cattle, and over all the earth, and over every creeping thing that </a:t>
            </a:r>
            <a:r>
              <a:rPr lang="en-US" sz="4000" i="1" dirty="0" err="1" smtClean="0"/>
              <a:t>creepeth</a:t>
            </a:r>
            <a:r>
              <a:rPr lang="en-US" sz="4000" i="1" dirty="0" smtClean="0"/>
              <a:t> upon the earth. So God </a:t>
            </a:r>
            <a:r>
              <a:rPr lang="en-US" sz="4000" i="1" u="sng" dirty="0" smtClean="0"/>
              <a:t>created man in his own image</a:t>
            </a:r>
            <a:r>
              <a:rPr lang="en-US" sz="4000" i="1" dirty="0" smtClean="0"/>
              <a:t>, in the image of God created he him; male and female created he them" (Gen. 1:26, 27)</a:t>
            </a:r>
            <a:endParaRPr lang="en-US" sz="4000" i="1"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data:image/jpeg;base64,/9j/4AAQSkZJRgABAQAAAQABAAD/2wCEAAkGBhQSERUUExQVFBUVFxcYGRcYFxcUFxgWFBcYGBgYFxcXHSYfFxojGhcYHy8gJCcpLCwsFx8xNTAqNSYrLCkBCQoKDgwOGg8PGiwkHB8pLCwsLCkpKSwsKSkpLCwpLCwsLCwsLCwsLCkpLCwsLCwsKSwpKSkpKSwsLCwsKSwsLP/AABEIAKMBNgMBIgACEQEDEQH/xAAcAAABBQEBAQAAAAAAAAAAAAAGAAEDBAUCBwj/xABCEAABAwIEAwYDBQcCBAcAAAABAAIRAwQFEiExBkFREyJhcYGhkbHRMkJTwfAHFBUWUlThF0NicoLxIyQzkqLC4v/EABkBAAMBAQEAAAAAAAAAAAAAAAECAwAEBf/EACkRAAICAgMAAQQBBAMAAAAAAAABAhEDIRIxUUETImFx8ASx0fEyQqH/2gAMAwEAAhEDEQA/APNnVCozUSeYUbikOo77XxTirooZKcOQGJRVXba/ioXCOnouAlsNGg2pPNOHqpSeu85RsWiV1X2TucQJ0185GyrucSFGyoZhCw0TOrJNrlLsWuMNJJ6iD7ctVxUt3M+15ShY/Ek7dMaqjBXBWDRP23il2y4pCd4U37sCCZjw391rNSORWT9sq7wQY+Sla4LGol7QrntU76XT4blN+7wJnXTTktZuJ2xxU7WuXFGqAOhUrHygDRwSQmzqzSti49PHkF2cPEE7dOfxQsyVlZripmUXHYe4UNMmYK1LZvlP66LNjJJlM0Xjdp+C4Llt0m6rS/gLaog6HrzCRzrsb6V9AkHKelRe77LXO8gSta74VqUe9HaM3kDbzby89VZsmEgdPEwPfRbnq0ZQ3sxhh1b8N/8A7SFHVpuYYc0tPiI+aLqTOQA+nx3Vh1sCO8ARGx1CT6pX6H5AbOlnRbc8OUHiWzTJ2yyR6grAxPAKtHUjM3+obeo5JlkTJyxyiUQ9O16jCdqcSibOlnXCUrGO8ydRlMsAw3qNwXb1wQrkUI7R+vJchIJ0BhSk0pk+VKE6aVMHqELsjxQMdB66ZbE9dpGnhMqNokgI5dhYY8OEfYA8i7uz8PklnLiUx4+QL4baQwPIJBOgiQI5kc9Tsr7rdzpB+Q/UI+4WwKn2QDhOn+fzVbjTAhRoOq0xoIB/4QdM3x+a5/q3Kjo4KKo8sqsgkdJTNZJjdIDXqtrha0Dqpnk356LobpWQjG3RlCgYBA1JAjpO3qtOnYloLSJdEkkT6Db/ACjfgvCWCq4OAdEuB8ZgeyK7vh6i/UtHoueWan0XWNLs8WvraGN0Hh6qkxqL+N8AdRqfaGQtlm8/8XlH5hYtlhebUctB5q0ZWrJTX3UioylAEg6/rdXaVqDrEz9kdB18T4rabhwNLLuevieaOsEwOkKQ7rSYAJjopyy0UWKtnk95ZlmWREzBjefHmV3Z2ZImJXrOJ8NU61I0yADu0/0uGx8uqDGWvZlzCNWmD4dUI5bQrx/cUThsgCYB3/X63RBg+BU3byfyCpUgJRBgzxqpzm6OjgjPxrgFj2ZqPdqAbfdf59D4oOtaDmvLXAgjQiNQRyXslNggeSHeKsBD2mswd9o73/E0cz4j5LY8laZCcPlAvbURotq0qR+SzKA7s7q9ZEIzK4uglsmyPzPyWZiHDwLu0pgBw3b90+LehWhYlaXZ6eiknXQWk+wUayG6jX4R9Aq7zG3w1C3sUtgO+BOsEefNYVzWIdJj9abp9PaDC+mWLZ+m2u3itmlay0zHqJBlZFpEztr+v15Ldo0wBvKUaTAviDhDQ1KAg7upjbzZ9EIFe0uobkdPkgDjXAwxwrMENeYcOQd19fmq48m+LOecF2gXCdIhKF0EBJJJLGMJwXLwk8+CZzlcijhIeyafklKAw0rsOUbj+vJKm5Cgk7QnhdUQ07mE7mQlM0NRHeHXReijkDq90d3eGgQB7oNwKy7R4BHdBBJ8BrA80f2LGh0gATudyfMqGZnX/TphVw/YZaYk+Kv3tkKlN1N2rXtLT5OEJWT+4FPKgkkhZttnzldW5Y5zXbtcWnzaSPmFvcJ2zgXkCdAAeQO+vlorPGHDrm31aIDXOzjyfr85+Cu4TbimzJy+ZK6Jy+0OKP3WFHCVIZ3ETAAbPWJLj8Si9rEKYDVyuhFbHLlVN7K5bTB7jrDxUtidyxwPoe6fn7IQo0mgDLpAj0XpN/Q7Sk9kfaaR6xp7rzLtMoj9TKddUCFXsv06QPojHBBNMaoKtqqLsCrd2Ej72Vl/xNoU0GcYWWWsHjZzR8Rp8oRoCh3jWgTSY8fddB8nD6gJlp6OdP0E6b9VtYa+PWEPCRutayuNQfzWmtHQthzQGgUr6YI9FTsK0tCulIqog7s83xK27J7mD7riPSdPZd2VaAtDi2zitm5PA9tD8lgskbq3aGhoK7O4j4hENLZBmH3MkFF9m+QPFQHmS3NvmaR1BCCsRpnfSJIjfl+vj4o76IPxu2ioWDnP/wAgSPdPESL2VLS7A5D/AAVtW1xsPFCerDrvPXdbuGXkkEt3+HmPVCUaKPaCSi/1Hw0VHiSy7S2qt5lpIHizUfJWbboefvqrb2AiPD5pfmxGeJEpK3i9l2NapT/pcR6cvaFUldyORiSTSkiAH3KMuXdQKPlsrkkcykEpjxVrCq4bWpueO617SfIOlBhR1d2JpmHDKdNDv/hcOsogl0g7eSMsW7OvSr1tCGkgHq5zjEemqDToBuNdFOMrRaUEjhzhOkD3nxRJhGHN7PPU73QH6IbpM10CM7BwLWiIkeyE3RoK2Q3eLMpaMHoBAUmE4y99TY5fAarUp4JTqkZgEV2XCzGM7jWzGk9VCU11WzpqSdt6JcKxwQJa4DqVs2mK06v2HA9RzHostuEElslwbBzAHLr6clBg9s0PqtAAf3g13xhR5VozgpWzJ42rMFdvUMg+hP1QdcYyATlWvXaS8h/2mkgzrqN1ZsOHadRwkBVtRWxlF1or8PYu4GSCfII3pcRsa2XAt81VHD2TLlA370bx4JrvAu68uJMTlBOkchA5qTkrugtKWmzftcQa9uYER18l5lidw0VahnTM6PIkwii5p/8AkzkGUtILgObRv+R9EKMpB243Txd7AoU9Gd/FjPdCLMAxrKBLXH9eKbCeGGO70D1WsMDcMwGgjukRv4zzQnJS0kHrTZeZxLTzBpOp5f5UnEVUG1qHqNPOQViXODim5riM2us6nYe26h4sJ7kHuObAHKRuPklTt0hXBdg3cXQACjs8QOYdFcoWjX6EIgsOG2hswOolUcktDU0WcLxwBuoMAbnQBamH4+yq4tH69FlDAXOa0GRvmAgctI8EsKtG0qsOb5FStIDimdcX1RmYJEgO9JiPkhK4riPNWMTa8VXB5JdJmfn7ymtqAfoVVaQsV4V7K+II6IwsceaG6ggDmf1qqFtw8A2RE8p68pU1Th5zmgEkd0yBA73L0SSabH+NmvhvEDaxIAKycSvMz3u/pkfAx8pUmE2wovIcBPJyysXplvd6yT8fqEFti8aZSudRrzGngu8PvspGn/adfmurYh7f1v8A9lbbgxA0jMdAeX6hM2umUNNmPtayTy6/lzKsYNxD28jKRHXb49Vi3vDznNO8gDLsNZEk+nwVu3oOohzIAcWkNd0cQQPSYSNJIRgTj1921d7xz8OgjRZ66cwgkEQRoR4hcldiONiCZIJkwphPcuMxXdQqGVYkhOG6driuajkzXrDBjgFNr7OtTc4N7wc3nDwIEj+kgkTyWVimB1KTWueJa77L26tPUTyPgqNniL6Tg5h1HwPmFtY7xSy5pNGQse2NiMungFGmnoumnH8mARCu2t+7Pm5qg86qxaETromYi7DnB8YDnCDtC9DwW5zN15LyXBMPc1zT+oXpuBVeXguSaSkqOzcoOwge2dOqy77LTIJgTstNtTRCl5Z1i99R7HP10aCNvyEJJxT2Lg+b6M7jKzyubctHddDang6Ia7129AquB4jrI8FauOKKVSjUYYOZjmBgOYlx2Omgg6z4LGwW3LDr4J6uOysdOvg9Nsq2ZoUlxTkLNwyr3QVbxKo80X9nq6NEiprZFpqZni4Y2pl0M6EdQdwgrF7T92rFmuR2tM9WnkfEHT0WnWrG3GZ7CeriQACeU8yqmO4sy5osa2HPD80jUNbEET4mPgjBV+i8l8pmrgF9qNUX0jOoK8/wQlsAo1tq5EJem0JlVpMe8ogST05+CyK9BtxRfSBE7sPR429Dt6qXihtR5phoOTXMR15SsBuNCi7KWFh6uIEjrAQ47tDRVx2zJtrgtdBkEaOHQjQhGuB3sjVCOK1G1rg1KY7py67SQACfX8lu4A87bp8npquLsLRTkaHRZOI5WASQOXitCzuZ0KE8UFTtqjnNc4BxytGsjlHokcUxMfezniiyFSm24Zu0Br/+X7rvTb1HRYdjdQRqtey4kpgOa9uVsOBbOYmQRCxbe2mCqrqmN09Brg95Ig7bQtxtGRvIG3wQlgr5BG8D4/r8kTYbe5tFFeAmnejNxGo1oEkD56LI4jtQ9ors5w1/n913rt8FVuqr2vqOewuOYw3wk667CIUljjlM03tIhpaRlOup/wA6p1GtooZlpVy89ET4fcAjK7Yx6c9Pmh51tILun69lo4dUlhI1LY89946/PVCe9gCk25LSc0w0gct+fnCx8Ru2SC5wkRpz0WlheIB7SOcIDZiHZtOdhc4kyOY6kknRCMbAl6PxlhwzC4Z9mpo7weB/9hr5goZlFLuIaRtatM/eHcbuQeXlBQrK6oXVM5ciSeh0yeUk5IHnjooiPgpXjoq7wugiIhMPJcEeakA15goDImFMx4bJU2qS0ti9zWie8YWpivDj6MPGrevRI38FFF9mX2ZCs4fbZngKxaWweFawy2yVBOyVsdRthfhdDQDpARVhjYQva1Nlu2d10XBPs70tUE1OpAlY/FuLMZaVu+A4sLWjmS7SB46rRFIOYAfBC/H1OmLdrMozF8tPMR9r0gx6qkHfZzcU/wBgBg9CXA9EZWTBCGcJ7sgogsq8H9c0+XZfFpBRhb9IOy1mVwG6mEN4dW1HityvZtdBIkgLniwTSvYGftIv2llKmxwJzOcQOgEA/ElYGEU41POFocdBhuBkaAWtAcep3HqAf1CqWTu6ur/qJFbCCg3ZE1pVlo6hCVncaeX5oiwV8mCuV6Zae0a1zdtA7x2XlvEdyKl5ULTLQQ0Hl3QB85XotW0ptzPc0RqTPQbry92XtHFohpcSB0BOg+C6MRBxXwbOGjYLbw+pleEPUqsQQtehWkgjoD+SnkRePQXWzwHTyIlVcbv6bab3FwByujzjT3hNZAPpGdlk8UUaVO2LXNGYkBp8d58NAUsO6JNIBrcarfw53JYlEAFaNOrEELomrDBUbmG1stT5+KJLEgPJ5boRpvkyOgPtr8vdEdqA+jJ56e/+VyseRHxDdMFOoZ72R0eZ0QNQKJeJ2UmUcpbDy7umTy3Ovh80NUiFeC+0VLw1rKtII2IU2D3eWoQdjofhyWOy4yOB5K5lhznDYH2cAR+fwSuPY4V4Y3I945DX0P5LF4oqUxTqEfagAf8AUdvPdaIZnotn75A/IT1CH+LBSbSa0My1M28kw0TO522UoK5CZHSbBUpAJQnXccIgEydJEUHqnNV3zKncV1bWTnuAA1J0+qsSSsr02R6pxvoUeYLwU3R1Tvn2W/fcIUnU4yAaGCBBHRRlninR0rA6AXhy3mqCeWq9RsbJtSnleAQQgbBbIsfBGo0XoWEbKGaWy8FUQI4g4QNs7tKWrJ1HRZfaAr1q7t2vYWu2KCbzgMlxNN8eB2Qjk+JArwwKV49gAGoHyWxhmPguAOhUd3wxWosLnFjh0Eyq1rhYqbkt8kXxaHVnpGG4k1wGqwf2hgZKTp1zOHoR9QPiocKw40x/6jj8FZxTDxXbDjtt4KSkosNK9AIVK2/cDqFrO4PqA914PmqV7hr6RAflM9JV+cXoOzXwjGGyD0KMrW/DgNQvPLXCMxzZi3yARDY0ywfaJ84UJUugyVrZh8YtAu6kcw0nwOUSsZjyNkUYpgfbOzAw47lZ38sVW/eafNVjkjVAoo2mIkHUIswbFmh3nB+oQt+7EPLSFdtcMy7PI8NEJqLD+w7fWbUpvBIylrp8i2CvKwUYtqHIWzoRCya3DZJlpS45JdgrwxxVIGmy0sKv40dpMj4roYI8HXLHuq37qT3doO6q3GRlYZ4RijcmU+Sr8aw+2aebXj3aQVhW9Ms+8T5q1XrOqCHHToo1xdhaBtqcvI0Ws/BTuCoxhzhvEBW5xBTO8LudC12mZpA/XmibDMUBphpgHb1H+ULOtCdNo5rg3LqZ0181NxUuhv2EPGoD6NN33g86eY19wEItCuVbx9QjOZjYbAeQC7/ctJVF9qpmSKDwY/XJbFgJova4w4tBby+wQQPWIWZc3IYOqirY2CGjKZbz6hZpyA5Rj2wvtcWBptAgHuwPIiPzWXxy9rm0XjQnOI8NDPxWCMaI2aJGxOvsqt3fPqul5mNB0A6AckscdSslkyRapEYTlcJ1c5hEpJiksKYnZdUWcI4cPtkalDZCNuHWwxoRyP7RsCXIMcNoBaVzR7qo4aVqO2XnHXJ7A2rZRUJjmtvDnQAor2l3ipLQJm7KaZqVX6Kv2keKmjRS07b73TRTE0jOxGiXM16LCt7LKUV16crIdR1RTopFnVCkpHNhS0WLp1LVI5GfZBqSAB5noqOL2GZEFG2geJ1Kr3tGQsm1sCasH7e0hXWUFJTo6q32WiLkNIptCVJhdJ2aNvFWKVtOnj7LSNuANEBW0Cl1h3fmE7bRbN3b6yuaVBHmNozW2xClJgSrle30U1hbAukjQbea3KxeilQszlOYanl0CpVcL7xKKKlqFSrWyPJoCYPvsfj+tlyy0g6ohbahU7y02W5sYov0bpuTp5qe0w/u977R3+i0sHtWucS4cu7+Z81fdYwdFt0K5K6MKrg0iViX2EnkPqjgW4Khr2IgoqTRlIArWwynXSFavSGM6efILRvrCHTqQNo/Pqh7ilj8rT9xxP8A+Z9/gqxfNoaUuMbMK8r5jpsNvHxUBTQnXYcDbbtiThMQnCwB0iUklgCCdKElgFW3oZj6oxwtsAeiE7PdFmFjQIZSuEK8MctcuMaCTyEx7rIw5ui1Ke64WdD2B2HcdUru5/d6dGq14zZsxZlGT7WocZXFrxzTN5+6ClU7XO5m7MstmTM7QCdkGcB1CMXq5Rmce3AGsSXbujZo3PgOsJ8PPZ8Qn7TyK9UdXOdleB4AknyE9Aut4Y21+DijnnS/dHqWPcRMs6Jq1A45QJa2J7xgak8zIHWDyBjOH7V7Ztm24LKjmPqGnkGUPa9rcx0JgiMpkH7wW9d8P069B1K4aKgqd5+4lwiMpGoDYAHgPEryrEMOoPxOna0gKdpZB1SqftDuQ+u5xcTmJhlPX+kctFLFGD7+P7FMsprr5/uev2tftKbHlrmF7WuyujM3MAYdHPVQV7fVBnB3GNxcU765rOItqTpY5wbmY05nFggd8hmSJ5uHIrHsf2gXIw66uKjtXVRTtpDSQ5wJeNocGNgyRukeCVuv5Y0f6iKS/nR6ZSYpciyeCH13WVOrdPzVKgNQkhrcrHatENAH2Yd/1IRo8eVru4r1KbzQsbRjnuLQ3PViQxpc8HKXu2A5DrqkWKTbXhV5kkm/k9QGoHUKCpTBCAOBuKLqpbXF7dVf/BZOUBjGgBveeW6S4/ZY2SRLtZhUsBxbFbzD3vovHadvDXu7NpNOBmAJblIaSOkyekJ3hfy1oms6+E9h+aEFTNpLzrDeOri7qvLA7saDBLaNMvqXFYiGgGCabHODncoaNTJRtweLo2jTeAdv3tO6CR90Oy6B3l4TrKnPDKK2UhmU+jQp04dKufmvMrPjuob+6dnz2dtSeXaNALmQ0ZCBPeqd1oJMg9VFg+J4rc4dXuWVgHZ5psyUxNOnmNTIcupzFrRO+Rw3KdYJLtr4/wDSbzxfSf8Ao9JuKEqBlOEEVeOq1e9NtSLmUrcE1302drVqOpw1zKQg5QX90GJiTICJOC33j6L3XjMjjUcabTGcUzsHxzGwnXTVJLFKKtjwzKTpEHFnFVKwYx1VrndoSAGFubQSdHEabfELasHHI0lpZmaCWndsiYMcxMLzPH7pt7jMOdFtYNL6h3EUe9UMHQk1MrPGArfD/wC0KsLS7u7gF9NtUNoNMBxe/MezLgNQ0ZDJk77qjwNRTXf+RFnXJp9f47PUmlV69Bec2eP4nXoUalIPfWrVA+BTDbajbiQGuc4Q5zyc32iQ0DYnW3T4rua2MutqL5pMpuFQQ0sa9rSS4GM3deWs1Jkg9YGeF+oCzLxhuxqVa3kLzOvxdiVsW2VUsdd1qgIeQ14pUnwBowQ4yHO1BhvIyILOG7i8qXdTMKn7o2mGsfXZ2dSpVbANRrYDg1xzGIgCIgpZYWlbaGjnTdUxn8W0KLHPc8BjKxoOMwRUa6Hd06uAmSRy1hGTDmC8fw/9nNxd1+3xGq6S5002hx0aTpn+wxhjTLMgjbl61bPgD4IzjGNJMEZSnuSO+yXJ6c1ZLZXBYkHMu+sA4eKxsUwvtKZpu0Dtj0cIj4FFTmdVSvKEj9eiHW0Ui7VM8Vubcse5jhDmkgjxC4Rhx7hMFtw370Nf4OA0PqNPRB674y5Kzkap0JOuYXTUwDpMU0JFYA8pJklgHFpuirDHbIVt6ZlElhVQybKY3QW2FaFq0qqF7e6Wjb3y45RZZM44X4Pp2b61Rri+pWcSXEBuVpJOQCTpOpPOB0UmC8FU6N7WvMxfUqlxaC0AU8570amSRpOmk9Vo0bsFaVs8Ic5NvfYOEUlrotMpkjoeR318uaDsJ/ZTTpUrtj676r7tuV1QtDXNElxgSZl0E9YhG1J4U0oxbj0LJKXZ5jxPhVHDsLZZPFaqK7uzDqLAHZg4VS4tLjmcSBpPeDYGWENu4YN3dULKkc9rZDLVqhuRheTmqAamajjAOp1zbAL2us5pEOAI6ESPgVQucrYygNG0AAAeQGyp9Zpfkn9FN/g6dbBzCwjulpbA07pBEDpohK2/ZRTbY1rQV3ZalQVM+QB0ty5Q8ZoeAGnTu/aJ3iC+nct6q1TrA7FSjKUei04xl2CN9+zgPsKdk2uabW5Q5wpg5w0l0Zc3dl5znUyQOQAG9heBstbWnQZq2k2Jj7R3c4jq4kk+a03VQqzr5u0rSlKSpgjBJ2gU4Y4LFi6t2FU9nWLTkczM5mWdG1M0EQ7m07BFTKQiNYiNzO0b7z4qoLkAqdt23qkuUnbHSjFUgRsP2TUWWle2NVzm1nh2cNDXjJGQO1Iflg9Jzu8II8B4fNvRpUi8PbRaGtys7MEt+84ZnZnTruBOsTEara4XNS5ACdzk+2TUIroFrDgltrd1rihUyi4nPTczPDi7MSxwcIEzoQd0QNpEMhriDBhx7xnqeuusadNE1W8aRuoKd+3qkcnJ7HilFaBnC/2W06VtdUXVnvddBodVygOblOcQJM97U66+6uO/ZtRdh7bN7iQ2CHtbkIeCTnyknUlxmTrMaQIIqd+2d1P+9jqqfUn6T+nDwzcJwZ9C3p0TVDuyphjHCnk+y3K1z25zmIEaSAT6RkcG8Dsw91V3aOrVKpEvc0NMCTA1O5MnyHREVTEACq1bEG7ylc5U16MoRtPwzMW4MbVvaN6yp2dalAMt7RjwAQJGZpBgkSD00Wvf4T21vVouqOBrNLS9uhbIjujkPCdZMlRtxVvVd08XbMStylr8A4xV/krcK8NCxtm0BUdUylxzOEfaMwGyco8J6rVhQfxNvVV34u0HdBtt2x1SVI1aT109Y/8AFwOad2ONjdFJsU1SoqgWYzHGlKrjDUKYUznFsPFai+mdM4IHgeR+IXj1ZhaS0iCCQR0I0K9GvMfAMSgfHiHVS9v3t/8Am6+q6cVoSbszZThNCQCuTHTpoShYAkk6Sxj6HH7PsP8A7Wl8D9VI3gaxG1tT+B+qSS6KRwcn6SDg6z/t6fwP1XQ4RtPwGe/1SSW4rw3KXp2OGLYf7LPdStwKgNqbfdJJDjHw3OXp2MHoj/bHuuv4ZT/oCSS3GPhucvTh+D0TvTHuuHYDQO9JvunSW4R8Nzl6c/y7b/hN910zAqA2ptHxSSW4R8Nzl6dfwaj+GPdRHhy3/Cb7pJLcI+G5y9G/lu2/Bb7/AFT/AMuW/wCE33+qSS3CPhucvTsYFQH+233TOwGgdDSb7p0luEfDc5ekf8s234Lff6pv5YtvwWe/1TJLcI+G5y9HHDNt+C33+q7/AJet/wAJvukktxj4bnL05fw1bHei0/Fc/wArWv4LPf6pJLcI+G5y9G/lO1/AZ7/VN/KVp+Az3+qSS3GPhucvTr+VrX8Fnv8AVM7hS1P+wz3+qSS3GPhucvRfyna/gM9/qmPCVp+Az3+qSS3FeG5S9G/lG0/AZ7/VOeErT8Bnv9UkluK8Nyl6RVOCLJ29tTPofqozwDYf2tL4H6p0kaRuT9Of9PsP/taXwP1S/wBPsP8A7Wl8D9UklqQOT9H/ANP7D+1pfA/VN/p/Yf2tL4H6pJLUg8n6L/T7D/7Wl8D9UkklqQOT9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http://4.bp.blogspot.com/-oRSVKcx24RE/TxS4bymm72I/AAAAAAAABCw/HJIFgv2FSDY/s1600/Why%252520are%252520we%252520here%25281%2529.jpg"/>
          <p:cNvPicPr>
            <a:picLocks noChangeAspect="1" noChangeArrowheads="1"/>
          </p:cNvPicPr>
          <p:nvPr/>
        </p:nvPicPr>
        <p:blipFill>
          <a:blip r:embed="rId2" cstate="print"/>
          <a:srcRect/>
          <a:stretch>
            <a:fillRect/>
          </a:stretch>
        </p:blipFill>
        <p:spPr bwMode="auto">
          <a:xfrm>
            <a:off x="0" y="848068"/>
            <a:ext cx="9130427" cy="4790732"/>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upload.wikimedia.org/wikipedia/commons/thumb/1/1d/Westerminster_catechism_first_page.jpg/300px-Westerminster_catechism_first_page.jpg"/>
          <p:cNvPicPr>
            <a:picLocks noChangeAspect="1" noChangeArrowheads="1"/>
          </p:cNvPicPr>
          <p:nvPr/>
        </p:nvPicPr>
        <p:blipFill>
          <a:blip r:embed="rId2" cstate="print"/>
          <a:srcRect/>
          <a:stretch>
            <a:fillRect/>
          </a:stretch>
        </p:blipFill>
        <p:spPr bwMode="auto">
          <a:xfrm>
            <a:off x="0" y="0"/>
            <a:ext cx="9481106" cy="68580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natethiry.files.wordpress.com/2011/01/where-am-i-going.jpg"/>
          <p:cNvPicPr>
            <a:picLocks noChangeAspect="1" noChangeArrowheads="1"/>
          </p:cNvPicPr>
          <p:nvPr/>
        </p:nvPicPr>
        <p:blipFill>
          <a:blip r:embed="rId2" cstate="print"/>
          <a:srcRect/>
          <a:stretch>
            <a:fillRect/>
          </a:stretch>
        </p:blipFill>
        <p:spPr bwMode="auto">
          <a:xfrm>
            <a:off x="0" y="1981200"/>
            <a:ext cx="9136714" cy="2895600"/>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mrgaius.files.wordpress.com/2010/01/heaven-or-hell_17.jpg"/>
          <p:cNvPicPr>
            <a:picLocks noChangeAspect="1" noChangeArrowheads="1"/>
          </p:cNvPicPr>
          <p:nvPr/>
        </p:nvPicPr>
        <p:blipFill>
          <a:blip r:embed="rId2" cstate="print"/>
          <a:srcRect/>
          <a:stretch>
            <a:fillRect/>
          </a:stretch>
        </p:blipFill>
        <p:spPr bwMode="auto">
          <a:xfrm>
            <a:off x="1" y="3059"/>
            <a:ext cx="9144000" cy="6854941"/>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046988"/>
          </a:xfrm>
          <a:prstGeom prst="rect">
            <a:avLst/>
          </a:prstGeom>
        </p:spPr>
        <p:txBody>
          <a:bodyPr wrap="square">
            <a:spAutoFit/>
          </a:bodyPr>
          <a:lstStyle/>
          <a:p>
            <a:pPr algn="ctr"/>
            <a:r>
              <a:rPr lang="en-US" sz="4800" i="1" dirty="0" smtClean="0"/>
              <a:t> Rev. 20:15 </a:t>
            </a:r>
          </a:p>
          <a:p>
            <a:pPr algn="ctr"/>
            <a:r>
              <a:rPr lang="en-US" sz="4800" i="1" dirty="0" smtClean="0"/>
              <a:t>“And whosoever was not found written in the book of life was cast into the lake of fire.”</a:t>
            </a:r>
            <a:endParaRPr lang="en-US" sz="4800" i="1" dirty="0"/>
          </a:p>
        </p:txBody>
      </p:sp>
      <p:pic>
        <p:nvPicPr>
          <p:cNvPr id="58370" name="Picture 2" descr="http://images.fineartamerica.com/images-medium-large/book-of-life-yulia-litvinova.jpg"/>
          <p:cNvPicPr>
            <a:picLocks noChangeAspect="1" noChangeArrowheads="1"/>
          </p:cNvPicPr>
          <p:nvPr/>
        </p:nvPicPr>
        <p:blipFill>
          <a:blip r:embed="rId2" cstate="print"/>
          <a:srcRect/>
          <a:stretch>
            <a:fillRect/>
          </a:stretch>
        </p:blipFill>
        <p:spPr bwMode="auto">
          <a:xfrm>
            <a:off x="1905000" y="3114675"/>
            <a:ext cx="4991100" cy="3743325"/>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lidesharecdn.com/thenatureofman-part2-090519142532-phpapp02/95/slide-1-728.jpg?1242761220"/>
          <p:cNvPicPr>
            <a:picLocks noChangeAspect="1" noChangeArrowheads="1"/>
          </p:cNvPicPr>
          <p:nvPr/>
        </p:nvPicPr>
        <p:blipFill>
          <a:blip r:embed="rId2" cstate="print"/>
          <a:srcRect r="308" b="36000"/>
          <a:stretch>
            <a:fillRect/>
          </a:stretch>
        </p:blipFill>
        <p:spPr bwMode="auto">
          <a:xfrm>
            <a:off x="0" y="1143000"/>
            <a:ext cx="9179169" cy="4419600"/>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8" name="Picture 10" descr="http://biblescripture.net/God.jpeg"/>
          <p:cNvPicPr>
            <a:picLocks noChangeAspect="1" noChangeArrowheads="1"/>
          </p:cNvPicPr>
          <p:nvPr/>
        </p:nvPicPr>
        <p:blipFill>
          <a:blip r:embed="rId2" cstate="print"/>
          <a:srcRect/>
          <a:stretch>
            <a:fillRect/>
          </a:stretch>
        </p:blipFill>
        <p:spPr bwMode="auto">
          <a:xfrm>
            <a:off x="-152400" y="0"/>
            <a:ext cx="9441178" cy="7488755"/>
          </a:xfrm>
          <a:prstGeom prst="rect">
            <a:avLst/>
          </a:prstGeom>
          <a:noFill/>
        </p:spPr>
      </p:pic>
      <p:pic>
        <p:nvPicPr>
          <p:cNvPr id="43010" name="Picture 2" descr="https://encrypted-tbn0.gstatic.com/images?q=tbn:ANd9GcRgZ5zfsflKc6n3OMCk1BKIlLhIAXL8-01EK2BWPKmRKr8aVn9scnoGo8Xa"/>
          <p:cNvPicPr>
            <a:picLocks noChangeAspect="1" noChangeArrowheads="1"/>
          </p:cNvPicPr>
          <p:nvPr/>
        </p:nvPicPr>
        <p:blipFill>
          <a:blip r:embed="rId3" cstate="print"/>
          <a:srcRect r="526" b="36812"/>
          <a:stretch>
            <a:fillRect/>
          </a:stretch>
        </p:blipFill>
        <p:spPr bwMode="auto">
          <a:xfrm rot="20855690">
            <a:off x="442059" y="2884761"/>
            <a:ext cx="3549901" cy="954274"/>
          </a:xfrm>
          <a:prstGeom prst="rect">
            <a:avLst/>
          </a:prstGeom>
          <a:ln>
            <a:noFill/>
          </a:ln>
          <a:effectLst>
            <a:softEdge rad="112500"/>
          </a:effectLst>
        </p:spPr>
      </p:pic>
      <p:pic>
        <p:nvPicPr>
          <p:cNvPr id="43012" name="Picture 4" descr="http://www.willrosenberg.com/wp-content/uploads/2011/05/the_creation_of_man_by_michelangelo_in_the_sistine_1801114.jpg"/>
          <p:cNvPicPr>
            <a:picLocks noChangeAspect="1" noChangeArrowheads="1"/>
          </p:cNvPicPr>
          <p:nvPr/>
        </p:nvPicPr>
        <p:blipFill>
          <a:blip r:embed="rId4" cstate="print"/>
          <a:srcRect t="11655" r="810" b="4527"/>
          <a:stretch>
            <a:fillRect/>
          </a:stretch>
        </p:blipFill>
        <p:spPr bwMode="auto">
          <a:xfrm rot="551203">
            <a:off x="4979386" y="2860051"/>
            <a:ext cx="2538026" cy="1489040"/>
          </a:xfrm>
          <a:prstGeom prst="rect">
            <a:avLst/>
          </a:prstGeom>
          <a:ln>
            <a:noFill/>
          </a:ln>
          <a:effectLst>
            <a:softEdge rad="112500"/>
          </a:effectLst>
        </p:spPr>
      </p:pic>
      <p:pic>
        <p:nvPicPr>
          <p:cNvPr id="43014" name="Picture 6" descr="http://www.illusionsgallery.com/Creation-hands-L.jpg"/>
          <p:cNvPicPr>
            <a:picLocks noChangeAspect="1" noChangeArrowheads="1"/>
          </p:cNvPicPr>
          <p:nvPr/>
        </p:nvPicPr>
        <p:blipFill>
          <a:blip r:embed="rId5" cstate="print"/>
          <a:srcRect/>
          <a:stretch>
            <a:fillRect/>
          </a:stretch>
        </p:blipFill>
        <p:spPr bwMode="auto">
          <a:xfrm rot="393003">
            <a:off x="1538266" y="4403351"/>
            <a:ext cx="2486025" cy="1728380"/>
          </a:xfrm>
          <a:prstGeom prst="rect">
            <a:avLst/>
          </a:prstGeom>
          <a:ln>
            <a:noFill/>
          </a:ln>
          <a:effectLst>
            <a:softEdge rad="112500"/>
          </a:effectLst>
        </p:spPr>
      </p:pic>
      <p:pic>
        <p:nvPicPr>
          <p:cNvPr id="43016" name="Picture 8" descr="http://upload.wikimedia.org/wikipedia/commons/4/49/Creation_of_man_Prometheus_Berthelemy_Louvre_INV20043.jpg"/>
          <p:cNvPicPr>
            <a:picLocks noChangeAspect="1" noChangeArrowheads="1"/>
          </p:cNvPicPr>
          <p:nvPr/>
        </p:nvPicPr>
        <p:blipFill>
          <a:blip r:embed="rId6" cstate="print"/>
          <a:srcRect/>
          <a:stretch>
            <a:fillRect/>
          </a:stretch>
        </p:blipFill>
        <p:spPr bwMode="auto">
          <a:xfrm rot="21199740">
            <a:off x="4595546" y="4589196"/>
            <a:ext cx="3030220" cy="1893888"/>
          </a:xfrm>
          <a:prstGeom prst="rect">
            <a:avLst/>
          </a:prstGeom>
          <a:ln>
            <a:noFill/>
          </a:ln>
          <a:effectLst>
            <a:softEdge rad="112500"/>
          </a:effectLst>
        </p:spPr>
      </p:pic>
      <p:sp>
        <p:nvSpPr>
          <p:cNvPr id="8" name="Rectangle 7"/>
          <p:cNvSpPr/>
          <p:nvPr/>
        </p:nvSpPr>
        <p:spPr>
          <a:xfrm>
            <a:off x="0" y="0"/>
            <a:ext cx="9144000" cy="6863417"/>
          </a:xfrm>
          <a:prstGeom prst="rect">
            <a:avLst/>
          </a:prstGeom>
        </p:spPr>
        <p:txBody>
          <a:bodyPr wrap="square">
            <a:spAutoFit/>
          </a:bodyPr>
          <a:lstStyle/>
          <a:p>
            <a:pPr algn="ctr"/>
            <a:r>
              <a:rPr lang="en-US" sz="4400" i="1" dirty="0" smtClean="0">
                <a:effectLst>
                  <a:glow rad="101600">
                    <a:schemeClr val="bg1">
                      <a:alpha val="60000"/>
                    </a:schemeClr>
                  </a:glow>
                </a:effectLst>
              </a:rPr>
              <a:t>"And God said, Let us make man in our image, after our likeness; and let them have dominion over the fish of the sea, and the fowl of the air, and over the cattle, and over all the earth, and over every creeping thing that </a:t>
            </a:r>
            <a:r>
              <a:rPr lang="en-US" sz="4400" i="1" dirty="0" err="1" smtClean="0">
                <a:effectLst>
                  <a:glow rad="101600">
                    <a:schemeClr val="bg1">
                      <a:alpha val="60000"/>
                    </a:schemeClr>
                  </a:glow>
                </a:effectLst>
              </a:rPr>
              <a:t>creepeth</a:t>
            </a:r>
            <a:r>
              <a:rPr lang="en-US" sz="4400" i="1" dirty="0" smtClean="0">
                <a:effectLst>
                  <a:glow rad="101600">
                    <a:schemeClr val="bg1">
                      <a:alpha val="60000"/>
                    </a:schemeClr>
                  </a:glow>
                </a:effectLst>
              </a:rPr>
              <a:t> upon the earth. So God created man in his own image, in the image of God created he him; male and female created he them.” Gen. 1:26-27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life-equals-jesus.org/KingJames4KingJesus/Theme/images/topInHisImage.png"/>
          <p:cNvPicPr>
            <a:picLocks noChangeAspect="1" noChangeArrowheads="1"/>
          </p:cNvPicPr>
          <p:nvPr/>
        </p:nvPicPr>
        <p:blipFill>
          <a:blip r:embed="rId2" cstate="print"/>
          <a:srcRect/>
          <a:stretch>
            <a:fillRect/>
          </a:stretch>
        </p:blipFill>
        <p:spPr bwMode="auto">
          <a:xfrm>
            <a:off x="0" y="2173593"/>
            <a:ext cx="9144000" cy="2627007"/>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page1solutions.com/sites/www.page1solutions.com/files/review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6600" b="1" dirty="0" smtClean="0">
                <a:effectLst>
                  <a:reflection blurRad="6350" stA="55000" endA="300" endPos="45500" dir="5400000" sy="-100000" algn="bl" rotWithShape="0"/>
                </a:effectLst>
                <a:latin typeface="Times New Roman" pitchFamily="18" charset="0"/>
                <a:cs typeface="Times New Roman" pitchFamily="18" charset="0"/>
              </a:rPr>
              <a:t>Man’s Original Duties </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r>
              <a:rPr lang="en-US" sz="6600" b="1" dirty="0" smtClean="0">
                <a:effectLst>
                  <a:reflection blurRad="6350" stA="55000" endA="300" endPos="45500" dir="5400000" sy="-100000" algn="bl" rotWithShape="0"/>
                </a:effectLst>
                <a:latin typeface="Times New Roman" pitchFamily="18" charset="0"/>
                <a:cs typeface="Times New Roman" pitchFamily="18" charset="0"/>
              </a:rPr>
              <a:t>and Responsibilities</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endParaRPr lang="en-US" sz="66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685800"/>
            <a:ext cx="5181600" cy="2209800"/>
          </a:xfrm>
        </p:spPr>
        <p:txBody>
          <a:bodyPr>
            <a:normAutofit fontScale="90000"/>
          </a:bodyPr>
          <a:lstStyle/>
          <a:p>
            <a:r>
              <a:rPr lang="en-US" sz="5400" dirty="0" smtClean="0"/>
              <a:t>Why did God create man? </a:t>
            </a:r>
            <a:br>
              <a:rPr lang="en-US" sz="5400" dirty="0" smtClean="0"/>
            </a:br>
            <a:endParaRPr lang="en-US" sz="5400" dirty="0"/>
          </a:p>
        </p:txBody>
      </p:sp>
      <p:pic>
        <p:nvPicPr>
          <p:cNvPr id="58370" name="Picture 2" descr="http://topnews.in/health/files/thinking.jpg"/>
          <p:cNvPicPr>
            <a:picLocks noChangeAspect="1" noChangeArrowheads="1"/>
          </p:cNvPicPr>
          <p:nvPr/>
        </p:nvPicPr>
        <p:blipFill>
          <a:blip r:embed="rId2" cstate="print"/>
          <a:srcRect/>
          <a:stretch>
            <a:fillRect/>
          </a:stretch>
        </p:blipFill>
        <p:spPr bwMode="auto">
          <a:xfrm>
            <a:off x="228599" y="695326"/>
            <a:ext cx="3600449" cy="5400674"/>
          </a:xfrm>
          <a:prstGeom prst="rect">
            <a:avLst/>
          </a:prstGeom>
          <a:noFill/>
        </p:spPr>
      </p:pic>
      <p:pic>
        <p:nvPicPr>
          <p:cNvPr id="4" name="Picture 4" descr="http://www.reasoningwithjehovahswitnesses.com/wp-content/uploads/2012/01/jesus_adam_eve_touch1.jpg"/>
          <p:cNvPicPr>
            <a:picLocks noChangeAspect="1" noChangeArrowheads="1"/>
          </p:cNvPicPr>
          <p:nvPr/>
        </p:nvPicPr>
        <p:blipFill>
          <a:blip r:embed="rId3" cstate="print"/>
          <a:srcRect/>
          <a:stretch>
            <a:fillRect/>
          </a:stretch>
        </p:blipFill>
        <p:spPr bwMode="auto">
          <a:xfrm>
            <a:off x="4114800" y="2667000"/>
            <a:ext cx="4777528" cy="3352800"/>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meetsomemormons.com/files/2013/04/revelation_churches2.jpg"/>
          <p:cNvPicPr>
            <a:picLocks noChangeAspect="1" noChangeArrowheads="1"/>
          </p:cNvPicPr>
          <p:nvPr/>
        </p:nvPicPr>
        <p:blipFill>
          <a:blip r:embed="rId2" cstate="print"/>
          <a:srcRect/>
          <a:stretch>
            <a:fillRect/>
          </a:stretch>
        </p:blipFill>
        <p:spPr bwMode="auto">
          <a:xfrm>
            <a:off x="1676400" y="2514600"/>
            <a:ext cx="6096000" cy="4076701"/>
          </a:xfrm>
          <a:prstGeom prst="rect">
            <a:avLst/>
          </a:prstGeom>
          <a:noFill/>
        </p:spPr>
      </p:pic>
      <p:sp>
        <p:nvSpPr>
          <p:cNvPr id="3" name="Title 2"/>
          <p:cNvSpPr>
            <a:spLocks noGrp="1"/>
          </p:cNvSpPr>
          <p:nvPr>
            <p:ph type="title"/>
          </p:nvPr>
        </p:nvSpPr>
        <p:spPr>
          <a:xfrm>
            <a:off x="0" y="76200"/>
            <a:ext cx="9067800" cy="2362200"/>
          </a:xfrm>
        </p:spPr>
        <p:txBody>
          <a:bodyPr>
            <a:noAutofit/>
          </a:bodyPr>
          <a:lstStyle/>
          <a:p>
            <a:r>
              <a:rPr lang="en-US" sz="3600" i="1" dirty="0" smtClean="0"/>
              <a:t>“Thou art worthy, O Lord, to receive glory and </a:t>
            </a:r>
            <a:r>
              <a:rPr lang="en-US" sz="3600" i="1" dirty="0" err="1" smtClean="0"/>
              <a:t>honour</a:t>
            </a:r>
            <a:r>
              <a:rPr lang="en-US" sz="3600" i="1" dirty="0" smtClean="0"/>
              <a:t> and power: for thou hast created all things, and for thy pleasure they are and were created.”  (Rev. 4:11)</a:t>
            </a:r>
            <a:endParaRPr lang="en-US" sz="3600" i="1"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t>“Furthermore then we beseech you, brethren, and exhort you by the Lord Jesus, that as ye have received of us how ye ought to walk and to please God, so ye would abound more and more.” (I Thess. 4:1)</a:t>
            </a:r>
            <a:endParaRPr lang="en-US" sz="5400" i="1"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7200" dirty="0" smtClean="0">
                <a:effectLst>
                  <a:glow rad="139700">
                    <a:schemeClr val="accent6">
                      <a:satMod val="175000"/>
                      <a:alpha val="40000"/>
                    </a:schemeClr>
                  </a:glow>
                  <a:reflection blurRad="6350" stA="55000" endA="300" endPos="45500" dir="5400000" sy="-100000" algn="bl" rotWithShape="0"/>
                </a:effectLst>
              </a:rPr>
              <a:t>How do we bring pleasure to God?</a:t>
            </a:r>
            <a:endParaRPr lang="en-US" sz="7200" dirty="0">
              <a:effectLst>
                <a:glow rad="139700">
                  <a:schemeClr val="accent6">
                    <a:satMod val="175000"/>
                    <a:alpha val="40000"/>
                  </a:schemeClr>
                </a:glow>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scene3d>
              <a:camera prst="orthographicFront"/>
              <a:lightRig rig="threePt" dir="t"/>
            </a:scene3d>
            <a:sp3d extrusionH="57150">
              <a:bevelT w="38100" h="38100" prst="convex"/>
            </a:sp3d>
          </a:bodyPr>
          <a:lstStyle/>
          <a:p>
            <a:r>
              <a:rPr lang="en-US" sz="5400" b="1" dirty="0" smtClean="0">
                <a:solidFill>
                  <a:schemeClr val="accent6">
                    <a:lumMod val="60000"/>
                    <a:lumOff val="40000"/>
                  </a:schemeClr>
                </a:solidFill>
              </a:rPr>
              <a:t>The only way to bring pleasure to God is by fulfilling our God given duties and responsibilities.</a:t>
            </a:r>
            <a:endParaRPr lang="en-US" sz="5400" b="1" dirty="0">
              <a:solidFill>
                <a:schemeClr val="accent6">
                  <a:lumMod val="60000"/>
                  <a:lumOff val="40000"/>
                </a:schemeClr>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2554545"/>
          </a:xfrm>
          <a:prstGeom prst="rect">
            <a:avLst/>
          </a:prstGeom>
        </p:spPr>
        <p:txBody>
          <a:bodyPr wrap="square">
            <a:spAutoFit/>
          </a:bodyPr>
          <a:lstStyle/>
          <a:p>
            <a:pPr algn="ctr"/>
            <a:r>
              <a:rPr lang="en-US" sz="4000" i="1" dirty="0" smtClean="0"/>
              <a:t>“Let us hear the conclusion of the whole matter: Fear God, and keep his commandments: for this is the whole duty of man.” (Eccl. 12:13) </a:t>
            </a:r>
            <a:endParaRPr lang="en-US" sz="4000" i="1" dirty="0"/>
          </a:p>
        </p:txBody>
      </p:sp>
      <p:pic>
        <p:nvPicPr>
          <p:cNvPr id="78850" name="Picture 2" descr="http://oneyearbibleimages.com/Image432.gif"/>
          <p:cNvPicPr>
            <a:picLocks noChangeAspect="1" noChangeArrowheads="1"/>
          </p:cNvPicPr>
          <p:nvPr/>
        </p:nvPicPr>
        <p:blipFill>
          <a:blip r:embed="rId2" cstate="print"/>
          <a:srcRect/>
          <a:stretch>
            <a:fillRect/>
          </a:stretch>
        </p:blipFill>
        <p:spPr bwMode="auto">
          <a:xfrm>
            <a:off x="3124200" y="3114675"/>
            <a:ext cx="2809875" cy="3743325"/>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llenwhite.info/images/chapt-illus/EW/RH-AdamEveCastOut.jpg"/>
          <p:cNvPicPr>
            <a:picLocks noChangeAspect="1" noChangeArrowheads="1"/>
          </p:cNvPicPr>
          <p:nvPr/>
        </p:nvPicPr>
        <p:blipFill>
          <a:blip r:embed="rId2" cstate="print"/>
          <a:srcRect/>
          <a:stretch>
            <a:fillRect/>
          </a:stretch>
        </p:blipFill>
        <p:spPr bwMode="auto">
          <a:xfrm>
            <a:off x="2514600" y="1179576"/>
            <a:ext cx="4114800" cy="5678424"/>
          </a:xfrm>
          <a:prstGeom prst="rect">
            <a:avLst/>
          </a:prstGeom>
          <a:ln>
            <a:noFill/>
          </a:ln>
          <a:effectLst>
            <a:softEdge rad="112500"/>
          </a:effectLst>
        </p:spPr>
      </p:pic>
      <p:sp>
        <p:nvSpPr>
          <p:cNvPr id="3" name="Content Placeholder 3"/>
          <p:cNvSpPr txBox="1">
            <a:spLocks/>
          </p:cNvSpPr>
          <p:nvPr/>
        </p:nvSpPr>
        <p:spPr>
          <a:xfrm>
            <a:off x="0" y="76201"/>
            <a:ext cx="9144000" cy="7146122"/>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reflection blurRad="6350" stA="55000" endA="300" endPos="45500" dir="5400000" sy="-100000" algn="bl" rotWithShape="0"/>
                </a:effectLst>
                <a:uLnTx/>
                <a:uFillTx/>
                <a:latin typeface="Times New Roman" pitchFamily="18" charset="0"/>
                <a:ea typeface="+mn-ea"/>
                <a:cs typeface="Times New Roman" pitchFamily="18" charset="0"/>
              </a:rPr>
              <a:t>His Tragic Sin and Fall</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4724400" cy="4876800"/>
          </a:xfrm>
        </p:spPr>
        <p:txBody>
          <a:bodyPr>
            <a:noAutofit/>
          </a:bodyPr>
          <a:lstStyle/>
          <a:p>
            <a:r>
              <a:rPr lang="en-US" sz="3600" i="1" dirty="0" smtClean="0"/>
              <a:t>"Now the serpent was more </a:t>
            </a:r>
            <a:r>
              <a:rPr lang="en-US" sz="3600" i="1" dirty="0" err="1" smtClean="0"/>
              <a:t>subtile</a:t>
            </a:r>
            <a:r>
              <a:rPr lang="en-US" sz="3600" i="1" dirty="0" smtClean="0"/>
              <a:t> than any beast of the field which the Lord God had made. And he said unto the woman, Yea, hath God said, Ye shall not eat of every tree of the garden?" (Gen. 3:1).</a:t>
            </a:r>
            <a:r>
              <a:rPr lang="en-US" sz="3600" dirty="0" smtClean="0"/>
              <a:t/>
            </a:r>
            <a:br>
              <a:rPr lang="en-US" sz="3600" dirty="0" smtClean="0"/>
            </a:br>
            <a:endParaRPr lang="en-US" sz="3600" dirty="0"/>
          </a:p>
        </p:txBody>
      </p:sp>
      <p:pic>
        <p:nvPicPr>
          <p:cNvPr id="4" name="Picture 2" descr="http://www.ellenwhite.info/images/chapt-illus/PP/RH-EveTemptation2.jpg"/>
          <p:cNvPicPr>
            <a:picLocks noChangeAspect="1" noChangeArrowheads="1"/>
          </p:cNvPicPr>
          <p:nvPr/>
        </p:nvPicPr>
        <p:blipFill>
          <a:blip r:embed="rId2" cstate="print"/>
          <a:srcRect/>
          <a:stretch>
            <a:fillRect/>
          </a:stretch>
        </p:blipFill>
        <p:spPr bwMode="auto">
          <a:xfrm>
            <a:off x="4953000" y="304800"/>
            <a:ext cx="3999007" cy="510540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ingodsimage.com/wp-content/uploads/2012/09/What-Is-Man.jpg"/>
          <p:cNvPicPr>
            <a:picLocks noChangeAspect="1" noChangeArrowheads="1"/>
          </p:cNvPicPr>
          <p:nvPr/>
        </p:nvPicPr>
        <p:blipFill>
          <a:blip r:embed="rId2" cstate="print"/>
          <a:srcRect l="30877" t="2500" r="34035"/>
          <a:stretch>
            <a:fillRect/>
          </a:stretch>
        </p:blipFill>
        <p:spPr bwMode="auto">
          <a:xfrm>
            <a:off x="2362200" y="0"/>
            <a:ext cx="4396152" cy="6858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mailandfemail.com/wp-content/uploads/2012/03/forbidden-fruit.jpg"/>
          <p:cNvPicPr>
            <a:picLocks noChangeAspect="1" noChangeArrowheads="1"/>
          </p:cNvPicPr>
          <p:nvPr/>
        </p:nvPicPr>
        <p:blipFill>
          <a:blip r:embed="rId2" cstate="print"/>
          <a:srcRect/>
          <a:stretch>
            <a:fillRect/>
          </a:stretch>
        </p:blipFill>
        <p:spPr bwMode="auto">
          <a:xfrm>
            <a:off x="-457200" y="-1447800"/>
            <a:ext cx="9601200" cy="8608469"/>
          </a:xfrm>
          <a:prstGeom prst="rect">
            <a:avLst/>
          </a:prstGeom>
          <a:noFill/>
        </p:spPr>
      </p:pic>
      <p:sp>
        <p:nvSpPr>
          <p:cNvPr id="3" name="Title 2"/>
          <p:cNvSpPr>
            <a:spLocks noGrp="1"/>
          </p:cNvSpPr>
          <p:nvPr>
            <p:ph type="title"/>
          </p:nvPr>
        </p:nvSpPr>
        <p:spPr>
          <a:xfrm>
            <a:off x="457200" y="274638"/>
            <a:ext cx="8229600" cy="6354762"/>
          </a:xfrm>
        </p:spPr>
        <p:txBody>
          <a:bodyPr>
            <a:normAutofit/>
          </a:bodyPr>
          <a:lstStyle/>
          <a:p>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when the woman saw that the tree was good for food, and that it was pleasant to the eyes, and a tree to be desired to make one wise, she took of the fruit thereof</a:t>
            </a:r>
            <a:r>
              <a:rPr lang="en-US" i="1" dirty="0" smtClean="0">
                <a:latin typeface="Calibri" pitchFamily="34" charset="0"/>
                <a:ea typeface="Times New Roman" pitchFamily="18" charset="0"/>
                <a:cs typeface="Times New Roman" pitchFamily="18" charset="0"/>
              </a:rPr>
              <a:t> </a:t>
            </a:r>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did eat…”</a:t>
            </a:r>
            <a:endParaRPr lang="en-US"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2.bp.blogspot.com/_AXQe9Yqhh9Y/TLKn73nl-RI/AAAAAAAADHE/LQZVkPU5pPg/s1600/adam-and-eve.jpg"/>
          <p:cNvPicPr>
            <a:picLocks noChangeAspect="1" noChangeArrowheads="1"/>
          </p:cNvPicPr>
          <p:nvPr/>
        </p:nvPicPr>
        <p:blipFill>
          <a:blip r:embed="rId2" cstate="print"/>
          <a:srcRect/>
          <a:stretch>
            <a:fillRect/>
          </a:stretch>
        </p:blipFill>
        <p:spPr bwMode="auto">
          <a:xfrm>
            <a:off x="0" y="0"/>
            <a:ext cx="4648200" cy="6987898"/>
          </a:xfrm>
          <a:prstGeom prst="rect">
            <a:avLst/>
          </a:prstGeom>
          <a:noFill/>
        </p:spPr>
      </p:pic>
      <p:sp>
        <p:nvSpPr>
          <p:cNvPr id="7169" name="Rectangle 1"/>
          <p:cNvSpPr>
            <a:spLocks noChangeArrowheads="1"/>
          </p:cNvSpPr>
          <p:nvPr/>
        </p:nvSpPr>
        <p:spPr bwMode="auto">
          <a:xfrm>
            <a:off x="4724400" y="2272978"/>
            <a:ext cx="4419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lang="en-US" sz="3600" i="1" dirty="0" smtClean="0">
                <a:latin typeface="Calibri" pitchFamily="34" charset="0"/>
                <a:ea typeface="Times New Roman" pitchFamily="18" charset="0"/>
                <a:cs typeface="Times New Roman" pitchFamily="18" charset="0"/>
              </a:rPr>
              <a:t>“…</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and gave also unto her husband with her; and he did eat." </a:t>
            </a:r>
          </a:p>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(Gen. 3:6)</a:t>
            </a:r>
            <a:endParaRPr kumimoji="0" lang="en-US" sz="36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ldsces.org/inst_manuals/bm-ssg/images/p-114-1.gif"/>
          <p:cNvPicPr>
            <a:picLocks noChangeAspect="1" noChangeArrowheads="1"/>
          </p:cNvPicPr>
          <p:nvPr/>
        </p:nvPicPr>
        <p:blipFill>
          <a:blip r:embed="rId2" cstate="print"/>
          <a:srcRect/>
          <a:stretch>
            <a:fillRect/>
          </a:stretch>
        </p:blipFill>
        <p:spPr bwMode="auto">
          <a:xfrm>
            <a:off x="990600" y="1955487"/>
            <a:ext cx="7162800" cy="4781083"/>
          </a:xfrm>
          <a:prstGeom prst="rect">
            <a:avLst/>
          </a:prstGeom>
          <a:noFill/>
        </p:spPr>
      </p:pic>
      <p:sp>
        <p:nvSpPr>
          <p:cNvPr id="3" name="Title 2"/>
          <p:cNvSpPr>
            <a:spLocks noGrp="1"/>
          </p:cNvSpPr>
          <p:nvPr>
            <p:ph type="title"/>
          </p:nvPr>
        </p:nvSpPr>
        <p:spPr>
          <a:xfrm>
            <a:off x="457200" y="0"/>
            <a:ext cx="8229600" cy="1417638"/>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rPr>
              <a:t/>
            </a:r>
            <a:br>
              <a:rPr lang="en-US" sz="4800" b="1" dirty="0" smtClean="0">
                <a:effectLst>
                  <a:reflection blurRad="6350" stA="55000" endA="300" endPos="45500" dir="5400000" sy="-100000" algn="bl" rotWithShape="0"/>
                </a:effectLst>
              </a:rPr>
            </a:br>
            <a:r>
              <a:rPr lang="en-US" sz="4800" b="1" i="1" dirty="0" smtClean="0">
                <a:effectLst>
                  <a:reflection blurRad="6350" stA="55000" endA="300" endPos="45500" dir="5400000" sy="-100000" algn="bl" rotWithShape="0"/>
                </a:effectLst>
              </a:rPr>
              <a:t>“The Consequences of the Fall”</a:t>
            </a:r>
            <a:endParaRPr lang="en-US" sz="4800" b="1" i="1" dirty="0">
              <a:effectLst>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40162"/>
          </a:xfrm>
        </p:spPr>
        <p:txBody>
          <a:bodyPr>
            <a:normAutofit/>
          </a:bodyPr>
          <a:lstStyle/>
          <a:p>
            <a:pPr algn="l"/>
            <a:r>
              <a:rPr lang="en-US" i="1" dirty="0" smtClean="0"/>
              <a:t>“And the eyes of them both were opened, and they knew that they were naked; and they sewed fig leaves together, and made themselves aprons.”</a:t>
            </a:r>
            <a:endParaRPr lang="en-US" dirty="0"/>
          </a:p>
        </p:txBody>
      </p:sp>
      <p:sp>
        <p:nvSpPr>
          <p:cNvPr id="81922" name="AutoShape 2" descr="https://encrypted-tbn0.gstatic.com/images?q=tbn:ANd9GcQZYyYlkqv0qxm9ENAIZlyEtCjIQl15WkLmMCd6DeeOx-pMS6e3"/>
          <p:cNvSpPr>
            <a:spLocks noChangeAspect="1" noChangeArrowheads="1"/>
          </p:cNvSpPr>
          <p:nvPr/>
        </p:nvSpPr>
        <p:spPr bwMode="auto">
          <a:xfrm>
            <a:off x="155575" y="-1096963"/>
            <a:ext cx="285750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24" name="AutoShape 4" descr="https://encrypted-tbn0.gstatic.com/images?q=tbn:ANd9GcQZYyYlkqv0qxm9ENAIZlyEtCjIQl15WkLmMCd6DeeOx-pMS6e3"/>
          <p:cNvSpPr>
            <a:spLocks noChangeAspect="1" noChangeArrowheads="1"/>
          </p:cNvSpPr>
          <p:nvPr/>
        </p:nvSpPr>
        <p:spPr bwMode="auto">
          <a:xfrm>
            <a:off x="155575" y="-1096963"/>
            <a:ext cx="285750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26" name="AutoShape 6" descr="https://encrypted-tbn0.gstatic.com/images?q=tbn:ANd9GcQZYyYlkqv0qxm9ENAIZlyEtCjIQl15WkLmMCd6DeeOx-pMS6e3"/>
          <p:cNvSpPr>
            <a:spLocks noChangeAspect="1" noChangeArrowheads="1"/>
          </p:cNvSpPr>
          <p:nvPr/>
        </p:nvSpPr>
        <p:spPr bwMode="auto">
          <a:xfrm>
            <a:off x="155575" y="-1096963"/>
            <a:ext cx="285750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28" name="AutoShape 8" descr="https://encrypted-tbn0.gstatic.com/images?q=tbn:ANd9GcQ8ZsNrGP-7vpFWyjZdqrVEhX1LDdBhVW7zPIbmVs0OIHYanDU1nQ"/>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30" name="AutoShape 10" descr="https://encrypted-tbn0.gstatic.com/images?q=tbn:ANd9GcQ8ZsNrGP-7vpFWyjZdqrVEhX1LDdBhVW7zPIbmVs0OIHYanDU1nQ"/>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32" name="AutoShape 12" descr="https://encrypted-tbn0.gstatic.com/images?q=tbn:ANd9GcQ8ZsNrGP-7vpFWyjZdqrVEhX1LDdBhVW7zPIbmVs0OIHYanDU1nQ"/>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34" name="AutoShape 14" descr="https://encrypted-tbn0.gstatic.com/images?q=tbn:ANd9GcQL4w4U5xuEjdB9JVa-4SeDEDpvehGmSisEt_jW5wprFNkVopSNhQ"/>
          <p:cNvSpPr>
            <a:spLocks noChangeAspect="1" noChangeArrowheads="1"/>
          </p:cNvSpPr>
          <p:nvPr/>
        </p:nvSpPr>
        <p:spPr bwMode="auto">
          <a:xfrm>
            <a:off x="155575" y="-1096963"/>
            <a:ext cx="285750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5298" name="Picture 2" descr="http://causes-prod.caudn.com/photos/FE/fZ/S7/Ql/fD/BF/GK/LcB.jpg"/>
          <p:cNvPicPr>
            <a:picLocks noChangeAspect="1" noChangeArrowheads="1"/>
          </p:cNvPicPr>
          <p:nvPr/>
        </p:nvPicPr>
        <p:blipFill>
          <a:blip r:embed="rId2" cstate="print"/>
          <a:srcRect/>
          <a:stretch>
            <a:fillRect/>
          </a:stretch>
        </p:blipFill>
        <p:spPr bwMode="auto">
          <a:xfrm>
            <a:off x="5867400" y="3429000"/>
            <a:ext cx="2416878" cy="3429000"/>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pPr lvl="0"/>
            <a:r>
              <a:rPr lang="en-US" dirty="0"/>
              <a:t>A threefold sentence </a:t>
            </a:r>
            <a:r>
              <a:rPr lang="en-US" dirty="0" smtClean="0"/>
              <a:t>passed </a:t>
            </a:r>
            <a:r>
              <a:rPr lang="en-US" dirty="0"/>
              <a:t/>
            </a:r>
            <a:br>
              <a:rPr lang="en-US" dirty="0"/>
            </a:br>
            <a:endParaRPr lang="en-US" dirty="0"/>
          </a:p>
        </p:txBody>
      </p:sp>
      <p:pic>
        <p:nvPicPr>
          <p:cNvPr id="21506" name="Picture 2" descr="http://4vector.com/i/free-vector-judge-hammer-clip-art_105839_Judge_Hammer_clip_art_hight.png"/>
          <p:cNvPicPr>
            <a:picLocks noChangeAspect="1" noChangeArrowheads="1"/>
          </p:cNvPicPr>
          <p:nvPr/>
        </p:nvPicPr>
        <p:blipFill>
          <a:blip r:embed="rId2" cstate="print"/>
          <a:srcRect/>
          <a:stretch>
            <a:fillRect/>
          </a:stretch>
        </p:blipFill>
        <p:spPr bwMode="auto">
          <a:xfrm>
            <a:off x="1600200" y="2057400"/>
            <a:ext cx="6265075" cy="4267200"/>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Judgment upon the Serpent</a:t>
            </a:r>
            <a:endParaRPr lang="en-US" dirty="0"/>
          </a:p>
        </p:txBody>
      </p:sp>
      <p:pic>
        <p:nvPicPr>
          <p:cNvPr id="72706" name="Picture 2" descr="http://www.spaightwoodgalleries.com/Media/Old_Masters/DeBruyn/de_Bruyn_A_God_judging_A-E-.jpg"/>
          <p:cNvPicPr>
            <a:picLocks noChangeAspect="1" noChangeArrowheads="1"/>
          </p:cNvPicPr>
          <p:nvPr/>
        </p:nvPicPr>
        <p:blipFill>
          <a:blip r:embed="rId2" cstate="print"/>
          <a:srcRect l="21053" t="12214" r="752" b="254"/>
          <a:stretch>
            <a:fillRect/>
          </a:stretch>
        </p:blipFill>
        <p:spPr bwMode="auto">
          <a:xfrm>
            <a:off x="2743200" y="1186962"/>
            <a:ext cx="3429000" cy="567103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0"/>
          </a:xfrm>
        </p:spPr>
        <p:txBody>
          <a:bodyPr>
            <a:normAutofit fontScale="90000"/>
          </a:bodyPr>
          <a:lstStyle/>
          <a:p>
            <a:r>
              <a:rPr lang="en-US" i="1" dirty="0" smtClean="0"/>
              <a:t/>
            </a:r>
            <a:br>
              <a:rPr lang="en-US" i="1" dirty="0" smtClean="0"/>
            </a:br>
            <a:r>
              <a:rPr lang="en-US" i="1" dirty="0" smtClean="0"/>
              <a:t>"And the Lord God said unto the serpent, Because thou hast done this, thou art cursed above all cattle, and above every beast of the field; </a:t>
            </a:r>
            <a:r>
              <a:rPr lang="en-US" i="1" u="sng" dirty="0" smtClean="0"/>
              <a:t>upon thy belly shalt thou go</a:t>
            </a:r>
            <a:r>
              <a:rPr lang="en-US" i="1" dirty="0" smtClean="0"/>
              <a:t>, and dust shalt thou eat all the days</a:t>
            </a:r>
            <a:br>
              <a:rPr lang="en-US" i="1" dirty="0" smtClean="0"/>
            </a:br>
            <a:r>
              <a:rPr lang="en-US" i="1" dirty="0" smtClean="0"/>
              <a:t> of thy life." (Gen. 3:14)</a:t>
            </a:r>
            <a:br>
              <a:rPr lang="en-US" i="1" dirty="0" smtClean="0"/>
            </a:br>
            <a:endParaRPr lang="en-US" i="1" dirty="0"/>
          </a:p>
        </p:txBody>
      </p:sp>
      <p:pic>
        <p:nvPicPr>
          <p:cNvPr id="71682" name="Picture 2" descr="http://img1.etsystatic.com/015/1/7893465/il_340x270.452643373_3idj.jpg"/>
          <p:cNvPicPr>
            <a:picLocks noChangeAspect="1" noChangeArrowheads="1"/>
          </p:cNvPicPr>
          <p:nvPr/>
        </p:nvPicPr>
        <p:blipFill>
          <a:blip r:embed="rId2" cstate="print"/>
          <a:srcRect/>
          <a:stretch>
            <a:fillRect/>
          </a:stretch>
        </p:blipFill>
        <p:spPr bwMode="auto">
          <a:xfrm>
            <a:off x="2819400" y="3962400"/>
            <a:ext cx="3646310" cy="2895600"/>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Judgment upon Satan</a:t>
            </a:r>
            <a:endParaRPr lang="en-US" dirty="0"/>
          </a:p>
        </p:txBody>
      </p:sp>
      <p:pic>
        <p:nvPicPr>
          <p:cNvPr id="3" name="Picture 4" descr="http://1.bp.blogspot.com/-8fjqFTMNfRk/UZIDhcUcY2I/AAAAAAAAD-E/mglv08efBZY/s1600/serpent.jpg"/>
          <p:cNvPicPr>
            <a:picLocks noChangeAspect="1" noChangeArrowheads="1"/>
          </p:cNvPicPr>
          <p:nvPr/>
        </p:nvPicPr>
        <p:blipFill>
          <a:blip r:embed="rId2" cstate="print"/>
          <a:srcRect/>
          <a:stretch>
            <a:fillRect/>
          </a:stretch>
        </p:blipFill>
        <p:spPr bwMode="auto">
          <a:xfrm>
            <a:off x="2057400" y="1676400"/>
            <a:ext cx="5181600" cy="5181600"/>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5257800" cy="6583362"/>
          </a:xfrm>
        </p:spPr>
        <p:txBody>
          <a:bodyPr>
            <a:normAutofit/>
          </a:bodyPr>
          <a:lstStyle/>
          <a:p>
            <a:r>
              <a:rPr lang="en-US" i="1" dirty="0" smtClean="0"/>
              <a:t>"And I will put enmity between thee and the woman, and between thy seed and her seed; it shall bruise thy head, and thou shalt bruise his heel" </a:t>
            </a:r>
            <a:br>
              <a:rPr lang="en-US" i="1" dirty="0" smtClean="0"/>
            </a:br>
            <a:r>
              <a:rPr lang="en-US" i="1" dirty="0" smtClean="0"/>
              <a:t>(Gen. 3:15)</a:t>
            </a:r>
            <a:br>
              <a:rPr lang="en-US" i="1" dirty="0" smtClean="0"/>
            </a:br>
            <a:endParaRPr lang="en-US" i="1" dirty="0"/>
          </a:p>
        </p:txBody>
      </p:sp>
      <p:pic>
        <p:nvPicPr>
          <p:cNvPr id="3" name="Picture 2" descr="http://illustrationstoencourage.files.wordpress.com/2013/07/jesus-trampling-satans-head.png"/>
          <p:cNvPicPr>
            <a:picLocks noChangeAspect="1" noChangeArrowheads="1"/>
          </p:cNvPicPr>
          <p:nvPr/>
        </p:nvPicPr>
        <p:blipFill>
          <a:blip r:embed="rId2" cstate="print"/>
          <a:srcRect/>
          <a:stretch>
            <a:fillRect/>
          </a:stretch>
        </p:blipFill>
        <p:spPr bwMode="auto">
          <a:xfrm>
            <a:off x="5334000" y="1600200"/>
            <a:ext cx="3810000" cy="4159250"/>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468562"/>
          </a:xfrm>
        </p:spPr>
        <p:txBody>
          <a:bodyPr>
            <a:normAutofit fontScale="90000"/>
          </a:bodyPr>
          <a:lstStyle/>
          <a:p>
            <a:r>
              <a:rPr lang="en-US" dirty="0" smtClean="0"/>
              <a:t>For in this verse we see no less than a thrilling prediction of the cross and the resurrection of the Savior’s and His </a:t>
            </a:r>
            <a:br>
              <a:rPr lang="en-US" dirty="0" smtClean="0"/>
            </a:br>
            <a:r>
              <a:rPr lang="en-US" dirty="0" smtClean="0"/>
              <a:t>great victory over Satan.</a:t>
            </a:r>
            <a:endParaRPr lang="en-US" dirty="0"/>
          </a:p>
        </p:txBody>
      </p:sp>
      <p:pic>
        <p:nvPicPr>
          <p:cNvPr id="81922" name="Picture 2" descr="http://4.bp.blogspot.com/-a67SaOEE06Q/T882WF5TFwI/AAAAAAAABR0/dHLVcr4VLdo/s1600/32b.png"/>
          <p:cNvPicPr>
            <a:picLocks noChangeAspect="1" noChangeArrowheads="1"/>
          </p:cNvPicPr>
          <p:nvPr/>
        </p:nvPicPr>
        <p:blipFill>
          <a:blip r:embed="rId2" cstate="print"/>
          <a:srcRect/>
          <a:stretch>
            <a:fillRect/>
          </a:stretch>
        </p:blipFill>
        <p:spPr bwMode="auto">
          <a:xfrm>
            <a:off x="2057400" y="3043199"/>
            <a:ext cx="5029200" cy="3814801"/>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Job 7:17  “</a:t>
            </a:r>
            <a:r>
              <a:rPr lang="en-US" i="1" dirty="0" smtClean="0">
                <a:solidFill>
                  <a:srgbClr val="FFFF00"/>
                </a:solidFill>
              </a:rPr>
              <a:t>What is man</a:t>
            </a:r>
            <a:r>
              <a:rPr lang="en-US" i="1" dirty="0" smtClean="0"/>
              <a:t>, that thou shouldest magnify him? and that thou </a:t>
            </a:r>
            <a:r>
              <a:rPr lang="en-US" i="1" dirty="0" err="1" smtClean="0"/>
              <a:t>shouldest</a:t>
            </a:r>
            <a:r>
              <a:rPr lang="en-US" i="1" dirty="0" smtClean="0"/>
              <a:t> set </a:t>
            </a:r>
            <a:r>
              <a:rPr lang="en-US" i="1" dirty="0" err="1" smtClean="0"/>
              <a:t>thine</a:t>
            </a:r>
            <a:r>
              <a:rPr lang="en-US" i="1" dirty="0" smtClean="0"/>
              <a:t> heart upon him?”</a:t>
            </a:r>
          </a:p>
          <a:p>
            <a:r>
              <a:rPr lang="en-US" i="1" dirty="0" smtClean="0"/>
              <a:t> Job 15:14 “</a:t>
            </a:r>
            <a:r>
              <a:rPr lang="en-US" i="1" dirty="0" smtClean="0">
                <a:solidFill>
                  <a:srgbClr val="FFFF00"/>
                </a:solidFill>
              </a:rPr>
              <a:t>What is man</a:t>
            </a:r>
            <a:r>
              <a:rPr lang="en-US" i="1" dirty="0" smtClean="0"/>
              <a:t>, that he should be clean? and he which is born of a woman, that he should be righteous?”</a:t>
            </a:r>
          </a:p>
          <a:p>
            <a:r>
              <a:rPr lang="en-US" i="1" dirty="0" smtClean="0"/>
              <a:t> Ps. 8:4  “</a:t>
            </a:r>
            <a:r>
              <a:rPr lang="en-US" i="1" dirty="0" smtClean="0">
                <a:solidFill>
                  <a:srgbClr val="FFFF00"/>
                </a:solidFill>
              </a:rPr>
              <a:t>What is man</a:t>
            </a:r>
            <a:r>
              <a:rPr lang="en-US" i="1" dirty="0" smtClean="0"/>
              <a:t>, that thou art mindful of him? and the son of man, that thou </a:t>
            </a:r>
            <a:r>
              <a:rPr lang="en-US" i="1" dirty="0" err="1" smtClean="0"/>
              <a:t>visitest</a:t>
            </a:r>
            <a:r>
              <a:rPr lang="en-US" i="1" dirty="0" smtClean="0"/>
              <a:t> him?”</a:t>
            </a:r>
          </a:p>
          <a:p>
            <a:r>
              <a:rPr lang="en-US" i="1" dirty="0" smtClean="0"/>
              <a:t> Ps. 144:3  “LORD, </a:t>
            </a:r>
            <a:r>
              <a:rPr lang="en-US" i="1" dirty="0" smtClean="0">
                <a:solidFill>
                  <a:srgbClr val="FFFF00"/>
                </a:solidFill>
              </a:rPr>
              <a:t>what is man</a:t>
            </a:r>
            <a:r>
              <a:rPr lang="en-US" i="1" dirty="0" smtClean="0"/>
              <a:t>, that thou </a:t>
            </a:r>
            <a:r>
              <a:rPr lang="en-US" i="1" dirty="0" err="1" smtClean="0"/>
              <a:t>takest</a:t>
            </a:r>
            <a:r>
              <a:rPr lang="en-US" i="1" dirty="0" smtClean="0"/>
              <a:t> knowledge of him! or the son of man, that thou </a:t>
            </a:r>
            <a:r>
              <a:rPr lang="en-US" i="1" dirty="0" err="1" smtClean="0"/>
              <a:t>makest</a:t>
            </a:r>
            <a:r>
              <a:rPr lang="en-US" i="1" dirty="0" smtClean="0"/>
              <a:t> account of him!”</a:t>
            </a:r>
          </a:p>
          <a:p>
            <a:r>
              <a:rPr lang="en-US" i="1" dirty="0" smtClean="0"/>
              <a:t>Heb. 2:6 “But one in a certain place testified, saying, </a:t>
            </a:r>
            <a:r>
              <a:rPr lang="en-US" i="1" dirty="0" smtClean="0">
                <a:solidFill>
                  <a:srgbClr val="FFFF00"/>
                </a:solidFill>
              </a:rPr>
              <a:t>What is man</a:t>
            </a:r>
            <a:r>
              <a:rPr lang="en-US" i="1" dirty="0" smtClean="0"/>
              <a:t>, that thou art mindful of him? or the son of man, that thou </a:t>
            </a:r>
            <a:r>
              <a:rPr lang="en-US" i="1" dirty="0" err="1" smtClean="0"/>
              <a:t>visitest</a:t>
            </a:r>
            <a:r>
              <a:rPr lang="en-US" i="1" dirty="0" smtClean="0"/>
              <a:t> him?”</a:t>
            </a:r>
            <a:endParaRPr lang="en-US" i="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r>
              <a:rPr lang="en-US" sz="5400" dirty="0" smtClean="0"/>
              <a:t>There will be an intense hatred between Satan and Christ. Eventually Christ shall crush the head of Satan, while suffering a heel wound in the process.</a:t>
            </a:r>
            <a:endParaRPr lang="en-US" sz="54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1.bp.blogspot.com/-8fjqFTMNfRk/UZIDhcUcY2I/AAAAAAAAD-E/mglv08efBZY/s1600/serpent.jpg"/>
          <p:cNvPicPr>
            <a:picLocks noChangeAspect="1" noChangeArrowheads="1"/>
          </p:cNvPicPr>
          <p:nvPr/>
        </p:nvPicPr>
        <p:blipFill>
          <a:blip r:embed="rId2" cstate="print"/>
          <a:srcRect/>
          <a:stretch>
            <a:fillRect/>
          </a:stretch>
        </p:blipFill>
        <p:spPr bwMode="auto">
          <a:xfrm>
            <a:off x="1371600" y="0"/>
            <a:ext cx="6858000" cy="6858000"/>
          </a:xfrm>
          <a:prstGeom prst="rect">
            <a:avLst/>
          </a:prstGeom>
          <a:noFill/>
        </p:spPr>
      </p:pic>
      <p:pic>
        <p:nvPicPr>
          <p:cNvPr id="83970" name="Picture 2" descr="http://ubdavid.org/advanced/new-life3/graphics/22_cross-crush-satan.jpg"/>
          <p:cNvPicPr>
            <a:picLocks noChangeAspect="1" noChangeArrowheads="1"/>
          </p:cNvPicPr>
          <p:nvPr/>
        </p:nvPicPr>
        <p:blipFill>
          <a:blip r:embed="rId3" cstate="print"/>
          <a:srcRect/>
          <a:stretch>
            <a:fillRect/>
          </a:stretch>
        </p:blipFill>
        <p:spPr bwMode="auto">
          <a:xfrm>
            <a:off x="1371600" y="0"/>
            <a:ext cx="685800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257800"/>
          </a:xfrm>
        </p:spPr>
        <p:txBody>
          <a:bodyPr>
            <a:normAutofit/>
          </a:bodyPr>
          <a:lstStyle/>
          <a:p>
            <a:pPr>
              <a:buNone/>
            </a:pPr>
            <a:r>
              <a:rPr lang="en-US" i="1" dirty="0" smtClean="0"/>
              <a:t>  “And you, being dead in your sins and the </a:t>
            </a:r>
            <a:r>
              <a:rPr lang="en-US" i="1" dirty="0" err="1" smtClean="0"/>
              <a:t>uncircumcision</a:t>
            </a:r>
            <a:r>
              <a:rPr lang="en-US" i="1" dirty="0" smtClean="0"/>
              <a:t> of your flesh, hath he quickened together with him, having forgiven you all trespasses; Blotting out the handwriting of ordinances that was against us, which was contrary to us, and took it out of the way, nailing it to his cross; And having spoiled principalities and powers, he made a </a:t>
            </a:r>
            <a:r>
              <a:rPr lang="en-US" i="1" dirty="0" err="1" smtClean="0"/>
              <a:t>shew</a:t>
            </a:r>
            <a:r>
              <a:rPr lang="en-US" i="1" dirty="0" smtClean="0"/>
              <a:t> of them openly, triumphing over them in it.” Colossians 2:13-15 </a:t>
            </a:r>
          </a:p>
          <a:p>
            <a:endParaRPr lang="en-US" i="1" dirty="0" smtClean="0"/>
          </a:p>
          <a:p>
            <a:endParaRPr lang="en-US" i="1" dirty="0"/>
          </a:p>
        </p:txBody>
      </p:sp>
      <p:pic>
        <p:nvPicPr>
          <p:cNvPr id="88066" name="Picture 2" descr="https://encrypted-tbn2.gstatic.com/images?q=tbn:ANd9GcRsAdu-1ZJ0yqgOn6pqbFjJCDxiZJNuS2lxtOyHcCOXVBoF5SqTEA"/>
          <p:cNvPicPr>
            <a:picLocks noChangeAspect="1" noChangeArrowheads="1"/>
          </p:cNvPicPr>
          <p:nvPr/>
        </p:nvPicPr>
        <p:blipFill>
          <a:blip r:embed="rId2" cstate="print"/>
          <a:srcRect/>
          <a:stretch>
            <a:fillRect/>
          </a:stretch>
        </p:blipFill>
        <p:spPr bwMode="auto">
          <a:xfrm>
            <a:off x="5305425" y="4303601"/>
            <a:ext cx="3838575" cy="2554399"/>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llustrationstoencourage.files.wordpress.com/2013/07/red-horse-of-revelation_0116.png"/>
          <p:cNvPicPr>
            <a:picLocks noChangeAspect="1" noChangeArrowheads="1"/>
          </p:cNvPicPr>
          <p:nvPr/>
        </p:nvPicPr>
        <p:blipFill>
          <a:blip r:embed="rId2" cstate="print"/>
          <a:srcRect r="20199"/>
          <a:stretch>
            <a:fillRect/>
          </a:stretch>
        </p:blipFill>
        <p:spPr bwMode="auto">
          <a:xfrm>
            <a:off x="0" y="0"/>
            <a:ext cx="9144000" cy="5314951"/>
          </a:xfrm>
          <a:prstGeom prst="rect">
            <a:avLst/>
          </a:prstGeom>
          <a:noFill/>
        </p:spPr>
      </p:pic>
      <p:sp>
        <p:nvSpPr>
          <p:cNvPr id="3" name="Rectangle 2"/>
          <p:cNvSpPr/>
          <p:nvPr/>
        </p:nvSpPr>
        <p:spPr>
          <a:xfrm>
            <a:off x="0" y="5334000"/>
            <a:ext cx="9144000" cy="1569660"/>
          </a:xfrm>
          <a:prstGeom prst="rect">
            <a:avLst/>
          </a:prstGeom>
        </p:spPr>
        <p:txBody>
          <a:bodyPr wrap="square">
            <a:spAutoFit/>
          </a:bodyPr>
          <a:lstStyle/>
          <a:p>
            <a:pPr algn="ctr"/>
            <a:r>
              <a:rPr lang="en-US" sz="3200" i="1" dirty="0" smtClean="0"/>
              <a:t> </a:t>
            </a:r>
            <a:r>
              <a:rPr lang="en-US" sz="3200" i="1" dirty="0" smtClean="0"/>
              <a:t>(Revelation 20:10)</a:t>
            </a:r>
          </a:p>
          <a:p>
            <a:pPr algn="ctr"/>
            <a:r>
              <a:rPr lang="en-US" sz="3200" i="1" dirty="0" smtClean="0"/>
              <a:t>“And </a:t>
            </a:r>
            <a:r>
              <a:rPr lang="en-US" sz="3200" i="1" dirty="0" smtClean="0"/>
              <a:t>the devil that deceived them was cast into the lake of fire and </a:t>
            </a:r>
            <a:r>
              <a:rPr lang="en-US" sz="3200" i="1" dirty="0" smtClean="0"/>
              <a:t>brimstone.”</a:t>
            </a:r>
            <a:endParaRPr lang="en-US" sz="3200" i="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676400"/>
          </a:xfrm>
        </p:spPr>
        <p:txBody>
          <a:bodyPr>
            <a:normAutofit/>
          </a:bodyPr>
          <a:lstStyle/>
          <a:p>
            <a:r>
              <a:rPr lang="en-US" dirty="0" smtClean="0"/>
              <a:t>Judgment upon Adam and Eve</a:t>
            </a:r>
            <a:br>
              <a:rPr lang="en-US" dirty="0" smtClean="0"/>
            </a:br>
            <a:r>
              <a:rPr lang="en-US" sz="4000" dirty="0" smtClean="0">
                <a:solidFill>
                  <a:srgbClr val="FFFF00"/>
                </a:solidFill>
              </a:rPr>
              <a:t>(sevenfold sentence because of their sin)</a:t>
            </a:r>
            <a:endParaRPr lang="en-US" sz="4000" dirty="0">
              <a:solidFill>
                <a:srgbClr val="FFFF00"/>
              </a:solidFill>
            </a:endParaRPr>
          </a:p>
        </p:txBody>
      </p:sp>
      <p:pic>
        <p:nvPicPr>
          <p:cNvPr id="89090" name="Picture 2" descr="http://ubdavid.org/advanced/new-life3/graphics/4_adam-eve-skins-afraid.jpg"/>
          <p:cNvPicPr>
            <a:picLocks noChangeAspect="1" noChangeArrowheads="1"/>
          </p:cNvPicPr>
          <p:nvPr/>
        </p:nvPicPr>
        <p:blipFill>
          <a:blip r:embed="rId2" cstate="print"/>
          <a:srcRect/>
          <a:stretch>
            <a:fillRect/>
          </a:stretch>
        </p:blipFill>
        <p:spPr bwMode="auto">
          <a:xfrm>
            <a:off x="1066800" y="2209800"/>
            <a:ext cx="6700341" cy="3886200"/>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dirty="0" smtClean="0">
                <a:solidFill>
                  <a:srgbClr val="FFFF00"/>
                </a:solidFill>
              </a:rPr>
              <a:t>1# Guilt and Shame</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752600"/>
            <a:ext cx="5257800" cy="5105399"/>
          </a:xfrm>
        </p:spPr>
        <p:txBody>
          <a:bodyPr>
            <a:normAutofit/>
          </a:bodyPr>
          <a:lstStyle/>
          <a:p>
            <a:pPr algn="ctr">
              <a:buNone/>
            </a:pPr>
            <a:r>
              <a:rPr lang="en-US" sz="3600" i="1" dirty="0" smtClean="0"/>
              <a:t>  "And the eyes of them both were opened, and they knew that they were naked; and they sewed fig leaves together, and made themselves aprons" (Gen. 3:7)</a:t>
            </a:r>
          </a:p>
          <a:p>
            <a:endParaRPr lang="en-US" sz="3600" dirty="0"/>
          </a:p>
        </p:txBody>
      </p:sp>
      <p:pic>
        <p:nvPicPr>
          <p:cNvPr id="90114" name="Picture 2" descr="http://www.biblevisuals.org/images/look_inside_bvi/visualized_bible/NT/NT35_illustrations/NT35_P02_illustration.jpg"/>
          <p:cNvPicPr>
            <a:picLocks noChangeAspect="1" noChangeArrowheads="1"/>
          </p:cNvPicPr>
          <p:nvPr/>
        </p:nvPicPr>
        <p:blipFill>
          <a:blip r:embed="rId2" cstate="print"/>
          <a:srcRect/>
          <a:stretch>
            <a:fillRect/>
          </a:stretch>
        </p:blipFill>
        <p:spPr bwMode="auto">
          <a:xfrm>
            <a:off x="5486400" y="1524000"/>
            <a:ext cx="3486149" cy="4648200"/>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2# Fear</a:t>
            </a:r>
            <a:endParaRPr lang="en-US" dirty="0">
              <a:solidFill>
                <a:srgbClr val="FFFF00"/>
              </a:solidFill>
            </a:endParaRPr>
          </a:p>
        </p:txBody>
      </p:sp>
      <p:sp>
        <p:nvSpPr>
          <p:cNvPr id="3" name="Content Placeholder 2"/>
          <p:cNvSpPr>
            <a:spLocks noGrp="1"/>
          </p:cNvSpPr>
          <p:nvPr>
            <p:ph idx="1"/>
          </p:nvPr>
        </p:nvSpPr>
        <p:spPr>
          <a:xfrm>
            <a:off x="0" y="1295400"/>
            <a:ext cx="8991600" cy="4830763"/>
          </a:xfrm>
        </p:spPr>
        <p:txBody>
          <a:bodyPr>
            <a:noAutofit/>
          </a:bodyPr>
          <a:lstStyle/>
          <a:p>
            <a:pPr lvl="0" algn="ctr">
              <a:buNone/>
            </a:pPr>
            <a:r>
              <a:rPr lang="en-US" sz="3600" i="1" dirty="0" smtClean="0"/>
              <a:t>    “And they heard the voice of the Lord God walking in the garden in the cool of the day: and Adam and his wife hid themselves from the presence of the Lord God amongst the trees of the garden. And the Lord God called unto Adam, and said unto him, Where art thou? And he said, I heard thy voice in the garden, and </a:t>
            </a:r>
            <a:r>
              <a:rPr lang="en-US" sz="3600" i="1" u="sng" dirty="0" smtClean="0"/>
              <a:t>I was afraid</a:t>
            </a:r>
            <a:r>
              <a:rPr lang="en-US" sz="3600" i="1" dirty="0" smtClean="0"/>
              <a:t>, because I was naked; and I hid myself" (Gen. 3:8-10)</a:t>
            </a:r>
          </a:p>
          <a:p>
            <a:pPr algn="ctr"/>
            <a:endParaRPr lang="en-US" sz="3600" i="1"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3# Discord</a:t>
            </a:r>
            <a:endParaRPr lang="en-US" dirty="0">
              <a:solidFill>
                <a:srgbClr val="FFFF00"/>
              </a:solidFill>
            </a:endParaRPr>
          </a:p>
        </p:txBody>
      </p:sp>
      <p:sp>
        <p:nvSpPr>
          <p:cNvPr id="3" name="Content Placeholder 2"/>
          <p:cNvSpPr>
            <a:spLocks noGrp="1"/>
          </p:cNvSpPr>
          <p:nvPr>
            <p:ph idx="1"/>
          </p:nvPr>
        </p:nvSpPr>
        <p:spPr>
          <a:xfrm>
            <a:off x="0" y="1752600"/>
            <a:ext cx="4114800" cy="5334000"/>
          </a:xfrm>
        </p:spPr>
        <p:txBody>
          <a:bodyPr>
            <a:normAutofit/>
          </a:bodyPr>
          <a:lstStyle/>
          <a:p>
            <a:pPr algn="ctr">
              <a:buNone/>
            </a:pPr>
            <a:r>
              <a:rPr lang="en-US" sz="3600" i="1" dirty="0" smtClean="0"/>
              <a:t>  "And the man said, The woman whom thou </a:t>
            </a:r>
            <a:r>
              <a:rPr lang="en-US" sz="3600" i="1" dirty="0" err="1" smtClean="0"/>
              <a:t>gavest</a:t>
            </a:r>
            <a:r>
              <a:rPr lang="en-US" sz="3600" i="1" dirty="0" smtClean="0"/>
              <a:t> to be with me, she gave me of the tree, and I did eat.”" </a:t>
            </a:r>
          </a:p>
          <a:p>
            <a:pPr algn="ctr">
              <a:buNone/>
            </a:pPr>
            <a:r>
              <a:rPr lang="en-US" sz="3600" i="1" dirty="0" smtClean="0"/>
              <a:t>(Gen. 3:12)</a:t>
            </a:r>
          </a:p>
          <a:p>
            <a:pPr algn="ctr"/>
            <a:endParaRPr lang="en-US" sz="3600" i="1" dirty="0"/>
          </a:p>
        </p:txBody>
      </p:sp>
      <p:pic>
        <p:nvPicPr>
          <p:cNvPr id="98308" name="Picture 4" descr="http://www.fairviewchurch.us/wp-content/uploads/2013/07/adam-eve-painting-eat-fruit-forbidden-350x262.jpg"/>
          <p:cNvPicPr>
            <a:picLocks noChangeAspect="1" noChangeArrowheads="1"/>
          </p:cNvPicPr>
          <p:nvPr/>
        </p:nvPicPr>
        <p:blipFill>
          <a:blip r:embed="rId2" cstate="print"/>
          <a:srcRect/>
          <a:stretch>
            <a:fillRect/>
          </a:stretch>
        </p:blipFill>
        <p:spPr bwMode="auto">
          <a:xfrm>
            <a:off x="4572000" y="2362200"/>
            <a:ext cx="4071754" cy="3048000"/>
          </a:xfrm>
          <a:prstGeom prst="rect">
            <a:avLst/>
          </a:prstGeo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solidFill>
                  <a:srgbClr val="FFFF00"/>
                </a:solidFill>
              </a:rPr>
              <a:t>4# Death</a:t>
            </a:r>
            <a:endParaRPr lang="en-US" dirty="0"/>
          </a:p>
        </p:txBody>
      </p:sp>
      <p:pic>
        <p:nvPicPr>
          <p:cNvPr id="4" name="Picture 2" descr="C:\Users\Dan White\Pictures\Bible pictures\Bible pictures Old Testament\Adam, Eve, Creation\Adam and Eve\scan0010.jpg"/>
          <p:cNvPicPr>
            <a:picLocks noChangeAspect="1" noChangeArrowheads="1"/>
          </p:cNvPicPr>
          <p:nvPr/>
        </p:nvPicPr>
        <p:blipFill>
          <a:blip r:embed="rId2" cstate="print">
            <a:lum bright="-10000"/>
          </a:blip>
          <a:srcRect/>
          <a:stretch>
            <a:fillRect/>
          </a:stretch>
        </p:blipFill>
        <p:spPr bwMode="auto">
          <a:xfrm>
            <a:off x="2133600" y="1540565"/>
            <a:ext cx="5260258" cy="5317435"/>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014"/>
            <a:ext cx="8229600" cy="1465385"/>
          </a:xfrm>
        </p:spPr>
        <p:txBody>
          <a:bodyPr>
            <a:normAutofit/>
          </a:bodyPr>
          <a:lstStyle/>
          <a:p>
            <a:pPr lvl="0"/>
            <a:r>
              <a:rPr lang="en-US" dirty="0" smtClean="0">
                <a:solidFill>
                  <a:srgbClr val="FFFF00"/>
                </a:solidFill>
              </a:rPr>
              <a:t>Physical death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371600"/>
            <a:ext cx="9144000" cy="5486400"/>
          </a:xfrm>
        </p:spPr>
        <p:txBody>
          <a:bodyPr>
            <a:noAutofit/>
          </a:bodyPr>
          <a:lstStyle/>
          <a:p>
            <a:r>
              <a:rPr lang="en-US" sz="3600" i="1" dirty="0" smtClean="0"/>
              <a:t>"And all the days that Adam lived were nine hundred and thirty years: </a:t>
            </a:r>
            <a:r>
              <a:rPr lang="en-US" sz="3600" i="1" u="sng" dirty="0" smtClean="0"/>
              <a:t>and he died</a:t>
            </a:r>
            <a:r>
              <a:rPr lang="en-US" sz="3600" i="1" dirty="0" smtClean="0"/>
              <a:t>" (Gen. 5:5)</a:t>
            </a:r>
          </a:p>
          <a:p>
            <a:r>
              <a:rPr lang="en-US" sz="3600" i="1" dirty="0" smtClean="0"/>
              <a:t>"The days of our years are threescore years (60) and ten (70); and if by reason of strength they be fourscore years (80), yet is their strength </a:t>
            </a:r>
            <a:r>
              <a:rPr lang="en-US" sz="3600" i="1" dirty="0" err="1" smtClean="0"/>
              <a:t>labour</a:t>
            </a:r>
            <a:r>
              <a:rPr lang="en-US" sz="3600" i="1" dirty="0" smtClean="0"/>
              <a:t> and sorrow; for it is soon cut off, and we fly away." (Psalm 90:10)</a:t>
            </a:r>
          </a:p>
          <a:p>
            <a:endParaRPr lang="en-US" sz="3600" dirty="0"/>
          </a:p>
        </p:txBody>
      </p:sp>
      <p:sp>
        <p:nvSpPr>
          <p:cNvPr id="17410" name="AutoShape 2" descr="data:image/jpeg;base64,/9j/4AAQSkZJRgABAQAAAQABAAD/2wCEAAkGBxQTEhUUExQWFBUVFxgWGRcYFBUXFxcYFxgXFxUUFxQYHCggGB0lHBQUITEhJSksLi4uFx8zODMsNygtLiwBCgoKDg0OGhAQGiwkHyQsLCwsLCwsLCwsLCwsLCwsLCwsLCwsLCwsLCwsLCwsLCwsLCwsLCwsLCwsLCwsLCwsLP/AABEIAKgBLAMBIgACEQEDEQH/xAAcAAAABwEBAAAAAAAAAAAAAAAAAQIDBAUGBwj/xAA+EAABAgQEBAMGBQQBAwUBAAABAAIDBBEhBRIxQQZRYXEigZETMqGxwfAHQlLR4RRicvEjM0OCFZKistIW/8QAGQEAAwEBAQAAAAAAAAAAAAAAAQIDAAQF/8QAJREAAwEAAgMAAQMFAAAAAAAAAAECEQMhEjFBURQiMgQTQmFx/9oADAMBAAIRAxEAPwDFy8AMaAAjLa2CU4qwkpQ1aAKveQGjuvK7bPSbSQ/hGFOe5rGCr3fAcyusYbh7JSEGt97c7k7qLw5gYlIed9DFdqeXQITcyXFXmfE56ryLKHM1CjuaCDXRQoDzolT8xlbRMzIrJySa0l7Lc0MCnne1F7VujfE8JqmMIlyDmIoPn2StpdsKTfSN7Fi1oihSzT4nU8/5WejT76UBooUQk6kuPUpHzrdzSi4HnvDaOm4bfzsH/kE2MUhD/uN9VkWwqbX+7BR5iMGXJv8ALsj+qfxA/Sr6zbxcXgAVMVo7miymMfiJKsdkY7Od3EODRTrS65pxbjLnVaHUCx7HOcSrq6payDiZeI7pLcZQYw94A9Kj/wCyvMGPtDrUD5rgcg+hv1sdFu+GcZfCcCzS1W1qHD6KfSY+PDsUMWTcRyg4LjUOPp4XDVh18uYU6YYundnohmPsJIiQ7Jn21NVIhPDhZImqGxoqpuD6osPYXXzXGymexqTWyVClAw1F1NSx2x9hqEqGEZ05IMCskTA4JBYnSklZoGjRakOalRIhCbMTNpqkeDrRLYhO/qktq030TbGuA8V/olNJ/KQ7ukGJLolL7KNEnRWjRUoOcKgONEUSG1l26ptYMEtmr0dYpbwHKln5nMdFEhz7mmoNehQMTMQD2bmippidI19VdS+MQ4vgf4Xcj9FS47K5NfdOhRA2QnxQ64IqsxiPGXsnlnvU1I58lVcQY2YRLIbvFuRsFjXxKmpVZje2Td/g2EFtPE7bQLpPAnDxY3+qjjxEeBp/KP3VNwPw1/UvExFFITDVgP5iN+y3uJTg91ugtZcsTnbOm68mMT86XdlCBqjiXRQwiAegNuq6ci5olBfZWbdOqZlZQNqTdx1P0CS6weJ8hlsDmNE4QnnplxXJVNvs65lJdDcSwS5dtNdfuyJjN07QC6CGYIpospxHNm9Fd4jN2sQslPPMQkVunn2JXoy8zDzuBNVEm2Bteq1kPAojrAC+g379AmxwLMxTR2WE39ROb0aPrRdM8i/Jz1D/AAY5kam6lwMYLD7xA7ldDkPwygD/AKjokU9wxvoBX4rQYXwnLwLwoDGu/URmf/73VI8kXyT8QP7b+swuBRZ5xa9kF0KGDmERxDHHnla4g35ro2GcWxAAyLDMQ7ObSp7nRQsaq1pqufS2LOhxiQ6wPNCOSm3nQa4pS77Osx8bOzAO5r8lX/8A9L7N1cvcA/QrGHiqudrrFhoeo2d8lXzHEA5pU73sLmM6Ov4fj0GOQGuo/wDS6x8tirk9FwGDjorei23DvGxaMrz7RnU+IdnH5FXnk/JCuP8AB0piNVeF45Ai+7EAJ2d4T2vY+StHK6eog1jCemg9KcUy+IErYyQt7goE2w0q0XQjxqGqgzmLi2X3hspt6PmEiWjuIo/dNiC0VuQ4Hmm41XNJB8QumYkw5wBAudVjFrDjA+8OztlDn30uCq2HMxREyuFWC3Tupc623hRMVcWcG6pp6ayuqino1CalUE3PXoSiI2WM5HzirTQhUuN8bOEAwPefs79Kq8Yxr2Yow+I/DqsjEiEkkmpKpM/RGw4jyTU3qkFESiqqinqDEIohNbDhjKGigA5KnzGqONMl7qlG1cLZ1pDoQaEAlwhU9kG8WjJax1jEtwS2BGWrnffZdddERzUwWVPb5qwMJNCH0SOSiobY1Q8UflYSNlZRG5W+Sz/EswIcMmtAthk/pksXxNwNjRQpTFmlwzW59+aop+fzusoT3FdC4uuyD5OzunD4huhhwINQPlWnxVq6MBoFwvAMfiS72kO8INxtTey7Lh8w2Kxr2GocB5KdS4KJqia2aJNE4ZuiaEJMwxUmuiXWbxRQcXT4DDVcojxDnJHNbP8AEycyWpz8+S5lCmHOdUnyXRww2myXNaTSLp0U+0zkijm0Irc0FDbtRPMmYTRQMDjzN/mq2WlHxbgVp6K3lsCyN9pFOUAac1V4vZFNt9CziDWCoAHkFNlcRiauyNadi2/wUTDMPzNMzEFITSRDB0e79XYKBNTJLiUv+hmsNTBnjWrHN7aK/wAJ4uiwrEuA/S67fLl5LF4PJRIl2ttzPyWmlsELW1iPoOX+0rpIKls3+G8WwYtA7/jceZ8J7O281YxAdVyeabCh3aDX/Kgr2UvCOK3wxlDiWH8pNQOrTsiq0Vzh0B0SpoQVHjS8P3m6ix7rOMxJ7/GH2G2/aikRMSoaNBNdqJ0Iyxi4mANKnT90Qn3OGdlw3UfRVUXGGCopU0oeh3UeDiEQNcYbaNJFf4RBpfzmJh4q21tOSqJjHSyxVfOzFLg2KosRmqoitknEZ3MSVmcYnwwf3HRFiWIho1WYmI5eanVPM6I2CJEJNTclNkoVRKooEoJLQjRMehmtTlUlE9y4DtHPaKTKC1ev39VVPiK2kx4G9q+v+1PkfQ/GuydDanC1Ex1kslKgsS1qbbqB3P7J4CyQ0eI9BREwzFh1+/Nc0/EbEKnILDQmvL7+K6fNODWOedgT8FwvjKJniVP3e330WmdpGqskz8u6pTzwpuDYcYjgOZV9O4Q1kMEUqa+VK/fmrVaTEmXhiolQV2X8NZj/AIch1Gy43M3c0Dc/K663wScuSg95oPPb/a3L/FG4l+5nQQyypoM4M7oejm37g8ueiuREssdxNAId7Vho5u65b6wvxrdM7+IspnudKEFc5lMLcYohtq4uNBZdGh4h/WPEF4DYjjQE6H9lq+H+C4UsfaOPtIp30a0cmj6q3FblYJyxNPSLhXD8OBBaCPhqsrxHBM1OQpWH7ppmI2aPed5D6LofEETLD+7dVjuA255idmDfJlYPMkup6BBbusKSzCNx7GbCZDgMADGNAAGwCxmCSDo0ZrW7mgVnxRFdHmS1uh9Kc1q+C8JayKw00r65dfvmm8vGf+iOfKi6ksLbDY1jRYanmdz5prGo1AdP2V/GhUCwvFEc+6D2PluoY9L6sMzis0S7U0Vb7em6ROx7qNGi1C7IXRx2+y+wvGHMd4Xfz0WqksWLmh5cANzyXNZZyvcGxFzGvbTM2oNDzI/hNmCM0kecgF1Wk1501TcfiBoJa2oYfUGlyoUtPQnG7Q0pmckmOqWEFFCMdjYqDYmo5qtnZ5oaSTZVU5DcytVSzMyXHWwTTOithzUyXuJPkmaogjorCAqghRHVYwdEKIsyVVYx6FzKPGiIGIq+ZjrgO4OYmLFamWHhb2HyC59OTViugyx8DerW/JT5Pg/H9JbDYow+6Ya5K9rQJEx2h+iKCwgnyUUTGqJ01ot5I3iwuIHkwiBpS/Kg3PmFxbiCES/TS1edyPWvyXaJl9R9/e65tislV7hSl77HU2Cab7FcdDGCS4YWlw2t8ageiPiWaHsohb+VjW9KvrmPe6bxF9GDYDQ9tlSYlN1lqO950UuPZoIB+JA81SFr0FPFhUYfDq8kgENB33P+wuw8MyDocOHmvlAoQeYuFjuA+GnRm+1fXKPEAd8zsgA88x8l1CagBgo0Up9HFbnregcE52ywboqrGYFQeqmQZzwiuu9kcZ4cPqFJ40VnUzluOwDAiMiMs5jg70NQupSE+2NBZFbo5oPY7j1WM4mlM2YDYfW3lZSvw4mSIToRPuucR6io+PzQl9Btdl1xK6kI12BNFjeDKskpl41ix3DuGgClPNanjB//ABOp+kn4H9lmuCXh8jDYLlsWIXdy6vrRP/iya9obkcGaxxiPFSduQP8AsLV4BAFK7n4FQMSiAUp25/eiuMFFGA/fZTb0pmIlzD/CVzbisC9Ki5/0ugT0egNeq51xO8GhqSaFNL7BS6MRGpU0KaN0qK6pKQ1y7UcTHoRpZW2FTGXNpenwVO111LgP3S0MizmnteLWPoq+GYuajWuJ/tBPySozTrsfgVVzszEbo5wHKpojGsW0vZKxyPHyZYkN7B+pzHDyzaKiqtVw5xFEByOdmadQbjzBVziHCUCY8cE+webkAVYf/H8vl6KsvOmSc/TnmZFmWjnOB5pnuhsQf2uofQqkmsMjQ/fhvb3bb1CoKRsyGZJqjbfS6xhQcnA9PQsPfqRkHN1vhqn8sBtjmeeebKO1BVFAOyx41AqacmtU5PTNlQxYpcaNuSvPO1kmHBdEdbTmunSLv+Nn+LfkFiJSFla0Fa/CTWE3oKeinyLopx+yW4pl70slMvC52zoSB7S6Vmqo5capxqXRsHTEWW4ol7F4utNRQZyC11join2Bro525+aG5ppm1A+gVTNST3lkFo8T4ga30obcgSVqcbwfI/O3UXA2tck9Al4FKl0eHEI/6TXOJoKlxuT/APLTYFdcVi05qnvDeSsBkJjIEPbIO+QtJ+Z9VZT7Ne5PxqouFyXic9+uYkebWp2diqW9dlEu8RDc4BM/1Qa74+tP2UabmLedlXR5ipB6qelQ8Si1Peg8qmnzVbIRPZ1ymjob81e4vXpqFIikH5/P91Dhe84DcEediPmUyYtIt8SjmPB8IuAajlYgg+qgcJ4Z/TgitQ5xPY019QFZYHBq++jmHTYg7+Suv6UNBP35I7iaEc69KHEB429xor6VNGAKhiVz3I6ev+1cOiUb5V3qUr6HT0iYrM0BquZ8TTlTRaviHErEFc7xGNmcT6K3DPZLmroiPKQ1AlCi7TjFAp+HEUYFOQ0rQUWUGYUbEYYNwlQ01Heln2M/RVwX5HA8vktzguJZR4jala7U5rFNh5ntHM/yfhVSZ80gsyk0LntA5tYQBfzp5K2aR9GynuOIUOzAYh9B6qkmuN4z9IbAD0JWbhQxW++5H0TrHVsASdgN+YonSE0ej4tmNXQodf8AAJk4m/a3YAfIIF1RW1qCm5rW/XS/cJktJNQPgiAW57jdxTUOEXXCMv53RB5GlkTHQ8Smk9hbCBUCp5quhwnxHggVHNarDmZRlNLrgOwZhR73WywkAQhTQlZt8kPPkVeYTGoAwiinfopH8iyc1JeEprrJJXMdIw80SHkeqfiNUZxSjokQx6JD2B1kuXclZERSmxKGIjfZsFSNzpbQH00SMNl6PNLNb4e5tmPmT8FbxGhum1zTZQWeDp+c9y/NT0+SZVgPFF+I4o4DnX1H8KqnY9vmPmjiRqHsSD8wfvqo8UVJ++iDrQzOEQ+Lsf20UV0H5/yrJkCn3olCDcGndbQlR7KhHqigSfiBHMfPRW75cV0RQ25W08/rRFMDJMpCyUOla28qeX8KVNPoL9OtVBMbpobdbEfUpMzHoBvQfAbrClTGd4/vyHzT2ITtLeXS9hVV8zFo48wK+unzVbiM1Yk7fXRPmi7hQcQTxJpWv3ZZuK9S8Ri5nEqA4rt45xHHyVrDqjSWpRVBABLCQUbSgEkw30TMeKkPcp/D/D0adeWwxRo96IfdaPqegWS+mbI+AQM8bT3WRHdqNIBPqnOJ5b2URkC3/FDZX/KIA9x71cPgu0SPAMBspElmAj2jRWLbOTSzieQI0XE+IIcb+rjtmP8ArCIWvtQVbYEcmkUp0oqz2SogiF7wNnDTep3FQnoUMktyijgABlBrUfm7pyHJhtc5yltKCmp3uNLXQjT1CMvhI3Fbnn0Tk9DMGxdUded90xKNrDdXQGmvOtEy+KSabny+KZPveaxsJjpY5bWBsetLqLpanzTkOYdrtp/CkxYofQnYAabBYxv5RhAAAsrOXgOJTslBEQhpWvwvhRlnZ3hcKR26N4fhwiNAc015qS/AC2hY6vQq6h4dk91xpyKW+JTUIVP5Mq/BnsqNSJtwzGm9wob+i46WHZL0UaKJNi1k9n2UZzz9/FKMLgRdB5qU96p3RMr1YQ4lR991ggjP1H3dVczFuQdNPLdWEUqpmKab1QQWLhTBJIrWo+I/j5KbKm1L9O2lPLRU0M3VmyJloeevQ7lFgRPAp5Iy773UL23ySXTQrqgjEmI7TvRR4kSwATZiVCYjHmmMPmJc2+O1CFDix6kgfZFa32CizczyvX7uoEzOU8IpXc/RMkI2KmpmhAFCTc31J59gs9ikcjNU/egUqPH3rWlbfuVQYjMVFN/LzXRxz2QuuitjOuUzW6OIUloXYjkY4EoJCBcgEWEBdEwErpnBH4fVAjzbbe8yCd+sT/8APqgEoOEOB4k3/wAsWsKXF60o6IK3DOQ/u9Krq0nJQ4bWwYDAyGy9G2BB1qfzHr1UuNG0DdAKtGxG4A3/AJCfw+FQ11PvDmQdR0VJn6xHW+i5lIdAByt5bWXM/wAa+Ey9gn4LavhNyxwK+KGNIlObb1PLsuowW0A+7Jb2gggioIIIOhFKEHoQmQjPID5muqbLxfeo9Oq1P4kcMsk51zILmmE8Z2gEEwwdWO5UNadFmWwQmFGhU2TjYPNOolsMEAgjRUWMencCwYsAqxo7i6v2iicQyrnU4XdaNOmGhQ5iMPJS5iWDgqealIrLs8Q5KfJ5FI8SJPwQfE29FBfG+X+0UxOV5seNuapprFgw1eaN0O3quS1p1Q8LgOH7KM91T0+SYhzAOtxt57jonojagUPmo4V0jTEMW2ofRSZNxI7fH7+qZdCOuu1OvnoE9TLev89VmYXGNK18lTR4wJPNPTc3eux+zZNSz2OsQ4dS2x86LYbQSkMmpopPs7EH7Ks5eXbSovVMxoQBWCVrdOtN/kjdsdE5FAF+l005l6b29EcAOsFkxMaffwT7egp0TExz+CxiknHm/K38KtmH0VjiMUdABX/SoJmYuT3srwiNMjTEagVPMRCTVSJmMoLqnRdUThzW9GyUoBSoUg7UhWsng1qkfe6arSFmGyhbDJ0FVIhSTiQACSTQAaknQAbq8iMYwhoGZzjlaAKkuJo0Abkmy6fwdwk2WHto4Do5AsPdggjSvPm70SqnXoLlT7K7gfgMS9I8yA6KfchmhbDOxcf1fJbCLELqEaG7e41bRPOq73udOzvyuaN6pidjshguiObDaPeJcAGuGhLjpW1grzOEarQocK/XUcwd2k7KfJgDkG6gmwH6mk77rnuP/iZAYC2WZ7d36rshNcPzNtV+/ILneOcUzU0T7WK7KTXI3wsH/iPqqYJp2ziD8SZKVq0P9vEH5IVx2MT3WrlvEv4mzs1VrHCWhn8sMnMf8ohv6UWKREog0BNydyak7k7kndJRoLACQQQWMEiKNEsY9guKix4paK0J7KQ6Gq2dLvdBy21Oi5bbOiUhMaac5tYTwCNWu+V9FTnitzTRzBUajT0T07ANs7CSBT2kN1/Nu6p5qSc7fO0WDiKEX/VvSqi2yySImKT4ivLrMr93KoJw1qDfbmr6NgMQA08XIih+CY/9PiBtDDrezgDUf5dFJplE0Y2WxV8s/K4F0Hbd0PtXVvRa/DsVZEALXAigpT9uakM4JbMQ8xjAOOwbp3UGR/Dd8GJnD3Ef2Py+rDYpnCpAVuWWcWYy03B+I5057JMSE+MQ2HS9Mzv0gGpJ66ABQsSl4kKoyl3wPpup0ebbLQiBY+89/Xv9FGo8fZaa8vRJmIsCWGmZ3PU2VA/HYhecjcvUjbpXRZyf4lLnVayorubfBR5+ajmGI7bAmhoDam1fij4P6HyXw6nJxWxYYe0gnQkCgzDUFp0KizBpataLm2A8URodQHAhxGYHnzBGhIsthAxR8QWaKcr1HZyW+NywxSokx417/RNMfrTt3CkRJCIWh2UUdoN+SgTGZjsrhlcNjY9LIIzZJhxQ3Qjl/KamIwpc76dlE9rvuSmI80OnzRwGkHEXCh63oB0WenHXNr7D5Eq7nSDvSn3qmYUNoNQKkXqb33p67aK0dEq7KWXwSJEN/C3qr2BgzGWb5nmNyE9/VNA2Fq9R/KYj40GjypUn1t97Jm6oCUokmAyGCTtcDl91VDi2M0Jaz4ddu6r8QxZ0Q0FTXYV1OvdT+HcEL4gL77nkOhO1earx8P1kuTm+I2n4X8PZazke8TSE0/kqPfJ2JBIHdbycn4cJhiRXthsFaF5oP7odPzG1lz/FeNYUsz2cGkV4FAP+20cn094ghc8xbGI0y/PHeXu2roNvC3ZdSnDldnQuIPxQAq2UZXb2sQWc3/DX1oueYri0aYdnjxHRHDTNoOzRYeShFySmEDqhVEgiYCJGURWMAoFFVFVYwaIoqoLBDqjDugSEEDHriLN5aVFiaVrpXRHGeb2q3pqggubWdGIrp+E2jX5Xm92jlSxpXmkQzVrgxzKnxUdpW3poggpv2MvRFkZYVrE3GjCcte6eiTsSGaBvtGc9HD6FBBD0MuyZBmmPGwPLdFEhOF2O8jceuoQQQT0LWGbx3GnNGV0LTfUeq5tx3iGcsyuqylxyd/cESCXNpFJeSyjwWOwvDYhpWwJ09V0r/wBLhvlixpAqK+Y3QQS/1CxopwPdOfzmE5HGlbbrfcESmaBR9nVtXcIkEvk2ux/FJ9FzDmCZk3oGty5PS4+91jfxNf4g4EggbW+IQQS8S/cjX/FmOlcfit1dnH92vrqpYx6ooW07GqCC7XEnCrY2cRqa796JEWdi0s22tkEErSQybZXx5qIeahlznuy6kokFWMJXpaQxDge+au/SPf8A2amZvG4jxlHgZ+htgedTq7zQQVswgV4cjQQTACQqjQWMBESjQQMJJRIIImCQQQWCEgiQQMBJMRGgsY//2Q=="/>
          <p:cNvSpPr>
            <a:spLocks noChangeAspect="1" noChangeArrowheads="1"/>
          </p:cNvSpPr>
          <p:nvPr/>
        </p:nvSpPr>
        <p:spPr bwMode="auto">
          <a:xfrm>
            <a:off x="155575" y="-1279525"/>
            <a:ext cx="4762500" cy="26765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2" name="AutoShape 4" descr="data:image/jpeg;base64,/9j/4AAQSkZJRgABAQAAAQABAAD/2wCEAAkGBxQTEhUUExQWFBUVFxgWGRcYFBUXFxcYFxgXFxUUFxQYHCggGB0lHBQUITEhJSksLi4uFx8zODMsNygtLiwBCgoKDg0OGhAQGiwkHyQsLCwsLCwsLCwsLCwsLCwsLCwsLCwsLCwsLCwsLCwsLCwsLCwsLCwsLCwsLCwsLCwsLP/AABEIAKgBLAMBIgACEQEDEQH/xAAcAAAABwEBAAAAAAAAAAAAAAAAAQIDBAUGBwj/xAA+EAABAgQEBAMGBQQBAwUBAAABAAIDBBEhBRIxQQZRYXEigZETMqGxwfAHQlLR4RRicvEjM0OCFZKistIW/8QAGQEAAwEBAQAAAAAAAAAAAAAAAQIDAAQF/8QAJREAAwEAAgMAAQMFAAAAAAAAAAECEQMhEjFBURQiMgQTQmFx/9oADAMBAAIRAxEAPwDFy8AMaAAjLa2CU4qwkpQ1aAKveQGjuvK7bPSbSQ/hGFOe5rGCr3fAcyusYbh7JSEGt97c7k7qLw5gYlIed9DFdqeXQITcyXFXmfE56ryLKHM1CjuaCDXRQoDzolT8xlbRMzIrJySa0l7Lc0MCnne1F7VujfE8JqmMIlyDmIoPn2StpdsKTfSN7Fi1oihSzT4nU8/5WejT76UBooUQk6kuPUpHzrdzSi4HnvDaOm4bfzsH/kE2MUhD/uN9VkWwqbX+7BR5iMGXJv8ALsj+qfxA/Sr6zbxcXgAVMVo7miymMfiJKsdkY7Od3EODRTrS65pxbjLnVaHUCx7HOcSrq6payDiZeI7pLcZQYw94A9Kj/wCyvMGPtDrUD5rgcg+hv1sdFu+GcZfCcCzS1W1qHD6KfSY+PDsUMWTcRyg4LjUOPp4XDVh18uYU6YYundnohmPsJIiQ7Jn21NVIhPDhZImqGxoqpuD6osPYXXzXGymexqTWyVClAw1F1NSx2x9hqEqGEZ05IMCskTA4JBYnSklZoGjRakOalRIhCbMTNpqkeDrRLYhO/qktq030TbGuA8V/olNJ/KQ7ukGJLolL7KNEnRWjRUoOcKgONEUSG1l26ptYMEtmr0dYpbwHKln5nMdFEhz7mmoNehQMTMQD2bmippidI19VdS+MQ4vgf4Xcj9FS47K5NfdOhRA2QnxQ64IqsxiPGXsnlnvU1I58lVcQY2YRLIbvFuRsFjXxKmpVZje2Td/g2EFtPE7bQLpPAnDxY3+qjjxEeBp/KP3VNwPw1/UvExFFITDVgP5iN+y3uJTg91ugtZcsTnbOm68mMT86XdlCBqjiXRQwiAegNuq6ci5olBfZWbdOqZlZQNqTdx1P0CS6weJ8hlsDmNE4QnnplxXJVNvs65lJdDcSwS5dtNdfuyJjN07QC6CGYIpospxHNm9Fd4jN2sQslPPMQkVunn2JXoy8zDzuBNVEm2Bteq1kPAojrAC+g379AmxwLMxTR2WE39ROb0aPrRdM8i/Jz1D/AAY5kam6lwMYLD7xA7ldDkPwygD/AKjokU9wxvoBX4rQYXwnLwLwoDGu/URmf/73VI8kXyT8QP7b+swuBRZ5xa9kF0KGDmERxDHHnla4g35ro2GcWxAAyLDMQ7ObSp7nRQsaq1pqufS2LOhxiQ6wPNCOSm3nQa4pS77Osx8bOzAO5r8lX/8A9L7N1cvcA/QrGHiqudrrFhoeo2d8lXzHEA5pU73sLmM6Ov4fj0GOQGuo/wDS6x8tirk9FwGDjorei23DvGxaMrz7RnU+IdnH5FXnk/JCuP8AB0piNVeF45Ai+7EAJ2d4T2vY+StHK6eog1jCemg9KcUy+IErYyQt7goE2w0q0XQjxqGqgzmLi2X3hspt6PmEiWjuIo/dNiC0VuQ4Hmm41XNJB8QumYkw5wBAudVjFrDjA+8OztlDn30uCq2HMxREyuFWC3Tupc623hRMVcWcG6pp6ayuqino1CalUE3PXoSiI2WM5HzirTQhUuN8bOEAwPefs79Kq8Yxr2Yow+I/DqsjEiEkkmpKpM/RGw4jyTU3qkFESiqqinqDEIohNbDhjKGigA5KnzGqONMl7qlG1cLZ1pDoQaEAlwhU9kG8WjJax1jEtwS2BGWrnffZdddERzUwWVPb5qwMJNCH0SOSiobY1Q8UflYSNlZRG5W+Sz/EswIcMmtAthk/pksXxNwNjRQpTFmlwzW59+aop+fzusoT3FdC4uuyD5OzunD4huhhwINQPlWnxVq6MBoFwvAMfiS72kO8INxtTey7Lh8w2Kxr2GocB5KdS4KJqia2aJNE4ZuiaEJMwxUmuiXWbxRQcXT4DDVcojxDnJHNbP8AEycyWpz8+S5lCmHOdUnyXRww2myXNaTSLp0U+0zkijm0Irc0FDbtRPMmYTRQMDjzN/mq2WlHxbgVp6K3lsCyN9pFOUAac1V4vZFNt9CziDWCoAHkFNlcRiauyNadi2/wUTDMPzNMzEFITSRDB0e79XYKBNTJLiUv+hmsNTBnjWrHN7aK/wAJ4uiwrEuA/S67fLl5LF4PJRIl2ttzPyWmlsELW1iPoOX+0rpIKls3+G8WwYtA7/jceZ8J7O281YxAdVyeabCh3aDX/Kgr2UvCOK3wxlDiWH8pNQOrTsiq0Vzh0B0SpoQVHjS8P3m6ix7rOMxJ7/GH2G2/aikRMSoaNBNdqJ0Iyxi4mANKnT90Qn3OGdlw3UfRVUXGGCopU0oeh3UeDiEQNcYbaNJFf4RBpfzmJh4q21tOSqJjHSyxVfOzFLg2KosRmqoitknEZ3MSVmcYnwwf3HRFiWIho1WYmI5eanVPM6I2CJEJNTclNkoVRKooEoJLQjRMehmtTlUlE9y4DtHPaKTKC1ev39VVPiK2kx4G9q+v+1PkfQ/GuydDanC1Ex1kslKgsS1qbbqB3P7J4CyQ0eI9BREwzFh1+/Nc0/EbEKnILDQmvL7+K6fNODWOedgT8FwvjKJniVP3e330WmdpGqskz8u6pTzwpuDYcYjgOZV9O4Q1kMEUqa+VK/fmrVaTEmXhiolQV2X8NZj/AIch1Gy43M3c0Dc/K663wScuSg95oPPb/a3L/FG4l+5nQQyypoM4M7oejm37g8ueiuREssdxNAId7Vho5u65b6wvxrdM7+IspnudKEFc5lMLcYohtq4uNBZdGh4h/WPEF4DYjjQE6H9lq+H+C4UsfaOPtIp30a0cmj6q3FblYJyxNPSLhXD8OBBaCPhqsrxHBM1OQpWH7ppmI2aPed5D6LofEETLD+7dVjuA255idmDfJlYPMkup6BBbusKSzCNx7GbCZDgMADGNAAGwCxmCSDo0ZrW7mgVnxRFdHmS1uh9Kc1q+C8JayKw00r65dfvmm8vGf+iOfKi6ksLbDY1jRYanmdz5prGo1AdP2V/GhUCwvFEc+6D2PluoY9L6sMzis0S7U0Vb7em6ROx7qNGi1C7IXRx2+y+wvGHMd4Xfz0WqksWLmh5cANzyXNZZyvcGxFzGvbTM2oNDzI/hNmCM0kecgF1Wk1501TcfiBoJa2oYfUGlyoUtPQnG7Q0pmckmOqWEFFCMdjYqDYmo5qtnZ5oaSTZVU5DcytVSzMyXHWwTTOithzUyXuJPkmaogjorCAqghRHVYwdEKIsyVVYx6FzKPGiIGIq+ZjrgO4OYmLFamWHhb2HyC59OTViugyx8DerW/JT5Pg/H9JbDYow+6Ya5K9rQJEx2h+iKCwgnyUUTGqJ01ot5I3iwuIHkwiBpS/Kg3PmFxbiCES/TS1edyPWvyXaJl9R9/e65tislV7hSl77HU2Cab7FcdDGCS4YWlw2t8ageiPiWaHsohb+VjW9KvrmPe6bxF9GDYDQ9tlSYlN1lqO950UuPZoIB+JA81SFr0FPFhUYfDq8kgENB33P+wuw8MyDocOHmvlAoQeYuFjuA+GnRm+1fXKPEAd8zsgA88x8l1CagBgo0Up9HFbnregcE52ywboqrGYFQeqmQZzwiuu9kcZ4cPqFJ40VnUzluOwDAiMiMs5jg70NQupSE+2NBZFbo5oPY7j1WM4mlM2YDYfW3lZSvw4mSIToRPuucR6io+PzQl9Btdl1xK6kI12BNFjeDKskpl41ix3DuGgClPNanjB//ABOp+kn4H9lmuCXh8jDYLlsWIXdy6vrRP/iya9obkcGaxxiPFSduQP8AsLV4BAFK7n4FQMSiAUp25/eiuMFFGA/fZTb0pmIlzD/CVzbisC9Ki5/0ugT0egNeq51xO8GhqSaFNL7BS6MRGpU0KaN0qK6pKQ1y7UcTHoRpZW2FTGXNpenwVO111LgP3S0MizmnteLWPoq+GYuajWuJ/tBPySozTrsfgVVzszEbo5wHKpojGsW0vZKxyPHyZYkN7B+pzHDyzaKiqtVw5xFEByOdmadQbjzBVziHCUCY8cE+webkAVYf/H8vl6KsvOmSc/TnmZFmWjnOB5pnuhsQf2uofQqkmsMjQ/fhvb3bb1CoKRsyGZJqjbfS6xhQcnA9PQsPfqRkHN1vhqn8sBtjmeeebKO1BVFAOyx41AqacmtU5PTNlQxYpcaNuSvPO1kmHBdEdbTmunSLv+Nn+LfkFiJSFla0Fa/CTWE3oKeinyLopx+yW4pl70slMvC52zoSB7S6Vmqo5capxqXRsHTEWW4ol7F4utNRQZyC11join2Bro525+aG5ppm1A+gVTNST3lkFo8T4ga30obcgSVqcbwfI/O3UXA2tck9Al4FKl0eHEI/6TXOJoKlxuT/APLTYFdcVi05qnvDeSsBkJjIEPbIO+QtJ+Z9VZT7Ne5PxqouFyXic9+uYkebWp2diqW9dlEu8RDc4BM/1Qa74+tP2UabmLedlXR5ipB6qelQ8Si1Peg8qmnzVbIRPZ1ymjob81e4vXpqFIikH5/P91Dhe84DcEediPmUyYtIt8SjmPB8IuAajlYgg+qgcJ4Z/TgitQ5xPY019QFZYHBq++jmHTYg7+Suv6UNBP35I7iaEc69KHEB429xor6VNGAKhiVz3I6ev+1cOiUb5V3qUr6HT0iYrM0BquZ8TTlTRaviHErEFc7xGNmcT6K3DPZLmroiPKQ1AlCi7TjFAp+HEUYFOQ0rQUWUGYUbEYYNwlQ01Heln2M/RVwX5HA8vktzguJZR4jala7U5rFNh5ntHM/yfhVSZ80gsyk0LntA5tYQBfzp5K2aR9GynuOIUOzAYh9B6qkmuN4z9IbAD0JWbhQxW++5H0TrHVsASdgN+YonSE0ej4tmNXQodf8AAJk4m/a3YAfIIF1RW1qCm5rW/XS/cJktJNQPgiAW57jdxTUOEXXCMv53RB5GlkTHQ8Smk9hbCBUCp5quhwnxHggVHNarDmZRlNLrgOwZhR73WywkAQhTQlZt8kPPkVeYTGoAwiinfopH8iyc1JeEprrJJXMdIw80SHkeqfiNUZxSjokQx6JD2B1kuXclZERSmxKGIjfZsFSNzpbQH00SMNl6PNLNb4e5tmPmT8FbxGhum1zTZQWeDp+c9y/NT0+SZVgPFF+I4o4DnX1H8KqnY9vmPmjiRqHsSD8wfvqo8UVJ++iDrQzOEQ+Lsf20UV0H5/yrJkCn3olCDcGndbQlR7KhHqigSfiBHMfPRW75cV0RQ25W08/rRFMDJMpCyUOla28qeX8KVNPoL9OtVBMbpobdbEfUpMzHoBvQfAbrClTGd4/vyHzT2ITtLeXS9hVV8zFo48wK+unzVbiM1Yk7fXRPmi7hQcQTxJpWv3ZZuK9S8Ri5nEqA4rt45xHHyVrDqjSWpRVBABLCQUbSgEkw30TMeKkPcp/D/D0adeWwxRo96IfdaPqegWS+mbI+AQM8bT3WRHdqNIBPqnOJ5b2URkC3/FDZX/KIA9x71cPgu0SPAMBspElmAj2jRWLbOTSzieQI0XE+IIcb+rjtmP8ArCIWvtQVbYEcmkUp0oqz2SogiF7wNnDTep3FQnoUMktyijgABlBrUfm7pyHJhtc5yltKCmp3uNLXQjT1CMvhI3Fbnn0Tk9DMGxdUded90xKNrDdXQGmvOtEy+KSabny+KZPveaxsJjpY5bWBsetLqLpanzTkOYdrtp/CkxYofQnYAabBYxv5RhAAAsrOXgOJTslBEQhpWvwvhRlnZ3hcKR26N4fhwiNAc015qS/AC2hY6vQq6h4dk91xpyKW+JTUIVP5Mq/BnsqNSJtwzGm9wob+i46WHZL0UaKJNi1k9n2UZzz9/FKMLgRdB5qU96p3RMr1YQ4lR991ggjP1H3dVczFuQdNPLdWEUqpmKab1QQWLhTBJIrWo+I/j5KbKm1L9O2lPLRU0M3VmyJloeevQ7lFgRPAp5Iy773UL23ySXTQrqgjEmI7TvRR4kSwATZiVCYjHmmMPmJc2+O1CFDix6kgfZFa32CizczyvX7uoEzOU8IpXc/RMkI2KmpmhAFCTc31J59gs9ikcjNU/egUqPH3rWlbfuVQYjMVFN/LzXRxz2QuuitjOuUzW6OIUloXYjkY4EoJCBcgEWEBdEwErpnBH4fVAjzbbe8yCd+sT/8APqgEoOEOB4k3/wAsWsKXF60o6IK3DOQ/u9Krq0nJQ4bWwYDAyGy9G2BB1qfzHr1UuNG0DdAKtGxG4A3/AJCfw+FQ11PvDmQdR0VJn6xHW+i5lIdAByt5bWXM/wAa+Ey9gn4LavhNyxwK+KGNIlObb1PLsuowW0A+7Jb2gggioIIIOhFKEHoQmQjPID5muqbLxfeo9Oq1P4kcMsk51zILmmE8Z2gEEwwdWO5UNadFmWwQmFGhU2TjYPNOolsMEAgjRUWMencCwYsAqxo7i6v2iicQyrnU4XdaNOmGhQ5iMPJS5iWDgqealIrLs8Q5KfJ5FI8SJPwQfE29FBfG+X+0UxOV5seNuapprFgw1eaN0O3quS1p1Q8LgOH7KM91T0+SYhzAOtxt57jonojagUPmo4V0jTEMW2ofRSZNxI7fH7+qZdCOuu1OvnoE9TLev89VmYXGNK18lTR4wJPNPTc3eux+zZNSz2OsQ4dS2x86LYbQSkMmpopPs7EH7Ks5eXbSovVMxoQBWCVrdOtN/kjdsdE5FAF+l005l6b29EcAOsFkxMaffwT7egp0TExz+CxiknHm/K38KtmH0VjiMUdABX/SoJmYuT3srwiNMjTEagVPMRCTVSJmMoLqnRdUThzW9GyUoBSoUg7UhWsng1qkfe6arSFmGyhbDJ0FVIhSTiQACSTQAaknQAbq8iMYwhoGZzjlaAKkuJo0Abkmy6fwdwk2WHto4Do5AsPdggjSvPm70SqnXoLlT7K7gfgMS9I8yA6KfchmhbDOxcf1fJbCLELqEaG7e41bRPOq73udOzvyuaN6pidjshguiObDaPeJcAGuGhLjpW1grzOEarQocK/XUcwd2k7KfJgDkG6gmwH6mk77rnuP/iZAYC2WZ7d36rshNcPzNtV+/ILneOcUzU0T7WK7KTXI3wsH/iPqqYJp2ziD8SZKVq0P9vEH5IVx2MT3WrlvEv4mzs1VrHCWhn8sMnMf8ohv6UWKREog0BNydyak7k7kndJRoLACQQQWMEiKNEsY9guKix4paK0J7KQ6Gq2dLvdBy21Oi5bbOiUhMaac5tYTwCNWu+V9FTnitzTRzBUajT0T07ANs7CSBT2kN1/Nu6p5qSc7fO0WDiKEX/VvSqi2yySImKT4ivLrMr93KoJw1qDfbmr6NgMQA08XIih+CY/9PiBtDDrezgDUf5dFJplE0Y2WxV8s/K4F0Hbd0PtXVvRa/DsVZEALXAigpT9uakM4JbMQ8xjAOOwbp3UGR/Dd8GJnD3Ef2Py+rDYpnCpAVuWWcWYy03B+I5057JMSE+MQ2HS9Mzv0gGpJ66ABQsSl4kKoyl3wPpup0ebbLQiBY+89/Xv9FGo8fZaa8vRJmIsCWGmZ3PU2VA/HYhecjcvUjbpXRZyf4lLnVayorubfBR5+ajmGI7bAmhoDam1fij4P6HyXw6nJxWxYYe0gnQkCgzDUFp0KizBpataLm2A8URodQHAhxGYHnzBGhIsthAxR8QWaKcr1HZyW+NywxSokx417/RNMfrTt3CkRJCIWh2UUdoN+SgTGZjsrhlcNjY9LIIzZJhxQ3Qjl/KamIwpc76dlE9rvuSmI80OnzRwGkHEXCh63oB0WenHXNr7D5Eq7nSDvSn3qmYUNoNQKkXqb33p67aK0dEq7KWXwSJEN/C3qr2BgzGWb5nmNyE9/VNA2Fq9R/KYj40GjypUn1t97Jm6oCUokmAyGCTtcDl91VDi2M0Jaz4ddu6r8QxZ0Q0FTXYV1OvdT+HcEL4gL77nkOhO1earx8P1kuTm+I2n4X8PZazke8TSE0/kqPfJ2JBIHdbycn4cJhiRXthsFaF5oP7odPzG1lz/FeNYUsz2cGkV4FAP+20cn094ghc8xbGI0y/PHeXu2roNvC3ZdSnDldnQuIPxQAq2UZXb2sQWc3/DX1oueYri0aYdnjxHRHDTNoOzRYeShFySmEDqhVEgiYCJGURWMAoFFVFVYwaIoqoLBDqjDugSEEDHriLN5aVFiaVrpXRHGeb2q3pqggubWdGIrp+E2jX5Xm92jlSxpXmkQzVrgxzKnxUdpW3poggpv2MvRFkZYVrE3GjCcte6eiTsSGaBvtGc9HD6FBBD0MuyZBmmPGwPLdFEhOF2O8jceuoQQQT0LWGbx3GnNGV0LTfUeq5tx3iGcsyuqylxyd/cESCXNpFJeSyjwWOwvDYhpWwJ09V0r/wBLhvlixpAqK+Y3QQS/1CxopwPdOfzmE5HGlbbrfcESmaBR9nVtXcIkEvk2ux/FJ9FzDmCZk3oGty5PS4+91jfxNf4g4EggbW+IQQS8S/cjX/FmOlcfit1dnH92vrqpYx6ooW07GqCC7XEnCrY2cRqa796JEWdi0s22tkEErSQybZXx5qIeahlznuy6kokFWMJXpaQxDge+au/SPf8A2amZvG4jxlHgZ+htgedTq7zQQVswgV4cjQQTACQqjQWMBESjQQMJJRIIImCQQQWCEgiQQMBJMRGgsY//2Q=="/>
          <p:cNvSpPr>
            <a:spLocks noChangeAspect="1" noChangeArrowheads="1"/>
          </p:cNvSpPr>
          <p:nvPr/>
        </p:nvSpPr>
        <p:spPr bwMode="auto">
          <a:xfrm>
            <a:off x="155575" y="-1279525"/>
            <a:ext cx="4762500" cy="26765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ccjk.com/wp-content/uploads/2012/02/anthropology-woordenboek.png"/>
          <p:cNvPicPr>
            <a:picLocks noChangeAspect="1" noChangeArrowheads="1"/>
          </p:cNvPicPr>
          <p:nvPr/>
        </p:nvPicPr>
        <p:blipFill>
          <a:blip r:embed="rId2" cstate="print"/>
          <a:srcRect/>
          <a:stretch>
            <a:fillRect/>
          </a:stretch>
        </p:blipFill>
        <p:spPr bwMode="auto">
          <a:xfrm>
            <a:off x="0" y="1143000"/>
            <a:ext cx="9301272" cy="4529616"/>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ougsmithcfo.com/files/2013/01/graveyard.jpg"/>
          <p:cNvPicPr>
            <a:picLocks noChangeAspect="1" noChangeArrowheads="1"/>
          </p:cNvPicPr>
          <p:nvPr/>
        </p:nvPicPr>
        <p:blipFill>
          <a:blip r:embed="rId2" cstate="print"/>
          <a:srcRect/>
          <a:stretch>
            <a:fillRect/>
          </a:stretch>
        </p:blipFill>
        <p:spPr bwMode="auto">
          <a:xfrm>
            <a:off x="-653141" y="1"/>
            <a:ext cx="9797141" cy="6858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Spiritual death</a:t>
            </a:r>
            <a:endParaRPr lang="en-US"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a:bodyPr>
          <a:lstStyle/>
          <a:p>
            <a:r>
              <a:rPr lang="en-US" i="1" dirty="0" smtClean="0"/>
              <a:t>"And then will I profess unto them, I never knew you: depart from me, ye that work iniquity" (Matt. 7:23)</a:t>
            </a:r>
          </a:p>
          <a:p>
            <a:r>
              <a:rPr lang="en-US" i="1" dirty="0" smtClean="0"/>
              <a:t>"Then shall he say also unto them on the left hand, Depart from me, ye cursed, into everlasting fire, prepared for the devil and his angels" (Matt. 25:41)</a:t>
            </a:r>
          </a:p>
          <a:p>
            <a:r>
              <a:rPr lang="en-US" i="1" dirty="0" smtClean="0"/>
              <a:t>"He that hath an ear, let him hear what the Spirit saith unto the churches; He that </a:t>
            </a:r>
            <a:r>
              <a:rPr lang="en-US" i="1" dirty="0" err="1" smtClean="0"/>
              <a:t>overcometh</a:t>
            </a:r>
            <a:r>
              <a:rPr lang="en-US" i="1" dirty="0" smtClean="0"/>
              <a:t> shall not be hurt of the second death" (Rev. 2:11)</a:t>
            </a:r>
          </a:p>
          <a:p>
            <a:endParaRPr lang="en-US" i="1"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jesus-is-savior.com/Hells_Truth/hell_forever_and_ever.jpg"/>
          <p:cNvPicPr>
            <a:picLocks noChangeAspect="1" noChangeArrowheads="1"/>
          </p:cNvPicPr>
          <p:nvPr/>
        </p:nvPicPr>
        <p:blipFill>
          <a:blip r:embed="rId2" cstate="print">
            <a:lum bright="-10000" contrast="20000"/>
          </a:blip>
          <a:srcRect/>
          <a:stretch>
            <a:fillRect/>
          </a:stretch>
        </p:blipFill>
        <p:spPr bwMode="auto">
          <a:xfrm>
            <a:off x="1" y="-5537"/>
            <a:ext cx="9144000" cy="6863537"/>
          </a:xfrm>
          <a:prstGeom prst="rect">
            <a:avLst/>
          </a:prstGeom>
          <a:noFill/>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133600"/>
          </a:xfrm>
        </p:spPr>
        <p:txBody>
          <a:bodyPr/>
          <a:lstStyle/>
          <a:p>
            <a:r>
              <a:rPr lang="en-US" i="1" dirty="0" smtClean="0"/>
              <a:t>Romans 6:23 </a:t>
            </a:r>
            <a:br>
              <a:rPr lang="en-US" i="1" dirty="0" smtClean="0"/>
            </a:br>
            <a:r>
              <a:rPr lang="en-US" i="1" dirty="0" smtClean="0"/>
              <a:t>“For the wages of sin is death…”</a:t>
            </a:r>
            <a:endParaRPr lang="en-US" i="1" dirty="0"/>
          </a:p>
        </p:txBody>
      </p:sp>
      <p:pic>
        <p:nvPicPr>
          <p:cNvPr id="104450" name="Picture 2" descr="http://www.thebibleschool.com/bible-school-web/images/sin.jpg"/>
          <p:cNvPicPr>
            <a:picLocks noChangeAspect="1" noChangeArrowheads="1"/>
          </p:cNvPicPr>
          <p:nvPr/>
        </p:nvPicPr>
        <p:blipFill>
          <a:blip r:embed="rId2" cstate="print"/>
          <a:srcRect/>
          <a:stretch>
            <a:fillRect/>
          </a:stretch>
        </p:blipFill>
        <p:spPr bwMode="auto">
          <a:xfrm>
            <a:off x="1981200" y="2438400"/>
            <a:ext cx="5173649" cy="3886200"/>
          </a:xfrm>
          <a:prstGeom prst="rect">
            <a:avLst/>
          </a:prstGeom>
          <a:noFill/>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0" name="Picture 6" descr="http://www.jesus-is-savior.com/Basics/gift_of_eternal_life.jpg"/>
          <p:cNvPicPr>
            <a:picLocks noChangeAspect="1" noChangeArrowheads="1"/>
          </p:cNvPicPr>
          <p:nvPr/>
        </p:nvPicPr>
        <p:blipFill>
          <a:blip r:embed="rId2" cstate="print"/>
          <a:srcRect/>
          <a:stretch>
            <a:fillRect/>
          </a:stretch>
        </p:blipFill>
        <p:spPr bwMode="auto">
          <a:xfrm>
            <a:off x="-533400" y="0"/>
            <a:ext cx="10286997" cy="6858000"/>
          </a:xfrm>
          <a:prstGeom prst="rect">
            <a:avLst/>
          </a:prstGeom>
          <a:noFill/>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5# Suffering</a:t>
            </a:r>
            <a:endParaRPr lang="en-US" dirty="0">
              <a:solidFill>
                <a:srgbClr val="FFFF00"/>
              </a:solidFill>
            </a:endParaRPr>
          </a:p>
        </p:txBody>
      </p:sp>
      <p:sp>
        <p:nvSpPr>
          <p:cNvPr id="3" name="Content Placeholder 2"/>
          <p:cNvSpPr>
            <a:spLocks noGrp="1"/>
          </p:cNvSpPr>
          <p:nvPr>
            <p:ph idx="1"/>
          </p:nvPr>
        </p:nvSpPr>
        <p:spPr>
          <a:xfrm>
            <a:off x="0" y="1447800"/>
            <a:ext cx="9144000" cy="2514601"/>
          </a:xfrm>
        </p:spPr>
        <p:txBody>
          <a:bodyPr/>
          <a:lstStyle/>
          <a:p>
            <a:pPr lvl="0">
              <a:buNone/>
            </a:pPr>
            <a:r>
              <a:rPr lang="en-US" i="1" dirty="0" smtClean="0"/>
              <a:t>   "Unto the woman he said, I will greatly multiply thy sorrow and thy conception; in sorrow thou shalt bring forth children; and thy desire shall be to thy husband, and he shall rule over thee" (Gen. 3:16)</a:t>
            </a:r>
          </a:p>
          <a:p>
            <a:endParaRPr lang="en-US" i="1" dirty="0"/>
          </a:p>
        </p:txBody>
      </p:sp>
      <p:pic>
        <p:nvPicPr>
          <p:cNvPr id="110594" name="Picture 2" descr="http://www.momlogic.com/images/childbirth_should_be_painfull_pm-thumb-270x270.jpg"/>
          <p:cNvPicPr>
            <a:picLocks noChangeAspect="1" noChangeArrowheads="1"/>
          </p:cNvPicPr>
          <p:nvPr/>
        </p:nvPicPr>
        <p:blipFill>
          <a:blip r:embed="rId2" cstate="print"/>
          <a:srcRect/>
          <a:stretch>
            <a:fillRect/>
          </a:stretch>
        </p:blipFill>
        <p:spPr bwMode="auto">
          <a:xfrm>
            <a:off x="457200" y="3809999"/>
            <a:ext cx="3048000" cy="3048001"/>
          </a:xfrm>
          <a:prstGeom prst="rect">
            <a:avLst/>
          </a:prstGeom>
          <a:noFill/>
        </p:spPr>
      </p:pic>
      <p:pic>
        <p:nvPicPr>
          <p:cNvPr id="110596" name="Picture 4" descr="http://churchleadergazette.com/clg/images/Husband%20and%20Wife.jpg"/>
          <p:cNvPicPr>
            <a:picLocks noChangeAspect="1" noChangeArrowheads="1"/>
          </p:cNvPicPr>
          <p:nvPr/>
        </p:nvPicPr>
        <p:blipFill>
          <a:blip r:embed="rId3" cstate="print"/>
          <a:srcRect/>
          <a:stretch>
            <a:fillRect/>
          </a:stretch>
        </p:blipFill>
        <p:spPr bwMode="auto">
          <a:xfrm>
            <a:off x="4343400" y="3810000"/>
            <a:ext cx="4181621" cy="2787748"/>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6# Weariness in labor</a:t>
            </a:r>
            <a:endParaRPr lang="en-US" dirty="0">
              <a:solidFill>
                <a:srgbClr val="FFFF00"/>
              </a:solidFill>
            </a:endParaRPr>
          </a:p>
        </p:txBody>
      </p:sp>
      <p:pic>
        <p:nvPicPr>
          <p:cNvPr id="114690" name="Picture 2" descr="http://www.ineedmotivation.com/blog/wp-content/uploads/2008/04/tired.jpg"/>
          <p:cNvPicPr>
            <a:picLocks noChangeAspect="1" noChangeArrowheads="1"/>
          </p:cNvPicPr>
          <p:nvPr/>
        </p:nvPicPr>
        <p:blipFill>
          <a:blip r:embed="rId2" cstate="print"/>
          <a:srcRect/>
          <a:stretch>
            <a:fillRect/>
          </a:stretch>
        </p:blipFill>
        <p:spPr bwMode="auto">
          <a:xfrm rot="431056">
            <a:off x="4491252" y="1639382"/>
            <a:ext cx="4476750" cy="3095625"/>
          </a:xfrm>
          <a:prstGeom prst="rect">
            <a:avLst/>
          </a:prstGeom>
          <a:ln>
            <a:noFill/>
          </a:ln>
          <a:effectLst>
            <a:softEdge rad="112500"/>
          </a:effectLst>
        </p:spPr>
      </p:pic>
      <p:pic>
        <p:nvPicPr>
          <p:cNvPr id="114692" name="Picture 4" descr="https://encrypted-tbn1.gstatic.com/images?q=tbn:ANd9GcRs7hR1ynHZdxUwJfYj84lTO3Kp4oBAKXicz_WHWtgTXAs3m8iK"/>
          <p:cNvPicPr>
            <a:picLocks noChangeAspect="1" noChangeArrowheads="1"/>
          </p:cNvPicPr>
          <p:nvPr/>
        </p:nvPicPr>
        <p:blipFill>
          <a:blip r:embed="rId3" cstate="print"/>
          <a:srcRect/>
          <a:stretch>
            <a:fillRect/>
          </a:stretch>
        </p:blipFill>
        <p:spPr bwMode="auto">
          <a:xfrm rot="20815568">
            <a:off x="234470" y="1575612"/>
            <a:ext cx="4116527" cy="2544763"/>
          </a:xfrm>
          <a:prstGeom prst="rect">
            <a:avLst/>
          </a:prstGeom>
          <a:noFill/>
        </p:spPr>
      </p:pic>
      <p:pic>
        <p:nvPicPr>
          <p:cNvPr id="114694" name="Picture 6" descr="http://omaha.com/assets/images/OW7575719.JPG"/>
          <p:cNvPicPr>
            <a:picLocks noChangeAspect="1" noChangeArrowheads="1"/>
          </p:cNvPicPr>
          <p:nvPr/>
        </p:nvPicPr>
        <p:blipFill>
          <a:blip r:embed="rId4" cstate="print"/>
          <a:srcRect/>
          <a:stretch>
            <a:fillRect/>
          </a:stretch>
        </p:blipFill>
        <p:spPr bwMode="auto">
          <a:xfrm>
            <a:off x="2057400" y="4332841"/>
            <a:ext cx="3790950" cy="2525159"/>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477000"/>
          </a:xfrm>
        </p:spPr>
        <p:txBody>
          <a:bodyPr>
            <a:noAutofit/>
          </a:bodyPr>
          <a:lstStyle/>
          <a:p>
            <a:r>
              <a:rPr lang="en-US" sz="3600" i="1" dirty="0" smtClean="0"/>
              <a:t>"And unto Adam he said, Because thou hast hearkened unto the voice of thy wife, and hast eaten of the tree, of which I commanded thee, saying, Thou shalt not eat of it; cursed is the ground for thy sake; in sorrow shalt thou eat of it all the days of thy life; thorns also and thistles shall it bring forth to thee; and thou shalt eat the herb of the field; In the sweat of thy face shalt thou eat bread, till thou return unto the ground; for out of it </a:t>
            </a:r>
            <a:r>
              <a:rPr lang="en-US" sz="3600" i="1" dirty="0" err="1" smtClean="0"/>
              <a:t>wast</a:t>
            </a:r>
            <a:r>
              <a:rPr lang="en-US" sz="3600" i="1" dirty="0" smtClean="0"/>
              <a:t> thou taken; for dust thou art, and unto dust shalt thou return" </a:t>
            </a:r>
            <a:br>
              <a:rPr lang="en-US" sz="3600" i="1" dirty="0" smtClean="0"/>
            </a:br>
            <a:r>
              <a:rPr lang="en-US" sz="3600" i="1" dirty="0" smtClean="0"/>
              <a:t>(Gen. 3:17-19)</a:t>
            </a:r>
            <a:br>
              <a:rPr lang="en-US" sz="3600" i="1" dirty="0" smtClean="0"/>
            </a:br>
            <a:endParaRPr lang="en-US" sz="3600" i="1"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7# Separation from God</a:t>
            </a:r>
            <a:endParaRPr lang="en-US" dirty="0">
              <a:solidFill>
                <a:srgbClr val="FFFF00"/>
              </a:solidFill>
            </a:endParaRPr>
          </a:p>
        </p:txBody>
      </p:sp>
      <p:sp>
        <p:nvSpPr>
          <p:cNvPr id="6" name="Content Placeholder 5"/>
          <p:cNvSpPr>
            <a:spLocks noGrp="1"/>
          </p:cNvSpPr>
          <p:nvPr>
            <p:ph idx="1"/>
          </p:nvPr>
        </p:nvSpPr>
        <p:spPr/>
        <p:txBody>
          <a:bodyPr/>
          <a:lstStyle/>
          <a:p>
            <a:endParaRPr lang="en-US"/>
          </a:p>
        </p:txBody>
      </p:sp>
      <p:pic>
        <p:nvPicPr>
          <p:cNvPr id="117762" name="Picture 2" descr="http://crossanddovemagazine.com/wp-content/uploads/2012/11/alive0142.jpg"/>
          <p:cNvPicPr>
            <a:picLocks noChangeAspect="1" noChangeArrowheads="1"/>
          </p:cNvPicPr>
          <p:nvPr/>
        </p:nvPicPr>
        <p:blipFill>
          <a:blip r:embed="rId2" cstate="print"/>
          <a:srcRect/>
          <a:stretch>
            <a:fillRect/>
          </a:stretch>
        </p:blipFill>
        <p:spPr bwMode="auto">
          <a:xfrm>
            <a:off x="-2034" y="1524000"/>
            <a:ext cx="9146034" cy="5140071"/>
          </a:xfrm>
          <a:prstGeom prst="rect">
            <a:avLst/>
          </a:prstGeom>
          <a:noFill/>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733800"/>
          </a:xfrm>
        </p:spPr>
        <p:txBody>
          <a:bodyPr>
            <a:normAutofit/>
          </a:bodyPr>
          <a:lstStyle/>
          <a:p>
            <a:r>
              <a:rPr lang="en-US" i="1" dirty="0" smtClean="0"/>
              <a:t>“But your iniquities have separated between you and your God, and your sins have hid his face from you, that he will not hear.” Isa 59:2 </a:t>
            </a:r>
            <a:br>
              <a:rPr lang="en-US" i="1" dirty="0" smtClean="0"/>
            </a:br>
            <a:endParaRPr lang="en-US" dirty="0"/>
          </a:p>
        </p:txBody>
      </p:sp>
      <p:pic>
        <p:nvPicPr>
          <p:cNvPr id="1028" name="Picture 4" descr="http://ubdavid.org/advanced/new-life3/graphics/4_adam-eve-leave-garden.jpg"/>
          <p:cNvPicPr>
            <a:picLocks noChangeAspect="1" noChangeArrowheads="1"/>
          </p:cNvPicPr>
          <p:nvPr/>
        </p:nvPicPr>
        <p:blipFill>
          <a:blip r:embed="rId2" cstate="print"/>
          <a:srcRect/>
          <a:stretch>
            <a:fillRect/>
          </a:stretch>
        </p:blipFill>
        <p:spPr bwMode="auto">
          <a:xfrm>
            <a:off x="2209800" y="3111729"/>
            <a:ext cx="4953000" cy="374627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http://upload.wikimedia.org/wikipedia/commons/3/3e/Charles_Robert_Darwin_by_John_Collier.jpg"/>
          <p:cNvPicPr>
            <a:picLocks noChangeAspect="1" noChangeArrowheads="1"/>
          </p:cNvPicPr>
          <p:nvPr/>
        </p:nvPicPr>
        <p:blipFill>
          <a:blip r:embed="rId2" cstate="print"/>
          <a:srcRect/>
          <a:stretch>
            <a:fillRect/>
          </a:stretch>
        </p:blipFill>
        <p:spPr bwMode="auto">
          <a:xfrm>
            <a:off x="4343400" y="0"/>
            <a:ext cx="5352614" cy="6965487"/>
          </a:xfrm>
          <a:prstGeom prst="rect">
            <a:avLst/>
          </a:prstGeom>
          <a:noFill/>
        </p:spPr>
      </p:pic>
      <p:pic>
        <p:nvPicPr>
          <p:cNvPr id="25604" name="Picture 4" descr="http://www.galamountaintours.com/imagenes/originofspeciesxq5.gif"/>
          <p:cNvPicPr>
            <a:picLocks noChangeAspect="1" noChangeArrowheads="1"/>
          </p:cNvPicPr>
          <p:nvPr/>
        </p:nvPicPr>
        <p:blipFill>
          <a:blip r:embed="rId3" cstate="print"/>
          <a:srcRect/>
          <a:stretch>
            <a:fillRect/>
          </a:stretch>
        </p:blipFill>
        <p:spPr bwMode="auto">
          <a:xfrm>
            <a:off x="0" y="0"/>
            <a:ext cx="4641802" cy="685800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0" y="0"/>
            <a:ext cx="9144000" cy="44196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glow rad="63500">
                    <a:schemeClr val="accent1">
                      <a:satMod val="175000"/>
                      <a:alpha val="40000"/>
                    </a:schemeClr>
                  </a:glow>
                  <a:reflection blurRad="6350" stA="55000" endA="300" endPos="45500" dir="5400000" sy="-100000" algn="bl" rotWithShape="0"/>
                </a:effectLst>
                <a:uLnTx/>
                <a:uFillTx/>
                <a:latin typeface="Times New Roman" pitchFamily="18" charset="0"/>
                <a:ea typeface="+mn-ea"/>
                <a:cs typeface="Times New Roman" pitchFamily="18" charset="0"/>
              </a:rPr>
              <a:t>The Remedy for the Fall</a:t>
            </a:r>
          </a:p>
        </p:txBody>
      </p:sp>
      <p:sp>
        <p:nvSpPr>
          <p:cNvPr id="3" name="Title 2"/>
          <p:cNvSpPr>
            <a:spLocks noGrp="1"/>
          </p:cNvSpPr>
          <p:nvPr>
            <p:ph type="title"/>
          </p:nvPr>
        </p:nvSpPr>
        <p:spPr>
          <a:xfrm>
            <a:off x="457200" y="1066800"/>
            <a:ext cx="8229600" cy="1524000"/>
          </a:xfrm>
        </p:spPr>
        <p:txBody>
          <a:bodyPr>
            <a:normAutofit/>
            <a:scene3d>
              <a:camera prst="orthographicFront"/>
              <a:lightRig rig="threePt" dir="t"/>
            </a:scene3d>
            <a:sp3d extrusionH="57150">
              <a:bevelT w="38100" h="38100" prst="convex"/>
            </a:sp3d>
          </a:bodyPr>
          <a:lstStyle/>
          <a:p>
            <a:r>
              <a:rPr lang="en-US" i="1" dirty="0" smtClean="0">
                <a:effectLst>
                  <a:glow rad="63500">
                    <a:srgbClr val="FF0000">
                      <a:alpha val="40000"/>
                    </a:srgbClr>
                  </a:glow>
                </a:effectLst>
                <a:latin typeface="Adobe Caslon Pro Bold" pitchFamily="18" charset="0"/>
              </a:rPr>
              <a:t>The innocent had to die for the guilty</a:t>
            </a:r>
            <a:endParaRPr lang="en-US" i="1" dirty="0">
              <a:effectLst>
                <a:glow rad="63500">
                  <a:srgbClr val="FF0000">
                    <a:alpha val="40000"/>
                  </a:srgbClr>
                </a:glow>
              </a:effectLst>
              <a:latin typeface="Adobe Caslon Pro Bold" pitchFamily="18" charset="0"/>
            </a:endParaRPr>
          </a:p>
        </p:txBody>
      </p:sp>
      <p:pic>
        <p:nvPicPr>
          <p:cNvPr id="5122" name="Picture 2" descr="http://creationtonewcreation.files.wordpress.com/2012/05/francisco_de_zurbarc3a1n_006.jpg"/>
          <p:cNvPicPr>
            <a:picLocks noChangeAspect="1" noChangeArrowheads="1"/>
          </p:cNvPicPr>
          <p:nvPr/>
        </p:nvPicPr>
        <p:blipFill>
          <a:blip r:embed="rId2" cstate="print"/>
          <a:srcRect/>
          <a:stretch>
            <a:fillRect/>
          </a:stretch>
        </p:blipFill>
        <p:spPr bwMode="auto">
          <a:xfrm>
            <a:off x="914400" y="2261141"/>
            <a:ext cx="7696200" cy="4596859"/>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1000" fill="hold"/>
                                        <p:tgtEl>
                                          <p:spTgt spid="5122"/>
                                        </p:tgtEl>
                                        <p:attrNameLst>
                                          <p:attrName>ppt_w</p:attrName>
                                        </p:attrNameLst>
                                      </p:cBhvr>
                                      <p:tavLst>
                                        <p:tav tm="0">
                                          <p:val>
                                            <p:strVal val="#ppt_w*0.70"/>
                                          </p:val>
                                        </p:tav>
                                        <p:tav tm="100000">
                                          <p:val>
                                            <p:strVal val="#ppt_w"/>
                                          </p:val>
                                        </p:tav>
                                      </p:tavLst>
                                    </p:anim>
                                    <p:anim calcmode="lin" valueType="num">
                                      <p:cBhvr>
                                        <p:cTn id="13" dur="1000" fill="hold"/>
                                        <p:tgtEl>
                                          <p:spTgt spid="5122"/>
                                        </p:tgtEl>
                                        <p:attrNameLst>
                                          <p:attrName>ppt_h</p:attrName>
                                        </p:attrNameLst>
                                      </p:cBhvr>
                                      <p:tavLst>
                                        <p:tav tm="0">
                                          <p:val>
                                            <p:strVal val="#ppt_h"/>
                                          </p:val>
                                        </p:tav>
                                        <p:tav tm="100000">
                                          <p:val>
                                            <p:strVal val="#ppt_h"/>
                                          </p:val>
                                        </p:tav>
                                      </p:tavLst>
                                    </p:anim>
                                    <p:animEffect transition="in" filter="fade">
                                      <p:cBhvr>
                                        <p:cTn id="14"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500" i="1" dirty="0" smtClean="0"/>
              <a:t>(Genesis 3:21-24) </a:t>
            </a:r>
            <a:br>
              <a:rPr lang="en-US" sz="3500" i="1" dirty="0" smtClean="0"/>
            </a:br>
            <a:r>
              <a:rPr lang="en-US" sz="3500" i="1" dirty="0" smtClean="0"/>
              <a:t>“Unto Adam also and to his wife did the </a:t>
            </a:r>
            <a:r>
              <a:rPr lang="en-US" sz="3500" i="1" u="sng" dirty="0" smtClean="0"/>
              <a:t>LORD God make coats of skins</a:t>
            </a:r>
            <a:r>
              <a:rPr lang="en-US" sz="3500" i="1" dirty="0" smtClean="0"/>
              <a:t>, </a:t>
            </a:r>
            <a:r>
              <a:rPr lang="en-US" sz="3500" i="1" u="sng" dirty="0" smtClean="0"/>
              <a:t>and clothed them</a:t>
            </a:r>
            <a:r>
              <a:rPr lang="en-US" sz="3500" i="1" dirty="0" smtClean="0"/>
              <a:t>. And the LORD God said, Behold, the man is become as one of us, to know good and evil: and now, lest he put forth his hand, and take also of the tree of life, and eat, and live for ever: Therefore the LORD God sent him forth from the garden of Eden, to till the ground from whence he was taken. So he drove out the man; and he placed at the east of the garden of Eden </a:t>
            </a:r>
            <a:r>
              <a:rPr lang="en-US" sz="3500" i="1" dirty="0" err="1" smtClean="0"/>
              <a:t>Cherubims</a:t>
            </a:r>
            <a:r>
              <a:rPr lang="en-US" sz="3500" i="1" dirty="0" smtClean="0"/>
              <a:t>, and a flaming sword which turned every way, to keep the way of the tree of life.”</a:t>
            </a:r>
            <a:endParaRPr lang="en-US" sz="3500" i="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scene3d>
              <a:camera prst="orthographicFront"/>
              <a:lightRig rig="threePt" dir="t"/>
            </a:scene3d>
            <a:sp3d extrusionH="57150">
              <a:bevelT w="38100" h="38100" prst="convex"/>
            </a:sp3d>
          </a:bodyPr>
          <a:lstStyle/>
          <a:p>
            <a:r>
              <a:rPr lang="en-US" i="1" dirty="0" smtClean="0"/>
              <a:t>(Genesis 3:21) </a:t>
            </a:r>
            <a:r>
              <a:rPr lang="en-US" dirty="0" smtClean="0"/>
              <a:t/>
            </a:r>
            <a:br>
              <a:rPr lang="en-US" dirty="0" smtClean="0"/>
            </a:br>
            <a:r>
              <a:rPr lang="en-US" dirty="0" smtClean="0"/>
              <a:t> The first mention of the                  shedding of </a:t>
            </a:r>
            <a:r>
              <a:rPr lang="en-US" b="1" dirty="0" smtClean="0">
                <a:solidFill>
                  <a:srgbClr val="FF0000"/>
                </a:solidFill>
                <a:effectLst>
                  <a:glow rad="63500">
                    <a:schemeClr val="accent2">
                      <a:satMod val="175000"/>
                      <a:alpha val="40000"/>
                    </a:schemeClr>
                  </a:glow>
                </a:effectLst>
              </a:rPr>
              <a:t>blood</a:t>
            </a:r>
            <a:r>
              <a:rPr lang="en-US" dirty="0" smtClean="0"/>
              <a:t> in the Bible.</a:t>
            </a:r>
            <a:endParaRPr lang="en-US" dirty="0"/>
          </a:p>
        </p:txBody>
      </p:sp>
      <p:sp>
        <p:nvSpPr>
          <p:cNvPr id="3" name="Rectangle 2"/>
          <p:cNvSpPr/>
          <p:nvPr/>
        </p:nvSpPr>
        <p:spPr>
          <a:xfrm>
            <a:off x="0" y="2667001"/>
            <a:ext cx="9144000" cy="1200329"/>
          </a:xfrm>
          <a:prstGeom prst="rect">
            <a:avLst/>
          </a:prstGeom>
        </p:spPr>
        <p:txBody>
          <a:bodyPr wrap="square">
            <a:spAutoFit/>
          </a:bodyPr>
          <a:lstStyle/>
          <a:p>
            <a:pPr algn="ctr"/>
            <a:r>
              <a:rPr lang="en-US" sz="3600" i="1" dirty="0" smtClean="0"/>
              <a:t>“Without shedding of blood is no remission.” (Hebrews 9:22) </a:t>
            </a:r>
            <a:endParaRPr lang="en-US" sz="3600" i="1" dirty="0"/>
          </a:p>
        </p:txBody>
      </p:sp>
      <p:pic>
        <p:nvPicPr>
          <p:cNvPr id="78850" name="Picture 2" descr="http://i29.photobucket.com/albums/c298/The_Dark_Pope/Sacrificial-Lamb2.jpg"/>
          <p:cNvPicPr>
            <a:picLocks noChangeAspect="1" noChangeArrowheads="1"/>
          </p:cNvPicPr>
          <p:nvPr/>
        </p:nvPicPr>
        <p:blipFill>
          <a:blip r:embed="rId2" cstate="print"/>
          <a:srcRect t="22000"/>
          <a:stretch>
            <a:fillRect/>
          </a:stretch>
        </p:blipFill>
        <p:spPr bwMode="auto">
          <a:xfrm>
            <a:off x="2514600" y="3945636"/>
            <a:ext cx="3733800" cy="291236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1.bp.blogspot.com/-xe7tCzAMYpQ/UmZQ-6pLoRI/AAAAAAAAEMM/7cSiVwcFRhc/s1600/Coats-of-Skins_RL_Shadows-in-Eden.jpg"/>
          <p:cNvPicPr>
            <a:picLocks noChangeAspect="1" noChangeArrowheads="1"/>
          </p:cNvPicPr>
          <p:nvPr/>
        </p:nvPicPr>
        <p:blipFill>
          <a:blip r:embed="rId2" cstate="print"/>
          <a:srcRect l="48571"/>
          <a:stretch>
            <a:fillRect/>
          </a:stretch>
        </p:blipFill>
        <p:spPr bwMode="auto">
          <a:xfrm>
            <a:off x="304800" y="3646487"/>
            <a:ext cx="2590800" cy="3211513"/>
          </a:xfrm>
          <a:prstGeom prst="rect">
            <a:avLst/>
          </a:prstGeom>
          <a:ln>
            <a:noFill/>
          </a:ln>
          <a:effectLst>
            <a:softEdge rad="112500"/>
          </a:effectLst>
        </p:spPr>
      </p:pic>
      <p:sp>
        <p:nvSpPr>
          <p:cNvPr id="3" name="Rectangle 2"/>
          <p:cNvSpPr/>
          <p:nvPr/>
        </p:nvSpPr>
        <p:spPr>
          <a:xfrm>
            <a:off x="3124200" y="4267200"/>
            <a:ext cx="5715000" cy="1200329"/>
          </a:xfrm>
          <a:prstGeom prst="rect">
            <a:avLst/>
          </a:prstGeom>
        </p:spPr>
        <p:txBody>
          <a:bodyPr wrap="square">
            <a:spAutoFit/>
          </a:bodyPr>
          <a:lstStyle/>
          <a:p>
            <a:pPr algn="ctr"/>
            <a:r>
              <a:rPr lang="en-US" sz="3600" i="1" dirty="0" smtClean="0"/>
              <a:t>“LORD God make coats of skins, and clothed them…”</a:t>
            </a:r>
            <a:endParaRPr lang="en-US" sz="3600" dirty="0"/>
          </a:p>
        </p:txBody>
      </p:sp>
      <p:pic>
        <p:nvPicPr>
          <p:cNvPr id="80902" name="Picture 6" descr="http://distantshoresmedia.org/images/rg/01/01_Ge_03_05_RG.jpg"/>
          <p:cNvPicPr>
            <a:picLocks noChangeAspect="1" noChangeArrowheads="1"/>
          </p:cNvPicPr>
          <p:nvPr/>
        </p:nvPicPr>
        <p:blipFill>
          <a:blip r:embed="rId3" cstate="print"/>
          <a:srcRect/>
          <a:stretch>
            <a:fillRect/>
          </a:stretch>
        </p:blipFill>
        <p:spPr bwMode="auto">
          <a:xfrm>
            <a:off x="4495800" y="0"/>
            <a:ext cx="4648200" cy="3463695"/>
          </a:xfrm>
          <a:prstGeom prst="rect">
            <a:avLst/>
          </a:prstGeom>
          <a:ln>
            <a:noFill/>
          </a:ln>
          <a:effectLst>
            <a:softEdge rad="112500"/>
          </a:effectLst>
        </p:spPr>
      </p:pic>
      <p:sp>
        <p:nvSpPr>
          <p:cNvPr id="6" name="Rectangle 5"/>
          <p:cNvSpPr/>
          <p:nvPr/>
        </p:nvSpPr>
        <p:spPr>
          <a:xfrm>
            <a:off x="-76200" y="0"/>
            <a:ext cx="4572000" cy="3046988"/>
          </a:xfrm>
          <a:prstGeom prst="rect">
            <a:avLst/>
          </a:prstGeom>
        </p:spPr>
        <p:txBody>
          <a:bodyPr wrap="square">
            <a:spAutoFit/>
          </a:bodyPr>
          <a:lstStyle/>
          <a:p>
            <a:pPr algn="ctr"/>
            <a:r>
              <a:rPr lang="en-US" sz="3200" i="1" dirty="0" smtClean="0"/>
              <a:t>“And the eyes of them both were opened, and they knew that they were naked; and they sewed fig leaves together, and made themselves aprons.”</a:t>
            </a:r>
            <a:endParaRPr lang="en-US" sz="3200" i="1" dirty="0"/>
          </a:p>
        </p:txBody>
      </p:sp>
      <p:pic>
        <p:nvPicPr>
          <p:cNvPr id="80904" name="Picture 8" descr="http://distantshoresmedia.org/images/rg/01/01_Ge_03_06_RG.jpg"/>
          <p:cNvPicPr>
            <a:picLocks noChangeAspect="1" noChangeArrowheads="1"/>
          </p:cNvPicPr>
          <p:nvPr/>
        </p:nvPicPr>
        <p:blipFill>
          <a:blip r:embed="rId4" cstate="print"/>
          <a:srcRect r="3196"/>
          <a:stretch>
            <a:fillRect/>
          </a:stretch>
        </p:blipFill>
        <p:spPr bwMode="auto">
          <a:xfrm>
            <a:off x="4528033" y="0"/>
            <a:ext cx="4615967" cy="3429000"/>
          </a:xfrm>
          <a:prstGeom prst="rect">
            <a:avLst/>
          </a:prstGeom>
          <a:ln>
            <a:noFill/>
          </a:ln>
          <a:effectLst>
            <a:softEdge rad="112500"/>
          </a:effectLst>
        </p:spPr>
      </p:pic>
      <p:sp>
        <p:nvSpPr>
          <p:cNvPr id="8" name="Rectangle 7"/>
          <p:cNvSpPr/>
          <p:nvPr/>
        </p:nvSpPr>
        <p:spPr>
          <a:xfrm>
            <a:off x="0" y="0"/>
            <a:ext cx="4419600" cy="3046988"/>
          </a:xfrm>
          <a:prstGeom prst="rect">
            <a:avLst/>
          </a:prstGeom>
        </p:spPr>
        <p:txBody>
          <a:bodyPr wrap="square">
            <a:spAutoFit/>
          </a:bodyPr>
          <a:lstStyle/>
          <a:p>
            <a:pPr algn="ctr"/>
            <a:r>
              <a:rPr lang="en-US" sz="3200" i="1" dirty="0" smtClean="0"/>
              <a:t>“And he said, Who told thee that thou </a:t>
            </a:r>
            <a:r>
              <a:rPr lang="en-US" sz="3200" i="1" dirty="0" err="1" smtClean="0"/>
              <a:t>wast</a:t>
            </a:r>
            <a:r>
              <a:rPr lang="en-US" sz="3200" i="1" dirty="0" smtClean="0"/>
              <a:t> naked? Hast thou eaten of the tree, whereof I commanded thee that thou </a:t>
            </a:r>
            <a:r>
              <a:rPr lang="en-US" sz="3200" i="1" dirty="0" err="1" smtClean="0"/>
              <a:t>shouldest</a:t>
            </a:r>
            <a:r>
              <a:rPr lang="en-US" sz="3200" i="1" dirty="0" smtClean="0"/>
              <a:t> not eat?”</a:t>
            </a:r>
            <a:endParaRPr lang="en-US" sz="3200" i="1" dirty="0"/>
          </a:p>
        </p:txBody>
      </p:sp>
      <p:sp>
        <p:nvSpPr>
          <p:cNvPr id="9" name="Rectangle 8"/>
          <p:cNvSpPr/>
          <p:nvPr/>
        </p:nvSpPr>
        <p:spPr>
          <a:xfrm>
            <a:off x="0" y="3581400"/>
            <a:ext cx="9144000" cy="327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0904"/>
                                        </p:tgtEl>
                                        <p:attrNameLst>
                                          <p:attrName>style.visibility</p:attrName>
                                        </p:attrNameLst>
                                      </p:cBhvr>
                                      <p:to>
                                        <p:strVal val="visible"/>
                                      </p:to>
                                    </p:set>
                                    <p:animEffect transition="in" filter="fade">
                                      <p:cBhvr>
                                        <p:cTn id="14" dur="2000"/>
                                        <p:tgtEl>
                                          <p:spTgt spid="8090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0" fill="hold" grpId="0" nodeType="clickEffect">
                                  <p:stCondLst>
                                    <p:cond delay="0"/>
                                  </p:stCondLst>
                                  <p:childTnLst>
                                    <p:anim calcmode="lin" valueType="num">
                                      <p:cBhvr>
                                        <p:cTn id="23" dur="500"/>
                                        <p:tgtEl>
                                          <p:spTgt spid="9"/>
                                        </p:tgtEl>
                                        <p:attrNameLst>
                                          <p:attrName>ppt_w</p:attrName>
                                        </p:attrNameLst>
                                      </p:cBhvr>
                                      <p:tavLst>
                                        <p:tav tm="0">
                                          <p:val>
                                            <p:strVal val="ppt_w"/>
                                          </p:val>
                                        </p:tav>
                                        <p:tav tm="100000">
                                          <p:val>
                                            <p:fltVal val="0"/>
                                          </p:val>
                                        </p:tav>
                                      </p:tavLst>
                                    </p:anim>
                                    <p:anim calcmode="lin" valueType="num">
                                      <p:cBhvr>
                                        <p:cTn id="24" dur="500"/>
                                        <p:tgtEl>
                                          <p:spTgt spid="9"/>
                                        </p:tgtEl>
                                        <p:attrNameLst>
                                          <p:attrName>ppt_h</p:attrName>
                                        </p:attrNameLst>
                                      </p:cBhvr>
                                      <p:tavLst>
                                        <p:tav tm="0">
                                          <p:val>
                                            <p:strVal val="ppt_h"/>
                                          </p:val>
                                        </p:tav>
                                        <p:tav tm="100000">
                                          <p:val>
                                            <p:fltVal val="0"/>
                                          </p:val>
                                        </p:tav>
                                      </p:tavLst>
                                    </p:anim>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65238"/>
          </a:xfrm>
        </p:spPr>
        <p:txBody>
          <a:bodyPr>
            <a:noAutofit/>
          </a:bodyPr>
          <a:lstStyle/>
          <a:p>
            <a:r>
              <a:rPr lang="en-US" sz="3600" i="1" dirty="0" smtClean="0">
                <a:solidFill>
                  <a:srgbClr val="FFFF00"/>
                </a:solidFill>
              </a:rPr>
              <a:t/>
            </a:r>
            <a:br>
              <a:rPr lang="en-US" sz="3600" i="1" dirty="0" smtClean="0">
                <a:solidFill>
                  <a:srgbClr val="FFFF00"/>
                </a:solidFill>
              </a:rPr>
            </a:br>
            <a:r>
              <a:rPr lang="en-US" sz="3600" i="1" dirty="0" smtClean="0">
                <a:solidFill>
                  <a:srgbClr val="FFFF00"/>
                </a:solidFill>
              </a:rPr>
              <a:t> “Unto Adam also and to his wife did the Lord God make (designed) coats (tunic –garments) of skins and clothed them…”</a:t>
            </a:r>
            <a:endParaRPr lang="en-US" sz="3600" dirty="0">
              <a:solidFill>
                <a:srgbClr val="FFFF00"/>
              </a:solidFill>
            </a:endParaRPr>
          </a:p>
        </p:txBody>
      </p:sp>
      <p:sp>
        <p:nvSpPr>
          <p:cNvPr id="4" name="Content Placeholder 3"/>
          <p:cNvSpPr>
            <a:spLocks noGrp="1"/>
          </p:cNvSpPr>
          <p:nvPr>
            <p:ph idx="1"/>
          </p:nvPr>
        </p:nvSpPr>
        <p:spPr>
          <a:xfrm>
            <a:off x="0" y="2362200"/>
            <a:ext cx="5562600" cy="4495800"/>
          </a:xfrm>
        </p:spPr>
        <p:txBody>
          <a:bodyPr>
            <a:normAutofit fontScale="92500" lnSpcReduction="10000"/>
          </a:bodyPr>
          <a:lstStyle/>
          <a:p>
            <a:r>
              <a:rPr lang="en-US" sz="3600" i="1" dirty="0" smtClean="0"/>
              <a:t>Tunics - “coats of skins”</a:t>
            </a:r>
          </a:p>
          <a:p>
            <a:r>
              <a:rPr lang="en-US" sz="3600" dirty="0" smtClean="0"/>
              <a:t>The Hebrew word for “Coats” according to Wilson’s Old Testament word studies means = a garment with sleeves, covering the entire body from the neck to below the knees, seldom to the ankles.</a:t>
            </a:r>
          </a:p>
          <a:p>
            <a:endParaRPr lang="en-US" sz="3600" dirty="0"/>
          </a:p>
        </p:txBody>
      </p:sp>
      <p:pic>
        <p:nvPicPr>
          <p:cNvPr id="82948" name="Picture 4" descr="http://www.melodymcfarland.com/wordpress/wp-content/uploads/2009/10/tunic.jpg"/>
          <p:cNvPicPr>
            <a:picLocks noChangeAspect="1" noChangeArrowheads="1"/>
          </p:cNvPicPr>
          <p:nvPr/>
        </p:nvPicPr>
        <p:blipFill>
          <a:blip r:embed="rId2" cstate="print"/>
          <a:srcRect/>
          <a:stretch>
            <a:fillRect/>
          </a:stretch>
        </p:blipFill>
        <p:spPr bwMode="auto">
          <a:xfrm>
            <a:off x="5715000" y="2286000"/>
            <a:ext cx="2895600" cy="44553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82948"/>
                                        </p:tgtEl>
                                        <p:attrNameLst>
                                          <p:attrName>style.visibility</p:attrName>
                                        </p:attrNameLst>
                                      </p:cBhvr>
                                      <p:to>
                                        <p:strVal val="visible"/>
                                      </p:to>
                                    </p:set>
                                    <p:anim calcmode="lin" valueType="num">
                                      <p:cBhvr>
                                        <p:cTn id="17" dur="1000" fill="hold"/>
                                        <p:tgtEl>
                                          <p:spTgt spid="82948"/>
                                        </p:tgtEl>
                                        <p:attrNameLst>
                                          <p:attrName>ppt_w</p:attrName>
                                        </p:attrNameLst>
                                      </p:cBhvr>
                                      <p:tavLst>
                                        <p:tav tm="0">
                                          <p:val>
                                            <p:strVal val="#ppt_w*0.70"/>
                                          </p:val>
                                        </p:tav>
                                        <p:tav tm="100000">
                                          <p:val>
                                            <p:strVal val="#ppt_w"/>
                                          </p:val>
                                        </p:tav>
                                      </p:tavLst>
                                    </p:anim>
                                    <p:anim calcmode="lin" valueType="num">
                                      <p:cBhvr>
                                        <p:cTn id="18" dur="1000" fill="hold"/>
                                        <p:tgtEl>
                                          <p:spTgt spid="82948"/>
                                        </p:tgtEl>
                                        <p:attrNameLst>
                                          <p:attrName>ppt_h</p:attrName>
                                        </p:attrNameLst>
                                      </p:cBhvr>
                                      <p:tavLst>
                                        <p:tav tm="0">
                                          <p:val>
                                            <p:strVal val="#ppt_h"/>
                                          </p:val>
                                        </p:tav>
                                        <p:tav tm="100000">
                                          <p:val>
                                            <p:strVal val="#ppt_h"/>
                                          </p:val>
                                        </p:tav>
                                      </p:tavLst>
                                    </p:anim>
                                    <p:animEffect transition="in" filter="fade">
                                      <p:cBhvr>
                                        <p:cTn id="19" dur="10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2.bp.blogspot.com/-5n3Ci3Ccr6M/T64yPUx2cnI/AAAAAAAAAa0/6aoo50FyW3I/s1600/Biblical+dress-1.jpg"/>
          <p:cNvPicPr>
            <a:picLocks noChangeAspect="1" noChangeArrowheads="1"/>
          </p:cNvPicPr>
          <p:nvPr/>
        </p:nvPicPr>
        <p:blipFill>
          <a:blip r:embed="rId2" cstate="print"/>
          <a:srcRect/>
          <a:stretch>
            <a:fillRect/>
          </a:stretch>
        </p:blipFill>
        <p:spPr bwMode="auto">
          <a:xfrm>
            <a:off x="0" y="1342996"/>
            <a:ext cx="9144000" cy="5515004"/>
          </a:xfrm>
          <a:prstGeom prst="rect">
            <a:avLst/>
          </a:prstGeom>
          <a:noFill/>
        </p:spPr>
      </p:pic>
      <p:sp>
        <p:nvSpPr>
          <p:cNvPr id="3" name="Rectangle 2"/>
          <p:cNvSpPr/>
          <p:nvPr/>
        </p:nvSpPr>
        <p:spPr>
          <a:xfrm>
            <a:off x="0" y="304800"/>
            <a:ext cx="9144000" cy="646331"/>
          </a:xfrm>
          <a:prstGeom prst="rect">
            <a:avLst/>
          </a:prstGeom>
        </p:spPr>
        <p:txBody>
          <a:bodyPr wrap="square">
            <a:spAutoFit/>
          </a:bodyPr>
          <a:lstStyle/>
          <a:p>
            <a:pPr algn="ctr"/>
            <a:r>
              <a:rPr lang="en-US" sz="3600" dirty="0" smtClean="0"/>
              <a:t>God designed clothing with modesty in mind </a:t>
            </a:r>
            <a:endParaRPr lang="en-US" sz="36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smtClean="0"/>
              <a:t>Modest dress draws attention to the face or countenance not the body!</a:t>
            </a:r>
            <a:br>
              <a:rPr lang="en-US" sz="3600" dirty="0" smtClean="0"/>
            </a:br>
            <a:endParaRPr lang="en-US" sz="3600" dirty="0"/>
          </a:p>
        </p:txBody>
      </p:sp>
      <p:sp>
        <p:nvSpPr>
          <p:cNvPr id="3" name="Content Placeholder 2"/>
          <p:cNvSpPr>
            <a:spLocks noGrp="1"/>
          </p:cNvSpPr>
          <p:nvPr>
            <p:ph idx="1"/>
          </p:nvPr>
        </p:nvSpPr>
        <p:spPr>
          <a:xfrm>
            <a:off x="43132" y="1219200"/>
            <a:ext cx="9100868" cy="2514600"/>
          </a:xfrm>
        </p:spPr>
        <p:txBody>
          <a:bodyPr>
            <a:noAutofit/>
          </a:bodyPr>
          <a:lstStyle/>
          <a:p>
            <a:r>
              <a:rPr lang="en-US" sz="2600" dirty="0" smtClean="0"/>
              <a:t>Hair style draws attention to the countenance – </a:t>
            </a:r>
            <a:r>
              <a:rPr lang="en-US" sz="2600" i="1" dirty="0" smtClean="0">
                <a:solidFill>
                  <a:srgbClr val="FFFF00"/>
                </a:solidFill>
              </a:rPr>
              <a:t>“But if a woman have long hair it is a glory to her: for her hair is given her for a covering…”</a:t>
            </a:r>
            <a:endParaRPr lang="en-US" sz="2600" dirty="0" smtClean="0">
              <a:solidFill>
                <a:srgbClr val="FFFF00"/>
              </a:solidFill>
            </a:endParaRPr>
          </a:p>
          <a:p>
            <a:r>
              <a:rPr lang="en-US" sz="2600" dirty="0" smtClean="0"/>
              <a:t>Loose fitting cloths –</a:t>
            </a:r>
          </a:p>
          <a:p>
            <a:r>
              <a:rPr lang="en-US" sz="2600" dirty="0" smtClean="0"/>
              <a:t>What draws the attention of men’s eyes to a woman’s body?  </a:t>
            </a:r>
          </a:p>
          <a:p>
            <a:pPr>
              <a:buNone/>
            </a:pPr>
            <a:r>
              <a:rPr lang="en-US" sz="2600" dirty="0" smtClean="0"/>
              <a:t>       – Skin! </a:t>
            </a:r>
          </a:p>
          <a:p>
            <a:pPr lvl="1"/>
            <a:r>
              <a:rPr lang="en-US" sz="2600" dirty="0" smtClean="0"/>
              <a:t>Short dresses or skirts</a:t>
            </a:r>
          </a:p>
          <a:p>
            <a:pPr lvl="1"/>
            <a:r>
              <a:rPr lang="en-US" sz="2600" dirty="0" smtClean="0"/>
              <a:t>Sheer fabrics </a:t>
            </a:r>
          </a:p>
          <a:p>
            <a:pPr lvl="1"/>
            <a:r>
              <a:rPr lang="en-US" sz="2600" dirty="0" smtClean="0"/>
              <a:t>Tight fitting cloths</a:t>
            </a:r>
          </a:p>
          <a:p>
            <a:pPr lvl="1"/>
            <a:r>
              <a:rPr lang="en-US" sz="2600" dirty="0" smtClean="0"/>
              <a:t>Open slits</a:t>
            </a:r>
          </a:p>
          <a:p>
            <a:pPr lvl="1"/>
            <a:r>
              <a:rPr lang="en-US" sz="2600" dirty="0" smtClean="0"/>
              <a:t>Form fitting pants</a:t>
            </a:r>
          </a:p>
          <a:p>
            <a:pPr>
              <a:buNone/>
            </a:pPr>
            <a:r>
              <a:rPr lang="en-US" sz="2600" dirty="0" smtClean="0"/>
              <a:t> </a:t>
            </a:r>
          </a:p>
          <a:p>
            <a:endParaRPr lang="en-US" sz="2600" dirty="0"/>
          </a:p>
        </p:txBody>
      </p:sp>
      <p:pic>
        <p:nvPicPr>
          <p:cNvPr id="83970" name="Picture 2" descr="http://nlpgblogs.com/wp-content/blogs.dir/1/files/2012/11/adam-eve-fig-leaves-wm-final-300x241.jpg"/>
          <p:cNvPicPr>
            <a:picLocks noChangeAspect="1" noChangeArrowheads="1"/>
          </p:cNvPicPr>
          <p:nvPr/>
        </p:nvPicPr>
        <p:blipFill>
          <a:blip r:embed="rId2" cstate="print"/>
          <a:srcRect/>
          <a:stretch>
            <a:fillRect/>
          </a:stretch>
        </p:blipFill>
        <p:spPr bwMode="auto">
          <a:xfrm>
            <a:off x="4800600" y="3581400"/>
            <a:ext cx="3509625" cy="2819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4800600" y="5158262"/>
            <a:ext cx="3505200" cy="400110"/>
          </a:xfrm>
          <a:prstGeom prst="rect">
            <a:avLst/>
          </a:prstGeom>
          <a:solidFill>
            <a:schemeClr val="tx1"/>
          </a:solidFill>
          <a:ln>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dirty="0" smtClean="0"/>
              <a:t>Fig leaves were not sufficient</a:t>
            </a:r>
            <a:endParaRPr lang="en-US" sz="2000" dirty="0"/>
          </a:p>
        </p:txBody>
      </p:sp>
      <p:sp>
        <p:nvSpPr>
          <p:cNvPr id="6" name="Rectangle 5"/>
          <p:cNvSpPr/>
          <p:nvPr/>
        </p:nvSpPr>
        <p:spPr>
          <a:xfrm>
            <a:off x="4495800" y="3429000"/>
            <a:ext cx="4114800" cy="312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par>
                                <p:cTn id="23" presetID="24"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to="" calcmode="lin" valueType="num">
                                      <p:cBhvr>
                                        <p:cTn id="25" dur="1" fill="hold"/>
                                        <p:tgtEl>
                                          <p:spTgt spid="3">
                                            <p:txEl>
                                              <p:pRg st="4" end="4"/>
                                            </p:txEl>
                                          </p:spTgt>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to="" calcmode="lin" valueType="num">
                                      <p:cBhvr>
                                        <p:cTn id="28" dur="1" fill="hold"/>
                                        <p:tgtEl>
                                          <p:spTgt spid="3">
                                            <p:txEl>
                                              <p:pRg st="5" end="5"/>
                                            </p:txEl>
                                          </p:spTgt>
                                        </p:tgtEl>
                                        <p:attrNameLst>
                                          <p:attrName/>
                                        </p:attrNameLst>
                                      </p:cBhvr>
                                    </p:anim>
                                  </p:childTnLst>
                                </p:cTn>
                              </p:par>
                              <p:par>
                                <p:cTn id="29" presetID="24"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to="" calcmode="lin" valueType="num">
                                      <p:cBhvr>
                                        <p:cTn id="31" dur="1" fill="hold"/>
                                        <p:tgtEl>
                                          <p:spTgt spid="3">
                                            <p:txEl>
                                              <p:pRg st="6" end="6"/>
                                            </p:txEl>
                                          </p:spTgt>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 to="" calcmode="lin" valueType="num">
                                      <p:cBhvr>
                                        <p:cTn id="34" dur="1" fill="hold"/>
                                        <p:tgtEl>
                                          <p:spTgt spid="3">
                                            <p:txEl>
                                              <p:pRg st="7" end="7"/>
                                            </p:txEl>
                                          </p:spTgt>
                                        </p:tgtEl>
                                        <p:attrNameLst>
                                          <p:attrName/>
                                        </p:attrNameLst>
                                      </p:cBhvr>
                                    </p:anim>
                                  </p:childTnLst>
                                </p:cTn>
                              </p:par>
                              <p:par>
                                <p:cTn id="35" presetID="24"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to="" calcmode="lin" valueType="num">
                                      <p:cBhvr>
                                        <p:cTn id="37" dur="1" fill="hold"/>
                                        <p:tgtEl>
                                          <p:spTgt spid="3">
                                            <p:txEl>
                                              <p:pRg st="8" end="8"/>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53" presetClass="exit" presetSubtype="0" fill="hold" grpId="0" nodeType="click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28600"/>
            <a:ext cx="8991600" cy="1754326"/>
          </a:xfrm>
          <a:prstGeom prst="rect">
            <a:avLst/>
          </a:prstGeom>
        </p:spPr>
        <p:txBody>
          <a:bodyPr wrap="square">
            <a:spAutoFit/>
          </a:bodyPr>
          <a:lstStyle/>
          <a:p>
            <a:pPr algn="ctr"/>
            <a:r>
              <a:rPr lang="en-US" sz="3600" i="1" dirty="0" smtClean="0"/>
              <a:t>“But of the tree of the knowledge of good and evil, thou shalt not eat of it: for in the day that thou </a:t>
            </a:r>
            <a:r>
              <a:rPr lang="en-US" sz="3600" i="1" dirty="0" err="1" smtClean="0"/>
              <a:t>eatest</a:t>
            </a:r>
            <a:r>
              <a:rPr lang="en-US" sz="3600" i="1" dirty="0" smtClean="0"/>
              <a:t> thereof thou shalt surely die.”</a:t>
            </a:r>
            <a:endParaRPr lang="en-US" sz="3600" i="1" dirty="0"/>
          </a:p>
        </p:txBody>
      </p:sp>
      <p:pic>
        <p:nvPicPr>
          <p:cNvPr id="87044" name="Picture 4" descr="http://www.geocreationism.com/images/garden-of-eden3.jpg"/>
          <p:cNvPicPr>
            <a:picLocks noChangeAspect="1" noChangeArrowheads="1"/>
          </p:cNvPicPr>
          <p:nvPr/>
        </p:nvPicPr>
        <p:blipFill>
          <a:blip r:embed="rId2" cstate="print"/>
          <a:srcRect/>
          <a:stretch>
            <a:fillRect/>
          </a:stretch>
        </p:blipFill>
        <p:spPr bwMode="auto">
          <a:xfrm>
            <a:off x="1981200" y="2260092"/>
            <a:ext cx="5334000" cy="4597908"/>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24.media.tumblr.com/1UU0yOkJqokfcec1XzdCc3XVo1_500.jpg"/>
          <p:cNvPicPr>
            <a:picLocks noChangeAspect="1" noChangeArrowheads="1"/>
          </p:cNvPicPr>
          <p:nvPr/>
        </p:nvPicPr>
        <p:blipFill>
          <a:blip r:embed="rId2" cstate="print"/>
          <a:srcRect/>
          <a:stretch>
            <a:fillRect/>
          </a:stretch>
        </p:blipFill>
        <p:spPr bwMode="auto">
          <a:xfrm>
            <a:off x="1066800" y="-51758"/>
            <a:ext cx="6909758" cy="6909758"/>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ougsmithcfo.com/files/2013/01/graveyard.jpg"/>
          <p:cNvPicPr>
            <a:picLocks noChangeAspect="1" noChangeArrowheads="1"/>
          </p:cNvPicPr>
          <p:nvPr/>
        </p:nvPicPr>
        <p:blipFill>
          <a:blip r:embed="rId2" cstate="print"/>
          <a:srcRect/>
          <a:stretch>
            <a:fillRect/>
          </a:stretch>
        </p:blipFill>
        <p:spPr bwMode="auto">
          <a:xfrm>
            <a:off x="0" y="0"/>
            <a:ext cx="5333998" cy="3733800"/>
          </a:xfrm>
          <a:prstGeom prst="rect">
            <a:avLst/>
          </a:prstGeom>
          <a:noFill/>
        </p:spPr>
      </p:pic>
      <p:pic>
        <p:nvPicPr>
          <p:cNvPr id="3" name="Picture 2" descr="http://www.jesus-is-savior.com/Hells_Truth/hell_forever_and_ever.jpg"/>
          <p:cNvPicPr>
            <a:picLocks noChangeAspect="1" noChangeArrowheads="1"/>
          </p:cNvPicPr>
          <p:nvPr/>
        </p:nvPicPr>
        <p:blipFill>
          <a:blip r:embed="rId3" cstate="print">
            <a:lum bright="-10000" contrast="20000"/>
          </a:blip>
          <a:srcRect/>
          <a:stretch>
            <a:fillRect/>
          </a:stretch>
        </p:blipFill>
        <p:spPr bwMode="auto">
          <a:xfrm>
            <a:off x="4648201" y="3483427"/>
            <a:ext cx="4495800" cy="337457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5058" name="Picture 2" descr="http://survincity.com/wp-content/uploads/images/homo-e1332670611926.jpg"/>
          <p:cNvPicPr>
            <a:picLocks noChangeAspect="1" noChangeArrowheads="1"/>
          </p:cNvPicPr>
          <p:nvPr/>
        </p:nvPicPr>
        <p:blipFill>
          <a:blip r:embed="rId2" cstate="print"/>
          <a:srcRect/>
          <a:stretch>
            <a:fillRect/>
          </a:stretch>
        </p:blipFill>
        <p:spPr bwMode="auto">
          <a:xfrm>
            <a:off x="4024312" y="3048000"/>
            <a:ext cx="5119688" cy="3276600"/>
          </a:xfrm>
          <a:prstGeom prst="rect">
            <a:avLst/>
          </a:prstGeom>
          <a:noFill/>
        </p:spPr>
      </p:pic>
      <p:pic>
        <p:nvPicPr>
          <p:cNvPr id="45060" name="Picture 4" descr="http://www.creationstudies.org/htdocs/Ceration-vs-Evolution.jpg"/>
          <p:cNvPicPr>
            <a:picLocks noChangeAspect="1" noChangeArrowheads="1"/>
          </p:cNvPicPr>
          <p:nvPr/>
        </p:nvPicPr>
        <p:blipFill>
          <a:blip r:embed="rId3" cstate="print"/>
          <a:srcRect/>
          <a:stretch>
            <a:fillRect/>
          </a:stretch>
        </p:blipFill>
        <p:spPr bwMode="auto">
          <a:xfrm>
            <a:off x="0" y="0"/>
            <a:ext cx="9270415" cy="2514600"/>
          </a:xfrm>
          <a:prstGeom prst="rect">
            <a:avLst/>
          </a:prstGeom>
          <a:noFill/>
        </p:spPr>
      </p:pic>
      <p:pic>
        <p:nvPicPr>
          <p:cNvPr id="45062" name="Picture 6" descr="http://tayaradio.com/blog/wp-content/uploads/2012/09/Creation-of-Man.jpg"/>
          <p:cNvPicPr>
            <a:picLocks noChangeAspect="1" noChangeArrowheads="1"/>
          </p:cNvPicPr>
          <p:nvPr/>
        </p:nvPicPr>
        <p:blipFill>
          <a:blip r:embed="rId4" cstate="print">
            <a:lum bright="-10000" contrast="30000"/>
          </a:blip>
          <a:srcRect/>
          <a:stretch>
            <a:fillRect/>
          </a:stretch>
        </p:blipFill>
        <p:spPr bwMode="auto">
          <a:xfrm>
            <a:off x="609600" y="2599236"/>
            <a:ext cx="3284996" cy="4258764"/>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blessedisthekingdom.com/wp-content/uploads/2012/12/476px-adam_and_eve_driven_out_of_eden1.png"/>
          <p:cNvPicPr>
            <a:picLocks noChangeAspect="1" noChangeArrowheads="1"/>
          </p:cNvPicPr>
          <p:nvPr/>
        </p:nvPicPr>
        <p:blipFill>
          <a:blip r:embed="rId2" cstate="print"/>
          <a:srcRect/>
          <a:stretch>
            <a:fillRect/>
          </a:stretch>
        </p:blipFill>
        <p:spPr bwMode="auto">
          <a:xfrm>
            <a:off x="0" y="609600"/>
            <a:ext cx="4533900" cy="5705476"/>
          </a:xfrm>
          <a:prstGeom prst="rect">
            <a:avLst/>
          </a:prstGeom>
          <a:noFill/>
        </p:spPr>
      </p:pic>
      <p:sp>
        <p:nvSpPr>
          <p:cNvPr id="3" name="Rectangle 2"/>
          <p:cNvSpPr/>
          <p:nvPr/>
        </p:nvSpPr>
        <p:spPr>
          <a:xfrm>
            <a:off x="4495800" y="76200"/>
            <a:ext cx="4648200" cy="6494085"/>
          </a:xfrm>
          <a:prstGeom prst="rect">
            <a:avLst/>
          </a:prstGeom>
        </p:spPr>
        <p:txBody>
          <a:bodyPr wrap="square">
            <a:spAutoFit/>
          </a:bodyPr>
          <a:lstStyle/>
          <a:p>
            <a:pPr algn="ctr"/>
            <a:r>
              <a:rPr lang="en-US" sz="3200" i="1" dirty="0" smtClean="0"/>
              <a:t>“Therefore the LORD God sent him forth from the garden of Eden, to till the ground from whence he was taken. So he drove out the man; and he placed at the east of the garden of Eden </a:t>
            </a:r>
            <a:r>
              <a:rPr lang="en-US" sz="3200" i="1" dirty="0" err="1" smtClean="0"/>
              <a:t>Cherubims</a:t>
            </a:r>
            <a:r>
              <a:rPr lang="en-US" sz="3200" i="1" dirty="0" smtClean="0"/>
              <a:t>, and a flaming sword which turned every way, to            keep the way of the </a:t>
            </a:r>
          </a:p>
          <a:p>
            <a:pPr algn="ctr"/>
            <a:r>
              <a:rPr lang="en-US" sz="3200" i="1" dirty="0" smtClean="0"/>
              <a:t>tree of life and eat, and live forever.”</a:t>
            </a:r>
            <a:endParaRPr lang="en-US" sz="32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www.thecreatorscalendar.com/images/Full_Rev_22.jpg"/>
          <p:cNvPicPr>
            <a:picLocks noChangeAspect="1" noChangeArrowheads="1"/>
          </p:cNvPicPr>
          <p:nvPr/>
        </p:nvPicPr>
        <p:blipFill>
          <a:blip r:embed="rId2" cstate="print"/>
          <a:srcRect/>
          <a:stretch>
            <a:fillRect/>
          </a:stretch>
        </p:blipFill>
        <p:spPr bwMode="auto">
          <a:xfrm>
            <a:off x="-228600" y="-171449"/>
            <a:ext cx="9372600" cy="7029450"/>
          </a:xfrm>
          <a:prstGeom prst="rect">
            <a:avLst/>
          </a:prstGeom>
          <a:noFill/>
        </p:spPr>
      </p:pic>
      <p:sp>
        <p:nvSpPr>
          <p:cNvPr id="3" name="Rectangle 2"/>
          <p:cNvSpPr/>
          <p:nvPr/>
        </p:nvSpPr>
        <p:spPr>
          <a:xfrm>
            <a:off x="304800" y="1447800"/>
            <a:ext cx="8382000" cy="2862322"/>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“He that hath an ear, let him hear what the Spirit saith unto the churches; To him that </a:t>
            </a:r>
            <a:r>
              <a:rPr lang="en-US" sz="3600" b="1" i="1" dirty="0" err="1" smtClean="0">
                <a:solidFill>
                  <a:schemeClr val="bg1"/>
                </a:solidFill>
                <a:effectLst>
                  <a:glow rad="101600">
                    <a:schemeClr val="tx1">
                      <a:alpha val="60000"/>
                    </a:schemeClr>
                  </a:glow>
                </a:effectLst>
              </a:rPr>
              <a:t>overcometh</a:t>
            </a:r>
            <a:r>
              <a:rPr lang="en-US" sz="3600" b="1" i="1" dirty="0" smtClean="0">
                <a:solidFill>
                  <a:schemeClr val="bg1"/>
                </a:solidFill>
                <a:effectLst>
                  <a:glow rad="101600">
                    <a:schemeClr val="tx1">
                      <a:alpha val="60000"/>
                    </a:schemeClr>
                  </a:glow>
                </a:effectLst>
              </a:rPr>
              <a:t> will I give to eat of the tree of life, which is in the midst of the paradise of God.” Revelation 2:7 </a:t>
            </a:r>
            <a:endParaRPr lang="en-US" sz="3600" b="1" i="1" dirty="0">
              <a:solidFill>
                <a:schemeClr val="bg1"/>
              </a:solidFill>
              <a:effectLst>
                <a:glow rad="101600">
                  <a:schemeClr val="tx1">
                    <a:alpha val="60000"/>
                  </a:schemeClr>
                </a:glow>
              </a:effectLs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3.bp.blogspot.com/_QoPaKHeBGgU/S8HTwxysN2I/AAAAAAAAAiY/jplIPGzDZv4/s1600/Salvation2.jpg"/>
          <p:cNvPicPr>
            <a:picLocks noChangeAspect="1" noChangeArrowheads="1"/>
          </p:cNvPicPr>
          <p:nvPr/>
        </p:nvPicPr>
        <p:blipFill>
          <a:blip r:embed="rId2" cstate="print"/>
          <a:srcRect/>
          <a:stretch>
            <a:fillRect/>
          </a:stretch>
        </p:blipFill>
        <p:spPr bwMode="auto">
          <a:xfrm>
            <a:off x="2514600" y="3505200"/>
            <a:ext cx="4190999" cy="3352800"/>
          </a:xfrm>
          <a:prstGeom prst="rect">
            <a:avLst/>
          </a:prstGeom>
          <a:noFill/>
        </p:spPr>
      </p:pic>
      <p:pic>
        <p:nvPicPr>
          <p:cNvPr id="3" name="Picture 2" descr="http://www.blessedisthekingdom.com/wp-content/uploads/2012/12/3-29-12-WM-hell-awaits-fire-red-31000.jpg"/>
          <p:cNvPicPr>
            <a:picLocks noChangeAspect="1" noChangeArrowheads="1"/>
          </p:cNvPicPr>
          <p:nvPr/>
        </p:nvPicPr>
        <p:blipFill>
          <a:blip r:embed="rId3" cstate="print"/>
          <a:srcRect/>
          <a:stretch>
            <a:fillRect/>
          </a:stretch>
        </p:blipFill>
        <p:spPr bwMode="auto">
          <a:xfrm>
            <a:off x="3581400" y="5943600"/>
            <a:ext cx="2286000" cy="1111251"/>
          </a:xfrm>
          <a:prstGeom prst="ellipse">
            <a:avLst/>
          </a:prstGeom>
          <a:ln>
            <a:noFill/>
          </a:ln>
          <a:effectLst>
            <a:softEdge rad="112500"/>
          </a:effectLst>
        </p:spPr>
      </p:pic>
      <p:sp>
        <p:nvSpPr>
          <p:cNvPr id="4" name="Rectangle 3"/>
          <p:cNvSpPr/>
          <p:nvPr/>
        </p:nvSpPr>
        <p:spPr>
          <a:xfrm>
            <a:off x="0" y="-304800"/>
            <a:ext cx="9144000" cy="3539430"/>
          </a:xfrm>
          <a:prstGeom prst="rect">
            <a:avLst/>
          </a:prstGeom>
        </p:spPr>
        <p:txBody>
          <a:bodyPr wrap="square">
            <a:spAutoFit/>
          </a:bodyPr>
          <a:lstStyle/>
          <a:p>
            <a:pPr algn="ctr"/>
            <a:r>
              <a:rPr lang="en-US" sz="3200" i="1" dirty="0" smtClean="0"/>
              <a:t/>
            </a:r>
            <a:br>
              <a:rPr lang="en-US" sz="3200" i="1" dirty="0" smtClean="0"/>
            </a:br>
            <a:r>
              <a:rPr lang="en-US" sz="3200" i="1" dirty="0" smtClean="0"/>
              <a:t> (Matthew7:23, 25:41)</a:t>
            </a:r>
          </a:p>
          <a:p>
            <a:pPr algn="ctr"/>
            <a:r>
              <a:rPr lang="en-US" sz="3200" i="1" dirty="0" smtClean="0"/>
              <a:t>And then will I profess unto them, I never knew you: depart from me, ye that work iniquity…Then shall he say also unto them on the left hand, Depart from me, ye cursed, into everlasting fire, prepared for the devil and his angels.”</a:t>
            </a:r>
            <a:endParaRPr lang="en-US" sz="3200" i="1" dirty="0"/>
          </a:p>
        </p:txBody>
      </p:sp>
      <p:pic>
        <p:nvPicPr>
          <p:cNvPr id="79874" name="Picture 2" descr="http://www.lds.org/bc/content/shared/content/images/gospel-library/manual/31118/31118_000_005_05.jpg"/>
          <p:cNvPicPr>
            <a:picLocks noChangeAspect="1" noChangeArrowheads="1"/>
          </p:cNvPicPr>
          <p:nvPr/>
        </p:nvPicPr>
        <p:blipFill>
          <a:blip r:embed="rId4" cstate="print"/>
          <a:srcRect/>
          <a:stretch>
            <a:fillRect/>
          </a:stretch>
        </p:blipFill>
        <p:spPr bwMode="auto">
          <a:xfrm>
            <a:off x="3657600" y="3581400"/>
            <a:ext cx="2092570" cy="19050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fade">
                                      <p:cBhvr>
                                        <p:cTn id="7" dur="2000"/>
                                        <p:tgtEl>
                                          <p:spTgt spid="798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1"/>
            <a:ext cx="9092242" cy="4191000"/>
          </a:xfrm>
        </p:spPr>
        <p:txBody>
          <a:bodyPr/>
          <a:lstStyle/>
          <a:p>
            <a:r>
              <a:rPr lang="en-US" dirty="0" smtClean="0"/>
              <a:t>Sacrifice of the life of </a:t>
            </a:r>
            <a:r>
              <a:rPr lang="en-US" dirty="0" smtClean="0">
                <a:effectLst/>
                <a:latin typeface="+mj-lt"/>
              </a:rPr>
              <a:t>the innocent – </a:t>
            </a:r>
            <a:r>
              <a:rPr lang="en-US" i="1" dirty="0" smtClean="0">
                <a:solidFill>
                  <a:srgbClr val="FFFF00"/>
                </a:solidFill>
                <a:effectLst/>
                <a:latin typeface="+mj-lt"/>
              </a:rPr>
              <a:t>“And Moses said, Thou must give us also sacrifices and burnt offerings, that we may sacrifice unto the LORD our God.”</a:t>
            </a:r>
          </a:p>
          <a:p>
            <a:r>
              <a:rPr lang="en-US" dirty="0" smtClean="0"/>
              <a:t>Life Blood -  </a:t>
            </a:r>
            <a:r>
              <a:rPr lang="en-US" i="1" dirty="0" smtClean="0">
                <a:solidFill>
                  <a:srgbClr val="FFFF00"/>
                </a:solidFill>
              </a:rPr>
              <a:t>“For the life of the flesh is in the blood: and I have given it to you upon the altar to make an atonement for your souls: for it is the blood that maketh an atonement for the soul.”</a:t>
            </a:r>
            <a:endParaRPr lang="en-US" i="1" dirty="0">
              <a:solidFill>
                <a:srgbClr val="FFFF00"/>
              </a:solidFill>
            </a:endParaRPr>
          </a:p>
        </p:txBody>
      </p:sp>
      <p:sp>
        <p:nvSpPr>
          <p:cNvPr id="4" name="Content Placeholder 3"/>
          <p:cNvSpPr txBox="1">
            <a:spLocks noGrp="1"/>
          </p:cNvSpPr>
          <p:nvPr>
            <p:ph type="title"/>
          </p:nvPr>
        </p:nvSpPr>
        <p:spPr>
          <a:xfrm>
            <a:off x="457200" y="76200"/>
            <a:ext cx="8229600" cy="12192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glow rad="63500">
                    <a:srgbClr val="C00000">
                      <a:alpha val="40000"/>
                    </a:srgbClr>
                  </a:glow>
                  <a:reflection blurRad="6350" stA="55000" endA="300" endPos="45500" dir="5400000" sy="-100000" algn="bl" rotWithShape="0"/>
                </a:effectLst>
                <a:uLnTx/>
                <a:uFillTx/>
                <a:latin typeface="Times New Roman" pitchFamily="18" charset="0"/>
                <a:ea typeface="+mn-ea"/>
                <a:cs typeface="Times New Roman" pitchFamily="18" charset="0"/>
              </a:rPr>
              <a:t>The Remedy for </a:t>
            </a:r>
            <a:r>
              <a:rPr lang="en-US" sz="4800" b="1" dirty="0" smtClean="0">
                <a:effectLst>
                  <a:glow rad="63500">
                    <a:srgbClr val="C00000">
                      <a:alpha val="40000"/>
                    </a:srgbClr>
                  </a:glow>
                  <a:reflection blurRad="6350" stA="55000" endA="300" endPos="45500" dir="5400000" sy="-100000" algn="bl" rotWithShape="0"/>
                </a:effectLst>
                <a:latin typeface="Times New Roman" pitchFamily="18" charset="0"/>
                <a:ea typeface="+mn-ea"/>
                <a:cs typeface="Times New Roman" pitchFamily="18" charset="0"/>
              </a:rPr>
              <a:t>Man’s </a:t>
            </a:r>
            <a:r>
              <a:rPr kumimoji="0" lang="en-US" sz="4800" b="1" i="0" u="none" strike="noStrike" kern="1200" cap="none" spc="0" normalizeH="0" baseline="0" noProof="0" dirty="0" smtClean="0">
                <a:ln>
                  <a:noFill/>
                </a:ln>
                <a:solidFill>
                  <a:schemeClr val="tx1"/>
                </a:solidFill>
                <a:effectLst>
                  <a:glow rad="63500">
                    <a:srgbClr val="C00000">
                      <a:alpha val="40000"/>
                    </a:srgbClr>
                  </a:glow>
                  <a:reflection blurRad="6350" stA="55000" endA="300" endPos="45500" dir="5400000" sy="-100000" algn="bl" rotWithShape="0"/>
                </a:effectLst>
                <a:uLnTx/>
                <a:uFillTx/>
                <a:latin typeface="Times New Roman" pitchFamily="18" charset="0"/>
                <a:ea typeface="+mn-ea"/>
                <a:cs typeface="Times New Roman" pitchFamily="18" charset="0"/>
              </a:rPr>
              <a:t>Sin</a:t>
            </a:r>
          </a:p>
        </p:txBody>
      </p:sp>
      <p:pic>
        <p:nvPicPr>
          <p:cNvPr id="89090" name="Picture 2" descr="http://wwwdelivery.superstock.com/WI/223/4029/PreviewComp/SuperStock_4029R-256907.jpg"/>
          <p:cNvPicPr>
            <a:picLocks noChangeAspect="1" noChangeArrowheads="1"/>
          </p:cNvPicPr>
          <p:nvPr/>
        </p:nvPicPr>
        <p:blipFill>
          <a:blip r:embed="rId2" cstate="print"/>
          <a:srcRect r="-870" b="25438"/>
          <a:stretch>
            <a:fillRect/>
          </a:stretch>
        </p:blipFill>
        <p:spPr bwMode="auto">
          <a:xfrm>
            <a:off x="6400800" y="5029200"/>
            <a:ext cx="2584831" cy="1828800"/>
          </a:xfrm>
          <a:prstGeom prst="snip2DiagRect">
            <a:avLst>
              <a:gd name="adj1" fmla="val 479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6" name="Picture 10" descr="http://3.bp.blogspot.com/_kr_xfH0aEq4/TJc1xgHTq2I/AAAAAAAAAcs/cVBn-frUIBU/s1600/Abel.jpg"/>
          <p:cNvPicPr>
            <a:picLocks noChangeAspect="1" noChangeArrowheads="1"/>
          </p:cNvPicPr>
          <p:nvPr/>
        </p:nvPicPr>
        <p:blipFill>
          <a:blip r:embed="rId2" cstate="print"/>
          <a:srcRect/>
          <a:stretch>
            <a:fillRect/>
          </a:stretch>
        </p:blipFill>
        <p:spPr bwMode="auto">
          <a:xfrm>
            <a:off x="0" y="0"/>
            <a:ext cx="4495800" cy="6883148"/>
          </a:xfrm>
          <a:prstGeom prst="rect">
            <a:avLst/>
          </a:prstGeom>
          <a:noFill/>
        </p:spPr>
      </p:pic>
      <p:pic>
        <p:nvPicPr>
          <p:cNvPr id="91138" name="Picture 2" descr="http://images.sodahead.com/polls/003772002/4917545183_01_Ge_04_01_RG_xlarge.jpeg"/>
          <p:cNvPicPr>
            <a:picLocks noChangeAspect="1" noChangeArrowheads="1"/>
          </p:cNvPicPr>
          <p:nvPr/>
        </p:nvPicPr>
        <p:blipFill>
          <a:blip r:embed="rId3" cstate="print"/>
          <a:srcRect/>
          <a:stretch>
            <a:fillRect/>
          </a:stretch>
        </p:blipFill>
        <p:spPr bwMode="auto">
          <a:xfrm>
            <a:off x="4038599" y="0"/>
            <a:ext cx="5105401" cy="3690477"/>
          </a:xfrm>
          <a:prstGeom prst="rect">
            <a:avLst/>
          </a:prstGeom>
          <a:noFill/>
        </p:spPr>
      </p:pic>
      <p:pic>
        <p:nvPicPr>
          <p:cNvPr id="91144" name="Picture 8" descr="https://www.lds.org/bc/content/shared/content/images/gospel-library/manual/31118/31118_000_005_12.jpg"/>
          <p:cNvPicPr>
            <a:picLocks noChangeAspect="1" noChangeArrowheads="1"/>
          </p:cNvPicPr>
          <p:nvPr/>
        </p:nvPicPr>
        <p:blipFill>
          <a:blip r:embed="rId4" cstate="print">
            <a:lum contrast="30000"/>
          </a:blip>
          <a:srcRect/>
          <a:stretch>
            <a:fillRect/>
          </a:stretch>
        </p:blipFill>
        <p:spPr bwMode="auto">
          <a:xfrm>
            <a:off x="4038601" y="3429000"/>
            <a:ext cx="5105399" cy="45962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144"/>
                                        </p:tgtEl>
                                        <p:attrNameLst>
                                          <p:attrName>style.visibility</p:attrName>
                                        </p:attrNameLst>
                                      </p:cBhvr>
                                      <p:to>
                                        <p:strVal val="visible"/>
                                      </p:to>
                                    </p:set>
                                    <p:anim to="" calcmode="lin" valueType="num">
                                      <p:cBhvr>
                                        <p:cTn id="7" dur="1" fill="hold"/>
                                        <p:tgtEl>
                                          <p:spTgt spid="9114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146"/>
                                        </p:tgtEl>
                                        <p:attrNameLst>
                                          <p:attrName>style.visibility</p:attrName>
                                        </p:attrNameLst>
                                      </p:cBhvr>
                                      <p:to>
                                        <p:strVal val="visible"/>
                                      </p:to>
                                    </p:set>
                                    <p:anim to="" calcmode="lin" valueType="num">
                                      <p:cBhvr>
                                        <p:cTn id="12" dur="1" fill="hold"/>
                                        <p:tgtEl>
                                          <p:spTgt spid="9114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4.bp.blogspot.com/-AQBn1DBTTrc/T7Qba4Wc7GI/AAAAAAAABqk/qQJIRfUJ498/s1600/4_cain-abel-sacrifices.jpeg"/>
          <p:cNvPicPr>
            <a:picLocks noChangeAspect="1" noChangeArrowheads="1"/>
          </p:cNvPicPr>
          <p:nvPr/>
        </p:nvPicPr>
        <p:blipFill>
          <a:blip r:embed="rId2" cstate="print"/>
          <a:srcRect/>
          <a:stretch>
            <a:fillRect/>
          </a:stretch>
        </p:blipFill>
        <p:spPr bwMode="auto">
          <a:xfrm>
            <a:off x="1371600" y="0"/>
            <a:ext cx="6553200" cy="4010558"/>
          </a:xfrm>
          <a:prstGeom prst="rect">
            <a:avLst/>
          </a:prstGeom>
          <a:noFill/>
        </p:spPr>
      </p:pic>
      <p:sp>
        <p:nvSpPr>
          <p:cNvPr id="3" name="Rectangle 2"/>
          <p:cNvSpPr/>
          <p:nvPr/>
        </p:nvSpPr>
        <p:spPr>
          <a:xfrm>
            <a:off x="0" y="4343400"/>
            <a:ext cx="9144000" cy="2062103"/>
          </a:xfrm>
          <a:prstGeom prst="rect">
            <a:avLst/>
          </a:prstGeom>
        </p:spPr>
        <p:txBody>
          <a:bodyPr wrap="square">
            <a:spAutoFit/>
          </a:bodyPr>
          <a:lstStyle/>
          <a:p>
            <a:pPr algn="ctr"/>
            <a:r>
              <a:rPr lang="en-US" sz="3200" i="1" dirty="0" smtClean="0"/>
              <a:t>“And Abel, he also brought of the firstlings of his flock and of the fat thereof. And the LORD had respect unto Abel and to his offering: But unto Cain and to his offering he had not respect.” (Genesis 4:4-5) </a:t>
            </a:r>
            <a:endParaRPr lang="en-US" sz="3200" i="1"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s3.amazonaws.com/rapgenius/cainkillsabel.jpg"/>
          <p:cNvPicPr>
            <a:picLocks noChangeAspect="1" noChangeArrowheads="1"/>
          </p:cNvPicPr>
          <p:nvPr/>
        </p:nvPicPr>
        <p:blipFill>
          <a:blip r:embed="rId2" cstate="print"/>
          <a:srcRect/>
          <a:stretch>
            <a:fillRect/>
          </a:stretch>
        </p:blipFill>
        <p:spPr bwMode="auto">
          <a:xfrm>
            <a:off x="1828800" y="-142799"/>
            <a:ext cx="5695950" cy="7000799"/>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www.bibleistrue.com/qna/altarnoah.gif"/>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citychurchstl.files.wordpress.com/2012/01/abraham-sacrificing-isaac.jpg"/>
          <p:cNvPicPr>
            <a:picLocks noChangeAspect="1" noChangeArrowheads="1"/>
          </p:cNvPicPr>
          <p:nvPr/>
        </p:nvPicPr>
        <p:blipFill>
          <a:blip r:embed="rId2" cstate="print"/>
          <a:srcRect/>
          <a:stretch>
            <a:fillRect/>
          </a:stretch>
        </p:blipFill>
        <p:spPr bwMode="auto">
          <a:xfrm>
            <a:off x="0" y="-159223"/>
            <a:ext cx="9144000" cy="7017224"/>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1.bp.blogspot.com/-uSIUb17NTAU/To4aavoYuyI/AAAAAAAAA-A/kovs1krnqp0/s640/passover+blood+doorpost.jpg"/>
          <p:cNvPicPr>
            <a:picLocks noChangeAspect="1" noChangeArrowheads="1"/>
          </p:cNvPicPr>
          <p:nvPr/>
        </p:nvPicPr>
        <p:blipFill>
          <a:blip r:embed="rId2" cstate="print"/>
          <a:srcRect/>
          <a:stretch>
            <a:fillRect/>
          </a:stretch>
        </p:blipFill>
        <p:spPr bwMode="auto">
          <a:xfrm>
            <a:off x="-228600" y="-171449"/>
            <a:ext cx="9372600" cy="70294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covenantoflove.net/wp-content/uploads/2011/11/In-the-Beginning-1.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6" name="Picture 6" descr="http://cms.education.gov.il/NR/rdonlyres/9B31FB14-1F35-43D1-A341-5AB2A81E3881/98990/mizbeach.jpg"/>
          <p:cNvPicPr>
            <a:picLocks noChangeAspect="1" noChangeArrowheads="1"/>
          </p:cNvPicPr>
          <p:nvPr/>
        </p:nvPicPr>
        <p:blipFill>
          <a:blip r:embed="rId2" cstate="print"/>
          <a:srcRect/>
          <a:stretch>
            <a:fillRect/>
          </a:stretch>
        </p:blipFill>
        <p:spPr bwMode="auto">
          <a:xfrm>
            <a:off x="-457200" y="0"/>
            <a:ext cx="9753598" cy="68580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danieljepsen.com/wp-content/uploads/2012/06/Pastor-or-Priest-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onetruthonegod.files.wordpress.com/2013/02/sacrifice.jpg"/>
          <p:cNvPicPr>
            <a:picLocks noChangeAspect="1" noChangeArrowheads="1"/>
          </p:cNvPicPr>
          <p:nvPr/>
        </p:nvPicPr>
        <p:blipFill>
          <a:blip r:embed="rId2" cstate="print"/>
          <a:srcRect/>
          <a:stretch>
            <a:fillRect/>
          </a:stretch>
        </p:blipFill>
        <p:spPr bwMode="auto">
          <a:xfrm>
            <a:off x="1" y="2779"/>
            <a:ext cx="9144000" cy="6855222"/>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www.ellenwhite.info/images/chapt-illus/DA/RH-VeilRent2.jpg"/>
          <p:cNvPicPr>
            <a:picLocks noChangeAspect="1" noChangeArrowheads="1"/>
          </p:cNvPicPr>
          <p:nvPr/>
        </p:nvPicPr>
        <p:blipFill>
          <a:blip r:embed="rId2" cstate="print"/>
          <a:srcRect/>
          <a:stretch>
            <a:fillRect/>
          </a:stretch>
        </p:blipFill>
        <p:spPr bwMode="auto">
          <a:xfrm>
            <a:off x="2286000" y="-45213"/>
            <a:ext cx="4838700" cy="6903214"/>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0"/>
            <a:ext cx="9144000" cy="3505200"/>
          </a:xfrm>
        </p:spPr>
        <p:txBody>
          <a:bodyPr>
            <a:scene3d>
              <a:camera prst="orthographicFront"/>
              <a:lightRig rig="threePt" dir="t"/>
            </a:scene3d>
            <a:sp3d extrusionH="57150">
              <a:bevelT w="38100" h="38100" prst="convex"/>
            </a:sp3d>
          </a:bodyPr>
          <a:lstStyle/>
          <a:p>
            <a:r>
              <a:rPr lang="en-US" i="1" dirty="0" smtClean="0">
                <a:effectLst>
                  <a:reflection blurRad="6350" stA="55000" endA="300" endPos="45500" dir="5400000" sy="-100000" algn="bl" rotWithShape="0"/>
                </a:effectLst>
              </a:rPr>
              <a:t>Christ our Sacrifice</a:t>
            </a:r>
            <a:endParaRPr lang="en-US" i="1" dirty="0">
              <a:effectLst>
                <a:reflection blurRad="6350" stA="55000" endA="300" endPos="45500" dir="5400000" sy="-100000" algn="bl" rotWithShape="0"/>
              </a:effectLst>
            </a:endParaRPr>
          </a:p>
        </p:txBody>
      </p:sp>
      <p:pic>
        <p:nvPicPr>
          <p:cNvPr id="105474" name="Picture 2" descr="http://www.reverbtheword.tv/resource/iphone-20120219180000-1.jpg?fileId=16673846"/>
          <p:cNvPicPr>
            <a:picLocks noChangeAspect="1" noChangeArrowheads="1"/>
          </p:cNvPicPr>
          <p:nvPr/>
        </p:nvPicPr>
        <p:blipFill>
          <a:blip r:embed="rId2" cstate="print"/>
          <a:srcRect/>
          <a:stretch>
            <a:fillRect/>
          </a:stretch>
        </p:blipFill>
        <p:spPr bwMode="auto">
          <a:xfrm>
            <a:off x="1447800" y="0"/>
            <a:ext cx="6396642" cy="480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a:bodyPr>
          <a:lstStyle/>
          <a:p>
            <a:r>
              <a:rPr lang="en-US" sz="3200" i="1" dirty="0" smtClean="0"/>
              <a:t> “For the law having a shadow of good things to come, and not the very image of the things, can never with those sacrifices which they offered year by year continually make the comers thereunto perfect. For then would they not have ceased to be offered? because that the worshippers once purged should have had no more conscience of sins. But in those sacrifices there is a remembrance again made of sins every year. For it is not possible that the blood of bulls and of goats should take away sins. Wherefore when he cometh into the world, he saith, </a:t>
            </a:r>
            <a:r>
              <a:rPr lang="en-US" sz="3200" i="1" u="sng" dirty="0" smtClean="0"/>
              <a:t>Sacrifice</a:t>
            </a:r>
            <a:r>
              <a:rPr lang="en-US" sz="3200" i="1" dirty="0" smtClean="0"/>
              <a:t> and offering thou </a:t>
            </a:r>
            <a:r>
              <a:rPr lang="en-US" sz="3200" i="1" dirty="0" err="1" smtClean="0"/>
              <a:t>wouldest</a:t>
            </a:r>
            <a:r>
              <a:rPr lang="en-US" sz="3200" i="1" dirty="0" smtClean="0"/>
              <a:t> not, but a body hast thou prepared me…</a:t>
            </a:r>
            <a:endParaRPr lang="en-US" sz="3200" i="1"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781800"/>
          </a:xfrm>
        </p:spPr>
        <p:txBody>
          <a:bodyPr>
            <a:noAutofit/>
          </a:bodyPr>
          <a:lstStyle/>
          <a:p>
            <a:r>
              <a:rPr lang="en-US" sz="3200" i="1" dirty="0" smtClean="0"/>
              <a:t>In burnt offerings and </a:t>
            </a:r>
            <a:r>
              <a:rPr lang="en-US" sz="3200" i="1" u="sng" dirty="0" smtClean="0"/>
              <a:t>sacrifices</a:t>
            </a:r>
            <a:r>
              <a:rPr lang="en-US" sz="3200" i="1" dirty="0" smtClean="0"/>
              <a:t> for sin thou hast had no pleasure. Then said I, Lo, I come, to do thy will, O God. Above when he said, </a:t>
            </a:r>
            <a:r>
              <a:rPr lang="en-US" sz="3200" i="1" u="sng" dirty="0" smtClean="0"/>
              <a:t>Sacrifice</a:t>
            </a:r>
            <a:r>
              <a:rPr lang="en-US" sz="3200" i="1" dirty="0" smtClean="0"/>
              <a:t> and offering and burnt offerings and offering for sin thou </a:t>
            </a:r>
            <a:r>
              <a:rPr lang="en-US" sz="3200" i="1" dirty="0" err="1" smtClean="0"/>
              <a:t>wouldest</a:t>
            </a:r>
            <a:r>
              <a:rPr lang="en-US" sz="3200" i="1" dirty="0" smtClean="0"/>
              <a:t> not, neither </a:t>
            </a:r>
            <a:r>
              <a:rPr lang="en-US" sz="3200" i="1" dirty="0" err="1" smtClean="0"/>
              <a:t>hadst</a:t>
            </a:r>
            <a:r>
              <a:rPr lang="en-US" sz="3200" i="1" dirty="0" smtClean="0"/>
              <a:t> pleasure therein; which are offered by the law; Then said he, Lo, I come to do thy will, O God. He </a:t>
            </a:r>
            <a:r>
              <a:rPr lang="en-US" sz="3200" i="1" dirty="0" err="1" smtClean="0"/>
              <a:t>taketh</a:t>
            </a:r>
            <a:r>
              <a:rPr lang="en-US" sz="3200" i="1" dirty="0" smtClean="0"/>
              <a:t> away the first, that he may establish the second. By the which will we are sanctified through the offering of the body of Jesus Christ once for all. And every priest standeth daily ministering and offering oftentimes the same </a:t>
            </a:r>
            <a:r>
              <a:rPr lang="en-US" sz="3200" i="1" u="sng" dirty="0" smtClean="0"/>
              <a:t>sacrifices</a:t>
            </a:r>
            <a:r>
              <a:rPr lang="en-US" sz="3200" i="1" dirty="0" smtClean="0"/>
              <a:t>, which can never take away sins: But this man, after he had offered one </a:t>
            </a:r>
            <a:r>
              <a:rPr lang="en-US" sz="3200" i="1" u="sng" dirty="0" smtClean="0"/>
              <a:t>sacrifice</a:t>
            </a:r>
            <a:r>
              <a:rPr lang="en-US" sz="3200" i="1" dirty="0" smtClean="0"/>
              <a:t> for sins for ever, sat down </a:t>
            </a:r>
            <a:br>
              <a:rPr lang="en-US" sz="3200" i="1" dirty="0" smtClean="0"/>
            </a:br>
            <a:r>
              <a:rPr lang="en-US" sz="3200" i="1" dirty="0" smtClean="0"/>
              <a:t>on the right hand of God.”</a:t>
            </a:r>
            <a:endParaRPr lang="en-US" sz="3200" i="1"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scene3d>
              <a:camera prst="orthographicFront"/>
              <a:lightRig rig="threePt" dir="t"/>
            </a:scene3d>
            <a:sp3d extrusionH="57150">
              <a:bevelT w="38100" h="38100" prst="convex"/>
            </a:sp3d>
          </a:bodyPr>
          <a:lstStyle/>
          <a:p>
            <a:r>
              <a:rPr lang="en-US" b="1" i="1" dirty="0" smtClean="0">
                <a:solidFill>
                  <a:srgbClr val="FF0000"/>
                </a:solidFill>
              </a:rPr>
              <a:t>The Shed Blood of Christ</a:t>
            </a:r>
            <a:endParaRPr lang="en-US" b="1" i="1" dirty="0">
              <a:solidFill>
                <a:srgbClr val="FF0000"/>
              </a:solidFill>
            </a:endParaRPr>
          </a:p>
        </p:txBody>
      </p:sp>
      <p:sp>
        <p:nvSpPr>
          <p:cNvPr id="3" name="Content Placeholder 2"/>
          <p:cNvSpPr>
            <a:spLocks noGrp="1"/>
          </p:cNvSpPr>
          <p:nvPr>
            <p:ph idx="1"/>
          </p:nvPr>
        </p:nvSpPr>
        <p:spPr>
          <a:xfrm>
            <a:off x="0" y="1295400"/>
            <a:ext cx="9144000" cy="5562600"/>
          </a:xfrm>
        </p:spPr>
        <p:txBody>
          <a:bodyPr>
            <a:normAutofit lnSpcReduction="10000"/>
          </a:bodyPr>
          <a:lstStyle/>
          <a:p>
            <a:pPr>
              <a:buNone/>
            </a:pPr>
            <a:r>
              <a:rPr lang="en-US" i="1" dirty="0" smtClean="0"/>
              <a:t>     I John 1:7 - “…the </a:t>
            </a:r>
            <a:r>
              <a:rPr lang="en-US" i="1" dirty="0" smtClean="0">
                <a:solidFill>
                  <a:srgbClr val="FF0000"/>
                </a:solidFill>
              </a:rPr>
              <a:t>blood</a:t>
            </a:r>
            <a:r>
              <a:rPr lang="en-US" i="1" dirty="0" smtClean="0"/>
              <a:t> of Jesus Christ his Son </a:t>
            </a:r>
            <a:r>
              <a:rPr lang="en-US" i="1" dirty="0" err="1" smtClean="0"/>
              <a:t>cleanseth</a:t>
            </a:r>
            <a:r>
              <a:rPr lang="en-US" i="1" dirty="0" smtClean="0"/>
              <a:t> us from all sin.”</a:t>
            </a:r>
          </a:p>
          <a:p>
            <a:pPr>
              <a:buNone/>
            </a:pPr>
            <a:r>
              <a:rPr lang="en-US" i="1" dirty="0" smtClean="0"/>
              <a:t/>
            </a:r>
            <a:br>
              <a:rPr lang="en-US" i="1" dirty="0" smtClean="0"/>
            </a:br>
            <a:r>
              <a:rPr lang="en-US" i="1" dirty="0" smtClean="0"/>
              <a:t>Matthew 26:28 – “For this is my </a:t>
            </a:r>
            <a:r>
              <a:rPr lang="en-US" i="1" dirty="0" smtClean="0">
                <a:solidFill>
                  <a:srgbClr val="FF0000"/>
                </a:solidFill>
              </a:rPr>
              <a:t>blood</a:t>
            </a:r>
            <a:r>
              <a:rPr lang="en-US" i="1" dirty="0" smtClean="0"/>
              <a:t> of the new testament, which is shed for many for the remission of sins.”</a:t>
            </a:r>
          </a:p>
          <a:p>
            <a:pPr>
              <a:buNone/>
            </a:pPr>
            <a:r>
              <a:rPr lang="en-US" i="1" dirty="0" smtClean="0"/>
              <a:t/>
            </a:r>
            <a:br>
              <a:rPr lang="en-US" i="1" dirty="0" smtClean="0"/>
            </a:br>
            <a:r>
              <a:rPr lang="en-US" i="1" dirty="0" smtClean="0"/>
              <a:t>Hebrews 9:12 – “Neither by the </a:t>
            </a:r>
            <a:r>
              <a:rPr lang="en-US" i="1" dirty="0" smtClean="0">
                <a:solidFill>
                  <a:srgbClr val="FF0000"/>
                </a:solidFill>
              </a:rPr>
              <a:t>blood</a:t>
            </a:r>
            <a:r>
              <a:rPr lang="en-US" i="1" dirty="0" smtClean="0"/>
              <a:t> of goats and calves, but by his own blood he entered in once into the holy place, having obtained eternal redemption.”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2528"/>
            <a:ext cx="9100868" cy="6685472"/>
          </a:xfrm>
        </p:spPr>
        <p:txBody>
          <a:bodyPr/>
          <a:lstStyle/>
          <a:p>
            <a:r>
              <a:rPr lang="en-US" i="1" dirty="0" smtClean="0"/>
              <a:t>Colossians 1:14 – “In whom we have redemption through his </a:t>
            </a:r>
            <a:r>
              <a:rPr lang="en-US" i="1" dirty="0" smtClean="0">
                <a:solidFill>
                  <a:srgbClr val="FF0000"/>
                </a:solidFill>
              </a:rPr>
              <a:t>blood</a:t>
            </a:r>
            <a:r>
              <a:rPr lang="en-US" i="1" dirty="0" smtClean="0"/>
              <a:t>, [even] the forgiveness of sins.”</a:t>
            </a:r>
          </a:p>
          <a:p>
            <a:r>
              <a:rPr lang="en-US" i="1" dirty="0" smtClean="0"/>
              <a:t>Acts 20:28 – “…the church of God, which he hath purchased with his own </a:t>
            </a:r>
            <a:r>
              <a:rPr lang="en-US" i="1" dirty="0" smtClean="0">
                <a:solidFill>
                  <a:srgbClr val="FF0000"/>
                </a:solidFill>
              </a:rPr>
              <a:t>blood</a:t>
            </a:r>
            <a:r>
              <a:rPr lang="en-US" i="1" dirty="0" smtClean="0"/>
              <a:t>.”</a:t>
            </a:r>
          </a:p>
          <a:p>
            <a:r>
              <a:rPr lang="en-US" i="1" dirty="0" smtClean="0"/>
              <a:t>Revelation– “And from Jesus Christ, [who is] the faithful witness, [and] the first begotten of the dead, and the prince of the kings of the earth. Unto him that loved us, and washed us from our sins in his own </a:t>
            </a:r>
            <a:r>
              <a:rPr lang="en-US" i="1" dirty="0" smtClean="0">
                <a:solidFill>
                  <a:srgbClr val="FF0000"/>
                </a:solidFill>
              </a:rPr>
              <a:t>blood</a:t>
            </a:r>
            <a:r>
              <a:rPr lang="en-US" i="1" dirty="0" smtClean="0"/>
              <a:t>.”</a:t>
            </a:r>
          </a:p>
          <a:p>
            <a:r>
              <a:rPr lang="en-US" i="1" dirty="0" smtClean="0"/>
              <a:t>Ephesians 2:13 – “But now in Christ Jesus ye who sometimes were far off are made nigh by the </a:t>
            </a:r>
            <a:r>
              <a:rPr lang="en-US" i="1" dirty="0" smtClean="0">
                <a:solidFill>
                  <a:srgbClr val="FF0000"/>
                </a:solidFill>
              </a:rPr>
              <a:t>blood</a:t>
            </a:r>
            <a:r>
              <a:rPr lang="en-US" i="1" dirty="0" smtClean="0"/>
              <a:t> of Christ.”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ymnary.org/files/hymnary/pdf_thumbnails/138088.png"/>
          <p:cNvPicPr>
            <a:picLocks noChangeAspect="1" noChangeArrowheads="1"/>
          </p:cNvPicPr>
          <p:nvPr/>
        </p:nvPicPr>
        <p:blipFill>
          <a:blip r:embed="rId2" cstate="print"/>
          <a:srcRect/>
          <a:stretch>
            <a:fillRect/>
          </a:stretch>
        </p:blipFill>
        <p:spPr bwMode="auto">
          <a:xfrm>
            <a:off x="1752600" y="-58271"/>
            <a:ext cx="5876925" cy="760543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2.bp.blogspot.com/_pEkULZUBC7Q/TBmG3zgLlzI/AAAAAAAABX8/PfgTSFgLfDA/s1600/Bible+on+high.png"/>
          <p:cNvPicPr>
            <a:picLocks noChangeAspect="1" noChangeArrowheads="1"/>
          </p:cNvPicPr>
          <p:nvPr/>
        </p:nvPicPr>
        <p:blipFill>
          <a:blip r:embed="rId2" cstate="print"/>
          <a:srcRect/>
          <a:stretch>
            <a:fillRect/>
          </a:stretch>
        </p:blipFill>
        <p:spPr bwMode="auto">
          <a:xfrm>
            <a:off x="1905000" y="0"/>
            <a:ext cx="5442855" cy="4191000"/>
          </a:xfrm>
          <a:prstGeom prst="rect">
            <a:avLst/>
          </a:prstGeom>
          <a:noFill/>
        </p:spPr>
      </p:pic>
      <p:sp>
        <p:nvSpPr>
          <p:cNvPr id="4" name="Title 3"/>
          <p:cNvSpPr>
            <a:spLocks noGrp="1"/>
          </p:cNvSpPr>
          <p:nvPr>
            <p:ph type="title"/>
          </p:nvPr>
        </p:nvSpPr>
        <p:spPr>
          <a:xfrm>
            <a:off x="457200" y="4572000"/>
            <a:ext cx="8229600" cy="2286000"/>
          </a:xfrm>
        </p:spPr>
        <p:txBody>
          <a:bodyPr/>
          <a:lstStyle/>
          <a:p>
            <a:r>
              <a:rPr lang="en-US" i="1" dirty="0" smtClean="0"/>
              <a:t>“Thy Word is Truth…”</a:t>
            </a:r>
            <a:endParaRPr lang="en-US" i="1"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threePt" dir="t"/>
            </a:scene3d>
            <a:sp3d extrusionH="57150">
              <a:bevelT w="38100" h="38100" prst="convex"/>
            </a:sp3d>
          </a:bodyPr>
          <a:lstStyle/>
          <a:p>
            <a:r>
              <a:rPr lang="en-US" b="1" i="1" dirty="0" smtClean="0">
                <a:solidFill>
                  <a:srgbClr val="FF0000"/>
                </a:solidFill>
              </a:rPr>
              <a:t>Nothing but the Blood of Jesus</a:t>
            </a:r>
            <a:br>
              <a:rPr lang="en-US" b="1" i="1" dirty="0" smtClean="0">
                <a:solidFill>
                  <a:srgbClr val="FF0000"/>
                </a:solidFill>
              </a:rPr>
            </a:br>
            <a:endParaRPr lang="en-US" i="1" dirty="0">
              <a:solidFill>
                <a:srgbClr val="FF0000"/>
              </a:solidFill>
            </a:endParaRPr>
          </a:p>
        </p:txBody>
      </p:sp>
      <p:sp>
        <p:nvSpPr>
          <p:cNvPr id="3" name="Content Placeholder 2"/>
          <p:cNvSpPr>
            <a:spLocks noGrp="1"/>
          </p:cNvSpPr>
          <p:nvPr>
            <p:ph idx="1"/>
          </p:nvPr>
        </p:nvSpPr>
        <p:spPr>
          <a:xfrm>
            <a:off x="0" y="1371600"/>
            <a:ext cx="9144000" cy="5486400"/>
          </a:xfrm>
        </p:spPr>
        <p:txBody>
          <a:bodyPr>
            <a:normAutofit/>
          </a:bodyPr>
          <a:lstStyle/>
          <a:p>
            <a:r>
              <a:rPr lang="en-US" sz="3600" dirty="0" smtClean="0"/>
              <a:t>What can wash away my sin?</a:t>
            </a:r>
            <a:br>
              <a:rPr lang="en-US" sz="3600" dirty="0" smtClean="0"/>
            </a:br>
            <a:r>
              <a:rPr lang="en-US" sz="3600" dirty="0" smtClean="0"/>
              <a:t>Nothing but the blood of Jesus;</a:t>
            </a:r>
            <a:br>
              <a:rPr lang="en-US" sz="3600" dirty="0" smtClean="0"/>
            </a:br>
            <a:r>
              <a:rPr lang="en-US" sz="3600" dirty="0" smtClean="0"/>
              <a:t>What can make me whole again?</a:t>
            </a:r>
            <a:br>
              <a:rPr lang="en-US" sz="3600" dirty="0" smtClean="0"/>
            </a:br>
            <a:r>
              <a:rPr lang="en-US" sz="3600" dirty="0" smtClean="0"/>
              <a:t>Nothing but the blood of Jesus. </a:t>
            </a:r>
          </a:p>
          <a:p>
            <a:pPr>
              <a:buNone/>
            </a:pPr>
            <a:endParaRPr lang="en-US" sz="3600" dirty="0" smtClean="0"/>
          </a:p>
          <a:p>
            <a:r>
              <a:rPr lang="en-US" sz="3600" dirty="0" smtClean="0"/>
              <a:t>For my pardon, this I see,</a:t>
            </a:r>
            <a:br>
              <a:rPr lang="en-US" sz="3600" dirty="0" smtClean="0"/>
            </a:br>
            <a:r>
              <a:rPr lang="en-US" sz="3600" dirty="0" smtClean="0"/>
              <a:t>Nothing but the blood of Jesus;</a:t>
            </a:r>
            <a:br>
              <a:rPr lang="en-US" sz="3600" dirty="0" smtClean="0"/>
            </a:br>
            <a:r>
              <a:rPr lang="en-US" sz="3600" dirty="0" smtClean="0"/>
              <a:t>For my cleansing this my plea,</a:t>
            </a:r>
            <a:br>
              <a:rPr lang="en-US" sz="3600" dirty="0" smtClean="0"/>
            </a:br>
            <a:r>
              <a:rPr lang="en-US" sz="3600" dirty="0" smtClean="0"/>
              <a:t>Nothing but the blood of Jesus.</a:t>
            </a:r>
            <a:endParaRPr lang="en-US" sz="3600" dirty="0"/>
          </a:p>
        </p:txBody>
      </p:sp>
      <p:pic>
        <p:nvPicPr>
          <p:cNvPr id="122882" name="Picture 2" descr="https://www.unlockingthebible.org/wp-content/uploads/crown-of-thorns-the-power-blood-Jesus-Christ-300x199.jpg"/>
          <p:cNvPicPr>
            <a:picLocks noChangeAspect="1" noChangeArrowheads="1"/>
          </p:cNvPicPr>
          <p:nvPr/>
        </p:nvPicPr>
        <p:blipFill>
          <a:blip r:embed="rId2" cstate="print"/>
          <a:srcRect r="21333"/>
          <a:stretch>
            <a:fillRect/>
          </a:stretch>
        </p:blipFill>
        <p:spPr bwMode="auto">
          <a:xfrm>
            <a:off x="6705600" y="1143000"/>
            <a:ext cx="2247900" cy="1895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884" name="Picture 4" descr="http://www.shadesofgrace.org/wp-content/uploads/iStock_000006145874XSmall.jpg"/>
          <p:cNvPicPr>
            <a:picLocks noChangeAspect="1" noChangeArrowheads="1"/>
          </p:cNvPicPr>
          <p:nvPr/>
        </p:nvPicPr>
        <p:blipFill>
          <a:blip r:embed="rId3" cstate="print"/>
          <a:srcRect/>
          <a:stretch>
            <a:fillRect/>
          </a:stretch>
        </p:blipFill>
        <p:spPr bwMode="auto">
          <a:xfrm>
            <a:off x="6473960" y="4419600"/>
            <a:ext cx="2670040" cy="177165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4953000"/>
          </a:xfrm>
        </p:spPr>
        <p:txBody>
          <a:bodyPr>
            <a:normAutofit lnSpcReduction="10000"/>
          </a:bodyPr>
          <a:lstStyle/>
          <a:p>
            <a:r>
              <a:rPr lang="en-US" sz="3600" dirty="0" smtClean="0"/>
              <a:t>Nothing can for sin atone,</a:t>
            </a:r>
            <a:br>
              <a:rPr lang="en-US" sz="3600" dirty="0" smtClean="0"/>
            </a:br>
            <a:r>
              <a:rPr lang="en-US" sz="3600" dirty="0" smtClean="0"/>
              <a:t>Nothing but the blood of Jesus;</a:t>
            </a:r>
            <a:br>
              <a:rPr lang="en-US" sz="3600" dirty="0" smtClean="0"/>
            </a:br>
            <a:r>
              <a:rPr lang="en-US" sz="3600" dirty="0" smtClean="0"/>
              <a:t>Naught of good that I have done,</a:t>
            </a:r>
            <a:br>
              <a:rPr lang="en-US" sz="3600" dirty="0" smtClean="0"/>
            </a:br>
            <a:r>
              <a:rPr lang="en-US" sz="3600" dirty="0" smtClean="0"/>
              <a:t>Nothing but the blood of Jesus. </a:t>
            </a:r>
          </a:p>
          <a:p>
            <a:pPr>
              <a:buNone/>
            </a:pPr>
            <a:endParaRPr lang="en-US" sz="3600" dirty="0" smtClean="0"/>
          </a:p>
          <a:p>
            <a:r>
              <a:rPr lang="en-US" sz="3600" dirty="0" smtClean="0"/>
              <a:t>This is all my hope and peace,</a:t>
            </a:r>
            <a:br>
              <a:rPr lang="en-US" sz="3600" dirty="0" smtClean="0"/>
            </a:br>
            <a:r>
              <a:rPr lang="en-US" sz="3600" dirty="0" smtClean="0"/>
              <a:t>Nothing but the blood of Jesus;</a:t>
            </a:r>
            <a:br>
              <a:rPr lang="en-US" sz="3600" dirty="0" smtClean="0"/>
            </a:br>
            <a:r>
              <a:rPr lang="en-US" sz="3600" dirty="0" smtClean="0"/>
              <a:t>This is all my righteousness,</a:t>
            </a:r>
            <a:br>
              <a:rPr lang="en-US" sz="3600" dirty="0" smtClean="0"/>
            </a:br>
            <a:r>
              <a:rPr lang="en-US" sz="3600" dirty="0" smtClean="0"/>
              <a:t>Nothing but the blood of Jesus.</a:t>
            </a:r>
          </a:p>
          <a:p>
            <a:endParaRPr lang="en-US" sz="3600" dirty="0"/>
          </a:p>
        </p:txBody>
      </p:sp>
      <p:pic>
        <p:nvPicPr>
          <p:cNvPr id="120834" name="Picture 2" descr="http://www.prayersfire.com/wp-content/uploads/2012/03/blood-of-Jesus.jpg"/>
          <p:cNvPicPr>
            <a:picLocks noChangeAspect="1" noChangeArrowheads="1"/>
          </p:cNvPicPr>
          <p:nvPr/>
        </p:nvPicPr>
        <p:blipFill>
          <a:blip r:embed="rId3" cstate="print"/>
          <a:srcRect/>
          <a:stretch>
            <a:fillRect/>
          </a:stretch>
        </p:blipFill>
        <p:spPr bwMode="auto">
          <a:xfrm>
            <a:off x="6324600" y="4001664"/>
            <a:ext cx="2819400" cy="2856336"/>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Refrain:</a:t>
            </a:r>
            <a:endParaRPr lang="en-US" dirty="0"/>
          </a:p>
        </p:txBody>
      </p:sp>
      <p:sp>
        <p:nvSpPr>
          <p:cNvPr id="3" name="Content Placeholder 2"/>
          <p:cNvSpPr>
            <a:spLocks noGrp="1"/>
          </p:cNvSpPr>
          <p:nvPr>
            <p:ph idx="1"/>
          </p:nvPr>
        </p:nvSpPr>
        <p:spPr/>
        <p:txBody>
          <a:bodyPr>
            <a:normAutofit/>
          </a:bodyPr>
          <a:lstStyle/>
          <a:p>
            <a:r>
              <a:rPr lang="en-US" sz="3600" dirty="0" smtClean="0"/>
              <a:t>Oh! precious is the flow</a:t>
            </a:r>
            <a:br>
              <a:rPr lang="en-US" sz="3600" dirty="0" smtClean="0"/>
            </a:br>
            <a:r>
              <a:rPr lang="en-US" sz="3600" dirty="0" smtClean="0"/>
              <a:t>That makes me white as snow;</a:t>
            </a:r>
            <a:br>
              <a:rPr lang="en-US" sz="3600" dirty="0" smtClean="0"/>
            </a:br>
            <a:r>
              <a:rPr lang="en-US" sz="3600" dirty="0" smtClean="0"/>
              <a:t>No other fount I know,</a:t>
            </a:r>
            <a:br>
              <a:rPr lang="en-US" sz="3600" dirty="0" smtClean="0"/>
            </a:br>
            <a:r>
              <a:rPr lang="en-US" sz="3600" dirty="0" smtClean="0"/>
              <a:t>Nothing but the blood of Jesus.</a:t>
            </a:r>
            <a:endParaRPr lang="en-US" sz="3600" dirty="0"/>
          </a:p>
        </p:txBody>
      </p:sp>
      <p:pic>
        <p:nvPicPr>
          <p:cNvPr id="118786" name="Picture 2" descr="http://daybydaywithjesus.com/wp-content/uploads/2013/04/Nothing-but-the-blood-of-Jesus-w.jpg"/>
          <p:cNvPicPr>
            <a:picLocks noChangeAspect="1" noChangeArrowheads="1"/>
          </p:cNvPicPr>
          <p:nvPr/>
        </p:nvPicPr>
        <p:blipFill>
          <a:blip r:embed="rId2" cstate="print"/>
          <a:srcRect/>
          <a:stretch>
            <a:fillRect/>
          </a:stretch>
        </p:blipFill>
        <p:spPr bwMode="auto">
          <a:xfrm>
            <a:off x="3733800" y="4114800"/>
            <a:ext cx="3648075" cy="251615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meetthemayers.files.wordpress.com/2013/01/jesus_on_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b="1" dirty="0" smtClean="0"/>
              <a:t>Redemption</a:t>
            </a:r>
            <a:endParaRPr lang="en-US" b="1" dirty="0"/>
          </a:p>
        </p:txBody>
      </p:sp>
      <p:sp>
        <p:nvSpPr>
          <p:cNvPr id="3" name="Rectangle 2"/>
          <p:cNvSpPr/>
          <p:nvPr/>
        </p:nvSpPr>
        <p:spPr>
          <a:xfrm>
            <a:off x="0" y="5105400"/>
            <a:ext cx="9144000" cy="1077218"/>
          </a:xfrm>
          <a:prstGeom prst="rect">
            <a:avLst/>
          </a:prstGeom>
        </p:spPr>
        <p:txBody>
          <a:bodyPr wrap="square">
            <a:spAutoFit/>
          </a:bodyPr>
          <a:lstStyle/>
          <a:p>
            <a:pPr algn="ctr"/>
            <a:r>
              <a:rPr lang="en-US" sz="3200" i="1" dirty="0" smtClean="0"/>
              <a:t>“In whom we have redemption through his blood, even the forgiveness of sins.” (Col 1:14)</a:t>
            </a:r>
            <a:endParaRPr lang="en-US" sz="3200" i="1" dirty="0"/>
          </a:p>
        </p:txBody>
      </p:sp>
      <p:pic>
        <p:nvPicPr>
          <p:cNvPr id="108548" name="Picture 4" descr="http://thepropheticbooksofbible.org/wp-content/uploads/2013/07/jesus-paid-it-all.jpg"/>
          <p:cNvPicPr>
            <a:picLocks noChangeAspect="1" noChangeArrowheads="1"/>
          </p:cNvPicPr>
          <p:nvPr/>
        </p:nvPicPr>
        <p:blipFill>
          <a:blip r:embed="rId2" cstate="print"/>
          <a:srcRect/>
          <a:stretch>
            <a:fillRect/>
          </a:stretch>
        </p:blipFill>
        <p:spPr bwMode="auto">
          <a:xfrm>
            <a:off x="2057400" y="1295400"/>
            <a:ext cx="4762500" cy="3571875"/>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Meaning of Redemption</a:t>
            </a:r>
            <a:endParaRPr lang="en-US" dirty="0"/>
          </a:p>
        </p:txBody>
      </p:sp>
      <p:sp>
        <p:nvSpPr>
          <p:cNvPr id="4" name="Content Placeholder 3"/>
          <p:cNvSpPr>
            <a:spLocks noGrp="1"/>
          </p:cNvSpPr>
          <p:nvPr>
            <p:ph idx="1"/>
          </p:nvPr>
        </p:nvSpPr>
        <p:spPr>
          <a:xfrm>
            <a:off x="152400" y="1600201"/>
            <a:ext cx="8991600" cy="3124200"/>
          </a:xfrm>
        </p:spPr>
        <p:txBody>
          <a:bodyPr>
            <a:normAutofit/>
          </a:bodyPr>
          <a:lstStyle/>
          <a:p>
            <a:r>
              <a:rPr lang="en-US" sz="3600" dirty="0" smtClean="0"/>
              <a:t>The action of saving or being saved from sin, error, or evil.</a:t>
            </a:r>
          </a:p>
          <a:p>
            <a:r>
              <a:rPr lang="en-US" sz="3600" dirty="0" smtClean="0"/>
              <a:t> The action of regaining or gaining possession of something in exchange for payment, or clearing a debt.</a:t>
            </a:r>
          </a:p>
          <a:p>
            <a:endParaRPr lang="en-US" sz="3600" dirty="0"/>
          </a:p>
        </p:txBody>
      </p:sp>
      <p:pic>
        <p:nvPicPr>
          <p:cNvPr id="5" name="Picture 2" descr="http://c.crossmap.christianpost.com/images/0/80/8052.jpg"/>
          <p:cNvPicPr>
            <a:picLocks noChangeAspect="1" noChangeArrowheads="1"/>
          </p:cNvPicPr>
          <p:nvPr/>
        </p:nvPicPr>
        <p:blipFill>
          <a:blip r:embed="rId2" cstate="print"/>
          <a:srcRect/>
          <a:stretch>
            <a:fillRect/>
          </a:stretch>
        </p:blipFill>
        <p:spPr bwMode="auto">
          <a:xfrm>
            <a:off x="4840940" y="4114800"/>
            <a:ext cx="4303059"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www.duluthbible.org/filerequest/9311"/>
          <p:cNvPicPr>
            <a:picLocks noChangeAspect="1" noChangeArrowheads="1"/>
          </p:cNvPicPr>
          <p:nvPr/>
        </p:nvPicPr>
        <p:blipFill>
          <a:blip r:embed="rId2" cstate="print"/>
          <a:srcRect/>
          <a:stretch>
            <a:fillRect/>
          </a:stretch>
        </p:blipFill>
        <p:spPr bwMode="auto">
          <a:xfrm>
            <a:off x="0" y="0"/>
            <a:ext cx="9630624" cy="68580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s://encrypted-tbn3.gstatic.com/images?q=tbn:ANd9GcSc-WSGqgCxwb9np5rggA1y2SrMwrIM6xIHTa-ZlKBXKwuICx2b"/>
          <p:cNvPicPr>
            <a:picLocks noChangeAspect="1" noChangeArrowheads="1"/>
          </p:cNvPicPr>
          <p:nvPr/>
        </p:nvPicPr>
        <p:blipFill>
          <a:blip r:embed="rId2" cstate="print"/>
          <a:srcRect/>
          <a:stretch>
            <a:fillRect/>
          </a:stretch>
        </p:blipFill>
        <p:spPr bwMode="auto">
          <a:xfrm>
            <a:off x="1905000" y="1447800"/>
            <a:ext cx="5687291" cy="3400011"/>
          </a:xfrm>
          <a:prstGeom prst="rect">
            <a:avLst/>
          </a:prstGeom>
          <a:noFill/>
        </p:spPr>
      </p:pic>
      <p:sp>
        <p:nvSpPr>
          <p:cNvPr id="3" name="Rectangle 2"/>
          <p:cNvSpPr/>
          <p:nvPr/>
        </p:nvSpPr>
        <p:spPr>
          <a:xfrm>
            <a:off x="0" y="4876800"/>
            <a:ext cx="8991600" cy="1754326"/>
          </a:xfrm>
          <a:prstGeom prst="rect">
            <a:avLst/>
          </a:prstGeom>
        </p:spPr>
        <p:txBody>
          <a:bodyPr wrap="square">
            <a:spAutoFit/>
          </a:bodyPr>
          <a:lstStyle/>
          <a:p>
            <a:pPr algn="ctr"/>
            <a:r>
              <a:rPr lang="en-US" sz="3600" i="1" dirty="0" smtClean="0"/>
              <a:t>“And all things are of God, who hath reconciled us to himself by Jesus Christ, and hath given to us the ministry of reconciliation.” (II Cor. 5:18)</a:t>
            </a:r>
            <a:endParaRPr lang="en-US" sz="3600" i="1" dirty="0"/>
          </a:p>
        </p:txBody>
      </p:sp>
      <p:sp>
        <p:nvSpPr>
          <p:cNvPr id="4" name="Title 3"/>
          <p:cNvSpPr>
            <a:spLocks noGrp="1"/>
          </p:cNvSpPr>
          <p:nvPr>
            <p:ph type="title"/>
          </p:nvPr>
        </p:nvSpPr>
        <p:spPr/>
        <p:txBody>
          <a:bodyPr/>
          <a:lstStyle/>
          <a:p>
            <a:r>
              <a:rPr lang="en-US" b="1" dirty="0" smtClean="0"/>
              <a:t>Reconciliation</a:t>
            </a:r>
            <a:endParaRPr lang="en-US" b="1" dirty="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smtClean="0"/>
              <a:t>Meaning of Reconciliation</a:t>
            </a:r>
            <a:endParaRPr lang="en-US" dirty="0"/>
          </a:p>
        </p:txBody>
      </p:sp>
      <p:sp>
        <p:nvSpPr>
          <p:cNvPr id="3" name="Content Placeholder 2"/>
          <p:cNvSpPr>
            <a:spLocks noGrp="1"/>
          </p:cNvSpPr>
          <p:nvPr>
            <p:ph idx="1"/>
          </p:nvPr>
        </p:nvSpPr>
        <p:spPr>
          <a:xfrm>
            <a:off x="0" y="1600200"/>
            <a:ext cx="5562600" cy="5257800"/>
          </a:xfrm>
        </p:spPr>
        <p:txBody>
          <a:bodyPr>
            <a:normAutofit fontScale="92500" lnSpcReduction="20000"/>
          </a:bodyPr>
          <a:lstStyle/>
          <a:p>
            <a:r>
              <a:rPr lang="en-US" dirty="0" smtClean="0"/>
              <a:t>The act of restoring a broken friendship.</a:t>
            </a:r>
          </a:p>
          <a:p>
            <a:r>
              <a:rPr lang="en-US" dirty="0" smtClean="0"/>
              <a:t>The act of causing two people who were enemies to become friends.</a:t>
            </a:r>
          </a:p>
          <a:p>
            <a:r>
              <a:rPr lang="en-US" i="1" dirty="0" smtClean="0"/>
              <a:t>(Colossians 1:21-22) “And you, that were sometime alienated and enemies in your mind by wicked works, yet now hath he reconciled In the body of his flesh through death, to present you holy and </a:t>
            </a:r>
            <a:r>
              <a:rPr lang="en-US" i="1" dirty="0" err="1" smtClean="0"/>
              <a:t>unblameable</a:t>
            </a:r>
            <a:r>
              <a:rPr lang="en-US" i="1" dirty="0" smtClean="0"/>
              <a:t> and </a:t>
            </a:r>
            <a:r>
              <a:rPr lang="en-US" i="1" dirty="0" err="1" smtClean="0"/>
              <a:t>unreproveable</a:t>
            </a:r>
            <a:r>
              <a:rPr lang="en-US" i="1" dirty="0" smtClean="0"/>
              <a:t> in his sight.”</a:t>
            </a:r>
          </a:p>
          <a:p>
            <a:endParaRPr lang="en-US" dirty="0" smtClean="0"/>
          </a:p>
          <a:p>
            <a:endParaRPr lang="en-US" dirty="0"/>
          </a:p>
        </p:txBody>
      </p:sp>
      <p:pic>
        <p:nvPicPr>
          <p:cNvPr id="112642" name="Picture 2" descr="http://www.jesus-is-savior.com/images/jesus_nailed_hand-invert.gif"/>
          <p:cNvPicPr>
            <a:picLocks noChangeAspect="1" noChangeArrowheads="1"/>
          </p:cNvPicPr>
          <p:nvPr/>
        </p:nvPicPr>
        <p:blipFill>
          <a:blip r:embed="rId2" cstate="print"/>
          <a:srcRect/>
          <a:stretch>
            <a:fillRect/>
          </a:stretch>
        </p:blipFill>
        <p:spPr bwMode="auto">
          <a:xfrm>
            <a:off x="5562600" y="1676400"/>
            <a:ext cx="3446545"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686800" cy="3170099"/>
          </a:xfrm>
          <a:prstGeom prst="rect">
            <a:avLst/>
          </a:prstGeom>
        </p:spPr>
        <p:txBody>
          <a:bodyPr wrap="square">
            <a:spAutoFit/>
          </a:bodyPr>
          <a:lstStyle/>
          <a:p>
            <a:pPr algn="ctr"/>
            <a:r>
              <a:rPr lang="en-US" sz="4000" i="1" dirty="0" smtClean="0"/>
              <a:t> (Romans 5:10)</a:t>
            </a:r>
          </a:p>
          <a:p>
            <a:pPr algn="ctr"/>
            <a:r>
              <a:rPr lang="en-US" sz="4000" i="1" dirty="0" smtClean="0"/>
              <a:t> “For if, when we were enemies, we were reconciled to God by the death of his Son, much more, being reconciled, we shall be saved by his life.”</a:t>
            </a:r>
            <a:endParaRPr lang="en-US" sz="4000" i="1" dirty="0"/>
          </a:p>
        </p:txBody>
      </p:sp>
      <p:pic>
        <p:nvPicPr>
          <p:cNvPr id="113666" name="Picture 2" descr="http://gospelbondservant.files.wordpress.com/2010/12/jesus-and-friendship-19_n.jpg"/>
          <p:cNvPicPr>
            <a:picLocks noChangeAspect="1" noChangeArrowheads="1"/>
          </p:cNvPicPr>
          <p:nvPr/>
        </p:nvPicPr>
        <p:blipFill>
          <a:blip r:embed="rId2" cstate="print"/>
          <a:srcRect/>
          <a:stretch>
            <a:fillRect/>
          </a:stretch>
        </p:blipFill>
        <p:spPr bwMode="auto">
          <a:xfrm>
            <a:off x="2590800" y="3657600"/>
            <a:ext cx="3571875" cy="296227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1672</TotalTime>
  <Words>2848</Words>
  <Application>Microsoft Office PowerPoint</Application>
  <PresentationFormat>On-screen Show (4:3)</PresentationFormat>
  <Paragraphs>148</Paragraphs>
  <Slides>108</Slides>
  <Notes>1</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Office Theme</vt:lpstr>
      <vt:lpstr>The Doctrine of Man (Part 6)</vt:lpstr>
      <vt:lpstr>Slide 2</vt:lpstr>
      <vt:lpstr>Slide 3</vt:lpstr>
      <vt:lpstr>Slide 4</vt:lpstr>
      <vt:lpstr>Slide 5</vt:lpstr>
      <vt:lpstr>Slide 6</vt:lpstr>
      <vt:lpstr>Slide 7</vt:lpstr>
      <vt:lpstr>Slide 8</vt:lpstr>
      <vt:lpstr>“Thy Word is Truth…”</vt:lpstr>
      <vt:lpstr>Slide 10</vt:lpstr>
      <vt:lpstr>Slide 11</vt:lpstr>
      <vt:lpstr>Slide 12</vt:lpstr>
      <vt:lpstr>Slide 13</vt:lpstr>
      <vt:lpstr>Slide 14</vt:lpstr>
      <vt:lpstr>Slide 15</vt:lpstr>
      <vt:lpstr>Slide 16</vt:lpstr>
      <vt:lpstr>Slide 17</vt:lpstr>
      <vt:lpstr>Slide 18</vt:lpstr>
      <vt:lpstr>Slide 19</vt:lpstr>
      <vt:lpstr>Man’s Original Duties  and Responsibilities </vt:lpstr>
      <vt:lpstr>Why did God create man?  </vt:lpstr>
      <vt:lpstr>“Thou art worthy, O Lord, to receive glory and honour and power: for thou hast created all things, and for thy pleasure they are and were created.”  (Rev. 4:11)</vt:lpstr>
      <vt:lpstr>“Furthermore then we beseech you, brethren, and exhort you by the Lord Jesus, that as ye have received of us how ye ought to walk and to please God, so ye would abound more and more.” (I Thess. 4:1)</vt:lpstr>
      <vt:lpstr>How do we bring pleasure to God?</vt:lpstr>
      <vt:lpstr>The only way to bring pleasure to God is by fulfilling our God given duties and responsibilities.</vt:lpstr>
      <vt:lpstr>Slide 26</vt:lpstr>
      <vt:lpstr>Slide 27</vt:lpstr>
      <vt:lpstr>Slide 28</vt:lpstr>
      <vt:lpstr>"Now the serpent was more subtile than any beast of the field which the Lord God had made. And he said unto the woman, Yea, hath God said, Ye shall not eat of every tree of the garden?" (Gen. 3:1). </vt:lpstr>
      <vt:lpstr>"And when the woman saw that the tree was good for food, and that it was pleasant to the eyes, and a tree to be desired to make one wise, she took of the fruit thereof and did eat…”</vt:lpstr>
      <vt:lpstr>Slide 31</vt:lpstr>
      <vt:lpstr> “The Consequences of the Fall”</vt:lpstr>
      <vt:lpstr>“And the eyes of them both were opened, and they knew that they were naked; and they sewed fig leaves together, and made themselves aprons.”</vt:lpstr>
      <vt:lpstr>A threefold sentence passed  </vt:lpstr>
      <vt:lpstr>Judgment upon the Serpent</vt:lpstr>
      <vt:lpstr> "And the Lord God said unto the serpent, Because thou hast done this, thou art cursed above all cattle, and above every beast of the field; upon thy belly shalt thou go, and dust shalt thou eat all the days  of thy life." (Gen. 3:14) </vt:lpstr>
      <vt:lpstr> Judgment upon Satan</vt:lpstr>
      <vt:lpstr>"And I will put enmity between thee and the woman, and between thy seed and her seed; it shall bruise thy head, and thou shalt bruise his heel"  (Gen. 3:15) </vt:lpstr>
      <vt:lpstr>For in this verse we see no less than a thrilling prediction of the cross and the resurrection of the Savior’s and His  great victory over Satan.</vt:lpstr>
      <vt:lpstr>There will be an intense hatred between Satan and Christ. Eventually Christ shall crush the head of Satan, while suffering a heel wound in the process.</vt:lpstr>
      <vt:lpstr>Slide 41</vt:lpstr>
      <vt:lpstr>Slide 42</vt:lpstr>
      <vt:lpstr>Slide 43</vt:lpstr>
      <vt:lpstr>Judgment upon Adam and Eve (sevenfold sentence because of their sin)</vt:lpstr>
      <vt:lpstr>1# Guilt and Shame </vt:lpstr>
      <vt:lpstr>2# Fear</vt:lpstr>
      <vt:lpstr>3# Discord</vt:lpstr>
      <vt:lpstr>4# Death</vt:lpstr>
      <vt:lpstr>Physical death  </vt:lpstr>
      <vt:lpstr>Slide 50</vt:lpstr>
      <vt:lpstr>Spiritual death</vt:lpstr>
      <vt:lpstr>Slide 52</vt:lpstr>
      <vt:lpstr>Romans 6:23  “For the wages of sin is death…”</vt:lpstr>
      <vt:lpstr>Slide 54</vt:lpstr>
      <vt:lpstr>5# Suffering</vt:lpstr>
      <vt:lpstr>6# Weariness in labor</vt:lpstr>
      <vt:lpstr>"And unto Adam he said, Because thou hast hearkened unto the voice of thy wife, and hast eaten of the tree, of which I commanded thee, saying, Thou shalt not eat of it; cursed is the ground for thy sake; in sorrow shalt thou eat of it all the days of thy life; thorns also and thistles shall it bring forth to thee; and thou shalt eat the herb of the field; In the sweat of thy face shalt thou eat bread, till thou return unto the ground; for out of it wast thou taken; for dust thou art, and unto dust shalt thou return"  (Gen. 3:17-19) </vt:lpstr>
      <vt:lpstr>7# Separation from God</vt:lpstr>
      <vt:lpstr>“But your iniquities have separated between you and your God, and your sins have hid his face from you, that he will not hear.” Isa 59:2  </vt:lpstr>
      <vt:lpstr>The innocent had to die for the guilty</vt:lpstr>
      <vt:lpstr>(Genesis 3:21-24)  “Unto Adam also and to his wife did the LORD God make coats of skins, and clothed them. And the LORD God said, Behold, the man is become as one of us, to know good and evil: and now, lest he put forth his hand, and take also of the tree of life, and eat, and live for ever: Therefore the LORD God sent him forth from the garden of Eden, to till the ground from whence he was taken. So he drove out the man; and he placed at the east of the garden of Eden Cherubims, and a flaming sword which turned every way, to keep the way of the tree of life.”</vt:lpstr>
      <vt:lpstr>(Genesis 3:21)   The first mention of the                  shedding of blood in the Bible.</vt:lpstr>
      <vt:lpstr>Slide 63</vt:lpstr>
      <vt:lpstr>  “Unto Adam also and to his wife did the Lord God make (designed) coats (tunic –garments) of skins and clothed them…”</vt:lpstr>
      <vt:lpstr>Slide 65</vt:lpstr>
      <vt:lpstr>Modest dress draws attention to the face or countenance not the body! </vt:lpstr>
      <vt:lpstr>Slide 67</vt:lpstr>
      <vt:lpstr>Slide 68</vt:lpstr>
      <vt:lpstr>Slide 69</vt:lpstr>
      <vt:lpstr>Slide 70</vt:lpstr>
      <vt:lpstr>Slide 71</vt:lpstr>
      <vt:lpstr>Slide 72</vt:lpstr>
      <vt:lpstr>The Remedy for Man’s Sin</vt:lpstr>
      <vt:lpstr>Slide 74</vt:lpstr>
      <vt:lpstr>Slide 75</vt:lpstr>
      <vt:lpstr>Slide 76</vt:lpstr>
      <vt:lpstr>Slide 77</vt:lpstr>
      <vt:lpstr>Slide 78</vt:lpstr>
      <vt:lpstr>Slide 79</vt:lpstr>
      <vt:lpstr>Slide 80</vt:lpstr>
      <vt:lpstr>Slide 81</vt:lpstr>
      <vt:lpstr>Slide 82</vt:lpstr>
      <vt:lpstr>Slide 83</vt:lpstr>
      <vt:lpstr>Christ our Sacrifice</vt:lpstr>
      <vt:lpstr> “For the law having a shadow of good things to come, and not the very image of the things, can never with those sacrifices which they offered year by year continually make the comers thereunto perfect. For then would they not have ceased to be offered? because that the worshippers once purged should have had no more conscience of sins. But in those sacrifices there is a remembrance again made of sins every year. For it is not possible that the blood of bulls and of goats should take away sins. Wherefore when he cometh into the world, he saith, Sacrifice and offering thou wouldest not, but a body hast thou prepared me…</vt:lpstr>
      <vt:lpstr>In burnt offerings and sacrifices for sin thou hast had no pleasure. Then said I, Lo, I come, to do thy will, O God. Above when he said, Sacrifice and offering and burnt offerings and offering for sin thou wouldest not, neither hadst pleasure therein; which are offered by the law; Then said he, Lo, I come to do thy will, O God. He taketh away the first, that he may establish the second. By the which will we are sanctified through the offering of the body of Jesus Christ once for all. And every priest standeth daily ministering and offering oftentimes the same sacrifices, which can never take away sins: But this man, after he had offered one sacrifice for sins for ever, sat down  on the right hand of God.”</vt:lpstr>
      <vt:lpstr>The Shed Blood of Christ</vt:lpstr>
      <vt:lpstr>Slide 88</vt:lpstr>
      <vt:lpstr>Slide 89</vt:lpstr>
      <vt:lpstr>Nothing but the Blood of Jesus </vt:lpstr>
      <vt:lpstr>Slide 91</vt:lpstr>
      <vt:lpstr>Refrain:</vt:lpstr>
      <vt:lpstr>Slide 93</vt:lpstr>
      <vt:lpstr>Redemption</vt:lpstr>
      <vt:lpstr>Meaning of Redemption</vt:lpstr>
      <vt:lpstr>Slide 96</vt:lpstr>
      <vt:lpstr>Reconciliation</vt:lpstr>
      <vt:lpstr>Meaning of Reconciliation</vt:lpstr>
      <vt:lpstr>Slide 99</vt:lpstr>
      <vt:lpstr>Remission</vt:lpstr>
      <vt:lpstr>Meaning of Remission</vt:lpstr>
      <vt:lpstr>Slide 102</vt:lpstr>
      <vt:lpstr>Propitiation</vt:lpstr>
      <vt:lpstr>Slide 104</vt:lpstr>
      <vt:lpstr>The Meaning of Propitiation</vt:lpstr>
      <vt:lpstr>Justification</vt:lpstr>
      <vt:lpstr>The Meaning of Justification</vt:lpstr>
      <vt:lpstr>Slide 108</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Man (Part 6)</dc:title>
  <dc:creator>Pastor Daniel White</dc:creator>
  <cp:lastModifiedBy>Pastor Daniel White</cp:lastModifiedBy>
  <cp:revision>62</cp:revision>
  <dcterms:created xsi:type="dcterms:W3CDTF">2013-12-16T10:21:20Z</dcterms:created>
  <dcterms:modified xsi:type="dcterms:W3CDTF">2013-12-18T22:43:14Z</dcterms:modified>
</cp:coreProperties>
</file>