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60" r:id="rId4"/>
    <p:sldId id="261" r:id="rId5"/>
    <p:sldId id="262" r:id="rId6"/>
    <p:sldId id="280" r:id="rId7"/>
    <p:sldId id="264" r:id="rId8"/>
    <p:sldId id="265" r:id="rId9"/>
    <p:sldId id="275" r:id="rId10"/>
    <p:sldId id="266" r:id="rId11"/>
    <p:sldId id="267" r:id="rId12"/>
    <p:sldId id="268" r:id="rId13"/>
    <p:sldId id="269" r:id="rId14"/>
    <p:sldId id="270" r:id="rId15"/>
    <p:sldId id="271" r:id="rId16"/>
    <p:sldId id="274" r:id="rId17"/>
    <p:sldId id="272" r:id="rId18"/>
    <p:sldId id="273" r:id="rId19"/>
    <p:sldId id="276" r:id="rId20"/>
    <p:sldId id="277"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789" autoAdjust="0"/>
    <p:restoredTop sz="94660"/>
  </p:normalViewPr>
  <p:slideViewPr>
    <p:cSldViewPr>
      <p:cViewPr varScale="1">
        <p:scale>
          <a:sx n="81" d="100"/>
          <a:sy n="81" d="100"/>
        </p:scale>
        <p:origin x="-55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59ACF9-0320-444A-8D2E-7FDD088404BD}" type="datetimeFigureOut">
              <a:rPr lang="en-US" smtClean="0"/>
              <a:pPr/>
              <a:t>5/3/2010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EEFF84-5F7E-4D85-8021-3972A237BE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289478-9B79-4670-9B09-F2D9A7A2880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EEFF84-5F7E-4D85-8021-3972A237BE7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EEFF84-5F7E-4D85-8021-3972A237BE7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EEFF84-5F7E-4D85-8021-3972A237BE7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EEFF84-5F7E-4D85-8021-3972A237BE7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EEFF84-5F7E-4D85-8021-3972A237BE7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EEFF84-5F7E-4D85-8021-3972A237BE7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EEFF84-5F7E-4D85-8021-3972A237BE7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EEFF84-5F7E-4D85-8021-3972A237BE7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EEFF84-5F7E-4D85-8021-3972A237BE7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EEFF84-5F7E-4D85-8021-3972A237BE7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EEFF84-5F7E-4D85-8021-3972A237BE7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EEFF84-5F7E-4D85-8021-3972A237BE7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EEFF84-5F7E-4D85-8021-3972A237BE7C}"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289478-9B79-4670-9B09-F2D9A7A2880C}"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289478-9B79-4670-9B09-F2D9A7A2880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289478-9B79-4670-9B09-F2D9A7A2880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5CA5A-798F-4843-95FA-16B6BC7D5B5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EEFF84-5F7E-4D85-8021-3972A237BE7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EEFF84-5F7E-4D85-8021-3972A237BE7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EEFF84-5F7E-4D85-8021-3972A237BE7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1377FF-4C62-42BF-AD1D-D8AA34AA5248}" type="datetimeFigureOut">
              <a:rPr lang="en-US" smtClean="0"/>
              <a:pPr/>
              <a:t>5/3/2010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EA77D-CF4C-45B6-AC41-558673C091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377FF-4C62-42BF-AD1D-D8AA34AA5248}" type="datetimeFigureOut">
              <a:rPr lang="en-US" smtClean="0"/>
              <a:pPr/>
              <a:t>5/3/2010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EA77D-CF4C-45B6-AC41-558673C091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377FF-4C62-42BF-AD1D-D8AA34AA5248}" type="datetimeFigureOut">
              <a:rPr lang="en-US" smtClean="0"/>
              <a:pPr/>
              <a:t>5/3/2010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EA77D-CF4C-45B6-AC41-558673C091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377FF-4C62-42BF-AD1D-D8AA34AA5248}" type="datetimeFigureOut">
              <a:rPr lang="en-US" smtClean="0"/>
              <a:pPr/>
              <a:t>5/3/2010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EA77D-CF4C-45B6-AC41-558673C091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1377FF-4C62-42BF-AD1D-D8AA34AA5248}" type="datetimeFigureOut">
              <a:rPr lang="en-US" smtClean="0"/>
              <a:pPr/>
              <a:t>5/3/2010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EA77D-CF4C-45B6-AC41-558673C091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1377FF-4C62-42BF-AD1D-D8AA34AA5248}" type="datetimeFigureOut">
              <a:rPr lang="en-US" smtClean="0"/>
              <a:pPr/>
              <a:t>5/3/2010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EA77D-CF4C-45B6-AC41-558673C091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1377FF-4C62-42BF-AD1D-D8AA34AA5248}" type="datetimeFigureOut">
              <a:rPr lang="en-US" smtClean="0"/>
              <a:pPr/>
              <a:t>5/3/2010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0EA77D-CF4C-45B6-AC41-558673C091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1377FF-4C62-42BF-AD1D-D8AA34AA5248}" type="datetimeFigureOut">
              <a:rPr lang="en-US" smtClean="0"/>
              <a:pPr/>
              <a:t>5/3/2010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0EA77D-CF4C-45B6-AC41-558673C091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377FF-4C62-42BF-AD1D-D8AA34AA5248}" type="datetimeFigureOut">
              <a:rPr lang="en-US" smtClean="0"/>
              <a:pPr/>
              <a:t>5/3/2010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0EA77D-CF4C-45B6-AC41-558673C091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377FF-4C62-42BF-AD1D-D8AA34AA5248}" type="datetimeFigureOut">
              <a:rPr lang="en-US" smtClean="0"/>
              <a:pPr/>
              <a:t>5/3/2010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EA77D-CF4C-45B6-AC41-558673C091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377FF-4C62-42BF-AD1D-D8AA34AA5248}" type="datetimeFigureOut">
              <a:rPr lang="en-US" smtClean="0"/>
              <a:pPr/>
              <a:t>5/3/2010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EA77D-CF4C-45B6-AC41-558673C091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377FF-4C62-42BF-AD1D-D8AA34AA5248}" type="datetimeFigureOut">
              <a:rPr lang="en-US" smtClean="0"/>
              <a:pPr/>
              <a:t>5/3/2010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0EA77D-CF4C-45B6-AC41-558673C091D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gif"/><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981199"/>
          </a:xfrm>
        </p:spPr>
        <p:txBody>
          <a:bodyPr>
            <a:normAutofit fontScale="90000"/>
          </a:bodyPr>
          <a:lstStyle/>
          <a:p>
            <a:r>
              <a:rPr lang="en-US" sz="4800" dirty="0" smtClean="0">
                <a:effectLst>
                  <a:glow rad="101600">
                    <a:schemeClr val="bg1">
                      <a:alpha val="60000"/>
                    </a:schemeClr>
                  </a:glow>
                </a:effectLst>
              </a:rPr>
              <a:t>How to Provide Protection</a:t>
            </a:r>
            <a:br>
              <a:rPr lang="en-US" sz="4800" dirty="0" smtClean="0">
                <a:effectLst>
                  <a:glow rad="101600">
                    <a:schemeClr val="bg1">
                      <a:alpha val="60000"/>
                    </a:schemeClr>
                  </a:glow>
                </a:effectLst>
              </a:rPr>
            </a:br>
            <a:r>
              <a:rPr lang="en-US" sz="4800" dirty="0" smtClean="0">
                <a:effectLst>
                  <a:glow rad="101600">
                    <a:schemeClr val="bg1">
                      <a:alpha val="60000"/>
                    </a:schemeClr>
                  </a:glow>
                </a:effectLst>
              </a:rPr>
              <a:t> for your Son</a:t>
            </a:r>
            <a:br>
              <a:rPr lang="en-US" sz="4800" dirty="0" smtClean="0">
                <a:effectLst>
                  <a:glow rad="101600">
                    <a:schemeClr val="bg1">
                      <a:alpha val="60000"/>
                    </a:schemeClr>
                  </a:glow>
                </a:effectLst>
              </a:rPr>
            </a:br>
            <a:r>
              <a:rPr lang="en-US" sz="4800" i="1" dirty="0" smtClean="0">
                <a:effectLst>
                  <a:glow rad="101600">
                    <a:schemeClr val="bg1">
                      <a:alpha val="60000"/>
                    </a:schemeClr>
                  </a:glow>
                </a:effectLst>
              </a:rPr>
              <a:t>(Part 2)</a:t>
            </a:r>
            <a:endParaRPr lang="en-US" sz="4800" i="1" dirty="0">
              <a:effectLst>
                <a:glow rad="101600">
                  <a:schemeClr val="bg1">
                    <a:alpha val="60000"/>
                  </a:schemeClr>
                </a:glow>
              </a:effectLst>
            </a:endParaRPr>
          </a:p>
        </p:txBody>
      </p:sp>
      <p:pic>
        <p:nvPicPr>
          <p:cNvPr id="1026" name="Picture 2"/>
          <p:cNvPicPr>
            <a:picLocks noChangeAspect="1" noChangeArrowheads="1"/>
          </p:cNvPicPr>
          <p:nvPr/>
        </p:nvPicPr>
        <p:blipFill>
          <a:blip r:embed="rId3" cstate="print"/>
          <a:srcRect/>
          <a:stretch>
            <a:fillRect/>
          </a:stretch>
        </p:blipFill>
        <p:spPr bwMode="auto">
          <a:xfrm rot="21251418">
            <a:off x="302380" y="2000414"/>
            <a:ext cx="1964210" cy="1557427"/>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rot="21271396">
            <a:off x="7298731" y="1196327"/>
            <a:ext cx="1243050" cy="2625247"/>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rot="20888877">
            <a:off x="243090" y="4117112"/>
            <a:ext cx="1942478" cy="2568791"/>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rot="540839">
            <a:off x="7073326" y="4232859"/>
            <a:ext cx="1657350" cy="1906626"/>
          </a:xfrm>
          <a:prstGeom prst="rect">
            <a:avLst/>
          </a:prstGeom>
          <a:noFill/>
          <a:ln w="9525">
            <a:noFill/>
            <a:miter lim="800000"/>
            <a:headEnd/>
            <a:tailEnd/>
          </a:ln>
        </p:spPr>
      </p:pic>
      <p:pic>
        <p:nvPicPr>
          <p:cNvPr id="1033" name="Picture 9" descr="C:\Users\Ptr. Daniel White\Desktop\Bible pictures\faces\scan0029 (3).jpg"/>
          <p:cNvPicPr>
            <a:picLocks noChangeAspect="1" noChangeArrowheads="1"/>
          </p:cNvPicPr>
          <p:nvPr/>
        </p:nvPicPr>
        <p:blipFill>
          <a:blip r:embed="rId7" cstate="print">
            <a:duotone>
              <a:prstClr val="black"/>
              <a:schemeClr val="accent2">
                <a:lumMod val="75000"/>
                <a:tint val="45000"/>
                <a:satMod val="400000"/>
              </a:schemeClr>
            </a:duotone>
            <a:lum bright="-10000"/>
          </a:blip>
          <a:srcRect t="20311" r="200"/>
          <a:stretch>
            <a:fillRect/>
          </a:stretch>
        </p:blipFill>
        <p:spPr bwMode="auto">
          <a:xfrm>
            <a:off x="2743200" y="2133600"/>
            <a:ext cx="3657600" cy="44156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5791200"/>
          </a:xfrm>
          <a:solidFill>
            <a:schemeClr val="accent3">
              <a:lumMod val="75000"/>
            </a:schemeClr>
          </a:solidFill>
          <a:ln w="76200">
            <a:solidFill>
              <a:schemeClr val="bg1"/>
            </a:solidFill>
          </a:ln>
        </p:spPr>
        <p:style>
          <a:lnRef idx="2">
            <a:schemeClr val="accent6"/>
          </a:lnRef>
          <a:fillRef idx="1">
            <a:schemeClr val="lt1"/>
          </a:fillRef>
          <a:effectRef idx="0">
            <a:schemeClr val="accent6"/>
          </a:effectRef>
          <a:fontRef idx="minor">
            <a:schemeClr val="dk1"/>
          </a:fontRef>
        </p:style>
        <p:txBody>
          <a:bodyPr>
            <a:normAutofit fontScale="90000"/>
          </a:bodyPr>
          <a:lstStyle/>
          <a:p>
            <a:r>
              <a:rPr lang="en-US" b="1" i="1" dirty="0" smtClean="0"/>
              <a:t>“Heavenly Father, I ask you in the name and through the blood of the Lord Jesus Chris to bind and rebuke the power of Satan in </a:t>
            </a:r>
            <a:r>
              <a:rPr lang="en-US" b="1" i="1" u="sng" dirty="0" smtClean="0"/>
              <a:t>____________</a:t>
            </a:r>
            <a:r>
              <a:rPr lang="en-US" b="1" i="1" dirty="0" smtClean="0"/>
              <a:t> life. </a:t>
            </a:r>
            <a:br>
              <a:rPr lang="en-US" b="1" i="1" dirty="0" smtClean="0"/>
            </a:br>
            <a:r>
              <a:rPr lang="en-US" b="1" i="1" dirty="0" smtClean="0"/>
              <a:t>Will you put a hedge of protection around me and each one in my family. In the name of Jesus our Savior, Amen.” (Philippians 1:6)</a:t>
            </a:r>
            <a:endParaRPr lang="en-US" b="1"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tr. Daniel White\Desktop\Bible pictures\Jesus\Lion of Judah.jpg"/>
          <p:cNvPicPr>
            <a:picLocks noChangeAspect="1" noChangeArrowheads="1"/>
          </p:cNvPicPr>
          <p:nvPr/>
        </p:nvPicPr>
        <p:blipFill>
          <a:blip r:embed="rId3" cstate="print"/>
          <a:srcRect/>
          <a:stretch>
            <a:fillRect/>
          </a:stretch>
        </p:blipFill>
        <p:spPr bwMode="auto">
          <a:xfrm>
            <a:off x="1143000" y="1289724"/>
            <a:ext cx="7035648" cy="5568276"/>
          </a:xfrm>
          <a:prstGeom prst="rect">
            <a:avLst/>
          </a:prstGeom>
          <a:noFill/>
        </p:spPr>
      </p:pic>
      <p:sp>
        <p:nvSpPr>
          <p:cNvPr id="3" name="Content Placeholder 2"/>
          <p:cNvSpPr>
            <a:spLocks noGrp="1"/>
          </p:cNvSpPr>
          <p:nvPr>
            <p:ph idx="1"/>
          </p:nvPr>
        </p:nvSpPr>
        <p:spPr>
          <a:xfrm>
            <a:off x="152400" y="228600"/>
            <a:ext cx="8534400" cy="6629400"/>
          </a:xfrm>
        </p:spPr>
        <p:txBody>
          <a:bodyPr/>
          <a:lstStyle/>
          <a:p>
            <a:pPr>
              <a:buNone/>
            </a:pPr>
            <a:r>
              <a:rPr lang="en-US" dirty="0" smtClean="0">
                <a:effectLst>
                  <a:glow rad="101600">
                    <a:schemeClr val="bg1">
                      <a:alpha val="60000"/>
                    </a:schemeClr>
                  </a:glow>
                </a:effectLst>
              </a:rPr>
              <a:t>9. Teach you son how to stand along against evil –   </a:t>
            </a:r>
            <a:r>
              <a:rPr lang="en-US" i="1" dirty="0" smtClean="0">
                <a:effectLst>
                  <a:glow rad="101600">
                    <a:schemeClr val="bg1">
                      <a:alpha val="60000"/>
                    </a:schemeClr>
                  </a:glow>
                </a:effectLst>
              </a:rPr>
              <a:t>Daniel 1:8-9, 3:13-18</a:t>
            </a:r>
          </a:p>
          <a:p>
            <a:pPr>
              <a:buNone/>
            </a:pPr>
            <a:endParaRPr lang="en-US" dirty="0" smtClean="0">
              <a:effectLst>
                <a:glow rad="101600">
                  <a:schemeClr val="bg1">
                    <a:alpha val="60000"/>
                  </a:schemeClr>
                </a:glow>
              </a:effectLst>
            </a:endParaRPr>
          </a:p>
        </p:txBody>
      </p:sp>
      <p:sp>
        <p:nvSpPr>
          <p:cNvPr id="4" name="Rectangle 3"/>
          <p:cNvSpPr/>
          <p:nvPr/>
        </p:nvSpPr>
        <p:spPr>
          <a:xfrm>
            <a:off x="4648200" y="2362200"/>
            <a:ext cx="3124200" cy="3046988"/>
          </a:xfrm>
          <a:prstGeom prst="rect">
            <a:avLst/>
          </a:prstGeom>
        </p:spPr>
        <p:txBody>
          <a:bodyPr wrap="square">
            <a:spAutoFit/>
          </a:bodyPr>
          <a:lstStyle/>
          <a:p>
            <a:pPr algn="ctr"/>
            <a:r>
              <a:rPr lang="en-US" sz="3200" i="1" dirty="0" smtClean="0">
                <a:effectLst>
                  <a:glow rad="101600">
                    <a:schemeClr val="bg1">
                      <a:alpha val="60000"/>
                    </a:schemeClr>
                  </a:glow>
                </a:effectLst>
              </a:rPr>
              <a:t>“The wicked flee when no man </a:t>
            </a:r>
            <a:r>
              <a:rPr lang="en-US" sz="3200" i="1" dirty="0" err="1" smtClean="0">
                <a:effectLst>
                  <a:glow rad="101600">
                    <a:schemeClr val="bg1">
                      <a:alpha val="60000"/>
                    </a:schemeClr>
                  </a:glow>
                </a:effectLst>
              </a:rPr>
              <a:t>pursueth</a:t>
            </a:r>
            <a:r>
              <a:rPr lang="en-US" sz="3200" i="1" dirty="0" smtClean="0">
                <a:effectLst>
                  <a:glow rad="101600">
                    <a:schemeClr val="bg1">
                      <a:alpha val="60000"/>
                    </a:schemeClr>
                  </a:glow>
                </a:effectLst>
              </a:rPr>
              <a:t>: but the righteous are bold as a lion.” (Prov. 28:1) </a:t>
            </a:r>
            <a:endParaRPr lang="en-US" sz="32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to="" calcmode="lin" valueType="num">
                                      <p:cBhvr>
                                        <p:cTn id="7" dur="1" fill="hold"/>
                                        <p:tgtEl>
                                          <p:spTgt spid="102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Ten Ways to Gain the Wisdom and </a:t>
            </a:r>
            <a:br>
              <a:rPr lang="en-US" dirty="0" smtClean="0">
                <a:effectLst>
                  <a:glow rad="101600">
                    <a:schemeClr val="bg1">
                      <a:alpha val="60000"/>
                    </a:schemeClr>
                  </a:glow>
                </a:effectLst>
              </a:rPr>
            </a:br>
            <a:r>
              <a:rPr lang="en-US" dirty="0" smtClean="0">
                <a:effectLst>
                  <a:glow rad="101600">
                    <a:schemeClr val="bg1">
                      <a:alpha val="60000"/>
                    </a:schemeClr>
                  </a:glow>
                </a:effectLst>
              </a:rPr>
              <a:t>Courage to Stand Alone</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152400" y="1828800"/>
            <a:ext cx="8991600" cy="5029200"/>
          </a:xfrm>
        </p:spPr>
        <p:txBody>
          <a:bodyPr>
            <a:normAutofit fontScale="92500" lnSpcReduction="20000"/>
          </a:bodyPr>
          <a:lstStyle/>
          <a:p>
            <a:pPr>
              <a:buNone/>
            </a:pPr>
            <a:r>
              <a:rPr lang="en-US" sz="3600" dirty="0" smtClean="0">
                <a:solidFill>
                  <a:srgbClr val="FFFF00"/>
                </a:solidFill>
                <a:effectLst>
                  <a:glow rad="101600">
                    <a:schemeClr val="bg1">
                      <a:alpha val="60000"/>
                    </a:schemeClr>
                  </a:glow>
                </a:effectLst>
              </a:rPr>
              <a:t>   Wisdom and courage to stand alone                          are given to us by God when we                                meet the following conditions:</a:t>
            </a:r>
          </a:p>
          <a:p>
            <a:pPr>
              <a:buNone/>
            </a:pPr>
            <a:r>
              <a:rPr lang="en-US" sz="3600" dirty="0" smtClean="0">
                <a:solidFill>
                  <a:srgbClr val="FFFF00"/>
                </a:solidFill>
                <a:effectLst>
                  <a:glow rad="101600">
                    <a:schemeClr val="bg1">
                      <a:alpha val="60000"/>
                    </a:schemeClr>
                  </a:glow>
                </a:effectLst>
              </a:rPr>
              <a:t> </a:t>
            </a:r>
          </a:p>
          <a:p>
            <a:pPr>
              <a:buNone/>
            </a:pPr>
            <a:r>
              <a:rPr lang="en-US" dirty="0" smtClean="0">
                <a:effectLst>
                  <a:glow rad="101600">
                    <a:schemeClr val="bg1">
                      <a:alpha val="60000"/>
                    </a:schemeClr>
                  </a:glow>
                </a:effectLst>
              </a:rPr>
              <a:t>1# When we receive Jesus Christ as our personal Savior and become indwelt with the Spirit of the Living God – </a:t>
            </a:r>
            <a:r>
              <a:rPr lang="en-US" i="1" dirty="0" smtClean="0">
                <a:solidFill>
                  <a:srgbClr val="FFC000"/>
                </a:solidFill>
                <a:effectLst>
                  <a:glow rad="101600">
                    <a:schemeClr val="bg1">
                      <a:alpha val="60000"/>
                    </a:schemeClr>
                  </a:glow>
                </a:effectLst>
              </a:rPr>
              <a:t>“Not by might, nor by power, but by my spirit, </a:t>
            </a:r>
            <a:r>
              <a:rPr lang="en-US" i="1" dirty="0" err="1" smtClean="0">
                <a:solidFill>
                  <a:srgbClr val="FFC000"/>
                </a:solidFill>
                <a:effectLst>
                  <a:glow rad="101600">
                    <a:schemeClr val="bg1">
                      <a:alpha val="60000"/>
                    </a:schemeClr>
                  </a:glow>
                </a:effectLst>
              </a:rPr>
              <a:t>saith</a:t>
            </a:r>
            <a:r>
              <a:rPr lang="en-US" i="1" dirty="0" smtClean="0">
                <a:solidFill>
                  <a:srgbClr val="FFC000"/>
                </a:solidFill>
                <a:effectLst>
                  <a:glow rad="101600">
                    <a:schemeClr val="bg1">
                      <a:alpha val="60000"/>
                    </a:schemeClr>
                  </a:glow>
                </a:effectLst>
              </a:rPr>
              <a:t> the LORD of hosts.” (Zech. 4:6)</a:t>
            </a:r>
          </a:p>
          <a:p>
            <a:pPr>
              <a:buNone/>
            </a:pPr>
            <a:r>
              <a:rPr lang="en-US" dirty="0" smtClean="0">
                <a:effectLst>
                  <a:glow rad="101600">
                    <a:schemeClr val="bg1">
                      <a:alpha val="60000"/>
                    </a:schemeClr>
                  </a:glow>
                </a:effectLst>
              </a:rPr>
              <a:t>2# When we renew our mind with the truths of God’s Word and begin to see life from God’s point of view </a:t>
            </a:r>
            <a:r>
              <a:rPr lang="en-US" i="1" dirty="0" smtClean="0">
                <a:effectLst>
                  <a:glow rad="101600">
                    <a:schemeClr val="bg1">
                      <a:alpha val="60000"/>
                    </a:schemeClr>
                  </a:glow>
                </a:effectLst>
              </a:rPr>
              <a:t>– </a:t>
            </a:r>
            <a:r>
              <a:rPr lang="en-US" i="1" dirty="0" smtClean="0">
                <a:solidFill>
                  <a:srgbClr val="FFC000"/>
                </a:solidFill>
                <a:effectLst>
                  <a:glow rad="101600">
                    <a:schemeClr val="bg1">
                      <a:alpha val="60000"/>
                    </a:schemeClr>
                  </a:glow>
                </a:effectLst>
              </a:rPr>
              <a:t>Rom. 12:2</a:t>
            </a:r>
            <a:endParaRPr lang="en-US" i="1" dirty="0">
              <a:solidFill>
                <a:srgbClr val="FFC000"/>
              </a:solidFill>
              <a:effectLst>
                <a:glow rad="101600">
                  <a:schemeClr val="bg1">
                    <a:alpha val="60000"/>
                  </a:schemeClr>
                </a:glow>
              </a:effectLst>
            </a:endParaRPr>
          </a:p>
        </p:txBody>
      </p:sp>
      <p:pic>
        <p:nvPicPr>
          <p:cNvPr id="2050" name="Picture 2" descr="C:\Users\Ptr. Daniel White\Desktop\Bible pictures\Jesus\lion.jpg"/>
          <p:cNvPicPr>
            <a:picLocks noChangeAspect="1" noChangeArrowheads="1"/>
          </p:cNvPicPr>
          <p:nvPr/>
        </p:nvPicPr>
        <p:blipFill>
          <a:blip r:embed="rId3" cstate="print"/>
          <a:srcRect/>
          <a:stretch>
            <a:fillRect/>
          </a:stretch>
        </p:blipFill>
        <p:spPr bwMode="auto">
          <a:xfrm>
            <a:off x="6781800" y="1219200"/>
            <a:ext cx="2362200" cy="2362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to="" calcmode="lin" valueType="num">
                                      <p:cBhvr>
                                        <p:cTn id="20"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991600" cy="6705600"/>
          </a:xfrm>
        </p:spPr>
        <p:txBody>
          <a:bodyPr>
            <a:normAutofit fontScale="92500" lnSpcReduction="20000"/>
          </a:bodyPr>
          <a:lstStyle/>
          <a:p>
            <a:pPr>
              <a:buNone/>
            </a:pPr>
            <a:r>
              <a:rPr lang="en-US" sz="3500" dirty="0" smtClean="0">
                <a:effectLst>
                  <a:glow rad="101600">
                    <a:schemeClr val="bg1">
                      <a:alpha val="60000"/>
                    </a:schemeClr>
                  </a:glow>
                </a:effectLst>
              </a:rPr>
              <a:t>3# When we become obedient to the promptings of the Holy Spirit and apply God’s truth to daily living, boldness is the by-product – </a:t>
            </a:r>
            <a:r>
              <a:rPr lang="en-US" sz="3500" i="1" dirty="0" smtClean="0">
                <a:effectLst>
                  <a:glow rad="101600">
                    <a:schemeClr val="bg1">
                      <a:alpha val="60000"/>
                    </a:schemeClr>
                  </a:glow>
                </a:effectLst>
              </a:rPr>
              <a:t>Prov. 28:1</a:t>
            </a:r>
          </a:p>
          <a:p>
            <a:pPr>
              <a:buNone/>
            </a:pPr>
            <a:r>
              <a:rPr lang="en-US" sz="3500" dirty="0" smtClean="0">
                <a:effectLst>
                  <a:glow rad="101600">
                    <a:schemeClr val="bg1">
                      <a:alpha val="60000"/>
                    </a:schemeClr>
                  </a:glow>
                </a:effectLst>
              </a:rPr>
              <a:t>4# When we identify with Christ’s death, and resurrection and draw upon His power to do what is right -  </a:t>
            </a:r>
            <a:r>
              <a:rPr lang="en-US" sz="3500" i="1" dirty="0" smtClean="0">
                <a:solidFill>
                  <a:srgbClr val="FFC000"/>
                </a:solidFill>
                <a:effectLst>
                  <a:glow rad="101600">
                    <a:schemeClr val="bg1">
                      <a:alpha val="60000"/>
                    </a:schemeClr>
                  </a:glow>
                </a:effectLst>
              </a:rPr>
              <a:t>“That I may know him, and the power of his resurrection.” Phil. 3:10</a:t>
            </a:r>
          </a:p>
          <a:p>
            <a:pPr algn="ctr">
              <a:buNone/>
            </a:pPr>
            <a:r>
              <a:rPr lang="en-US" i="1" dirty="0" smtClean="0">
                <a:solidFill>
                  <a:srgbClr val="FFC000"/>
                </a:solidFill>
                <a:effectLst>
                  <a:glow rad="101600">
                    <a:schemeClr val="bg1">
                      <a:alpha val="60000"/>
                    </a:schemeClr>
                  </a:glow>
                </a:effectLst>
              </a:rPr>
              <a:t>(Ephesians 1:18-20, 2:5-6, 3:16, 20)</a:t>
            </a:r>
          </a:p>
          <a:p>
            <a:pPr>
              <a:buNone/>
            </a:pPr>
            <a:r>
              <a:rPr lang="en-US" i="1" dirty="0" smtClean="0">
                <a:solidFill>
                  <a:srgbClr val="FFC000"/>
                </a:solidFill>
                <a:effectLst>
                  <a:glow rad="101600">
                    <a:schemeClr val="bg1">
                      <a:alpha val="60000"/>
                    </a:schemeClr>
                  </a:glow>
                </a:effectLst>
              </a:rPr>
              <a:t>   “The eyes of your understanding being enlightened; that ye may know what is the hope of his calling, and what the riches of the glory of his inheritance in the saints. And what is the exceeding greatness of his power to us-ward who believe, according to the working of his mighty power. Which he wrought in Christ, when he raised him from the dead, and set him at his own right hand in the heavenly places.”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6740307"/>
          </a:xfrm>
          <a:prstGeom prst="rect">
            <a:avLst/>
          </a:prstGeom>
        </p:spPr>
        <p:txBody>
          <a:bodyPr wrap="square">
            <a:spAutoFit/>
          </a:bodyPr>
          <a:lstStyle/>
          <a:p>
            <a:pPr algn="ctr">
              <a:buNone/>
            </a:pPr>
            <a:r>
              <a:rPr lang="en-US" sz="3000" i="1" dirty="0" smtClean="0">
                <a:solidFill>
                  <a:srgbClr val="FFC000"/>
                </a:solidFill>
                <a:effectLst>
                  <a:glow rad="101600">
                    <a:schemeClr val="bg1">
                      <a:alpha val="60000"/>
                    </a:schemeClr>
                  </a:glow>
                </a:effectLst>
              </a:rPr>
              <a:t>“Even when we were dead in sins, hath quickened us together with Christ…And hath raised us up together, and made us sit together in heavenly places in Christ Jesus…That he would grant you, according to the riches of his glory, to be strengthened with might by his Spirit in the inner man…Now unto him that is able to do exceeding abundantly above all that we ask or think, according to the power that </a:t>
            </a:r>
            <a:r>
              <a:rPr lang="en-US" sz="3000" i="1" dirty="0" err="1" smtClean="0">
                <a:solidFill>
                  <a:srgbClr val="FFC000"/>
                </a:solidFill>
                <a:effectLst>
                  <a:glow rad="101600">
                    <a:schemeClr val="bg1">
                      <a:alpha val="60000"/>
                    </a:schemeClr>
                  </a:glow>
                </a:effectLst>
              </a:rPr>
              <a:t>worketh</a:t>
            </a:r>
            <a:r>
              <a:rPr lang="en-US" sz="3000" i="1" dirty="0" smtClean="0">
                <a:solidFill>
                  <a:srgbClr val="FFC000"/>
                </a:solidFill>
                <a:effectLst>
                  <a:glow rad="101600">
                    <a:schemeClr val="bg1">
                      <a:alpha val="60000"/>
                    </a:schemeClr>
                  </a:glow>
                </a:effectLst>
              </a:rPr>
              <a:t> in us.”</a:t>
            </a:r>
            <a:endParaRPr lang="en-US" sz="3000" i="1" dirty="0" smtClean="0">
              <a:effectLst>
                <a:glow rad="101600">
                  <a:schemeClr val="bg1">
                    <a:alpha val="60000"/>
                  </a:schemeClr>
                </a:glow>
              </a:effectLst>
            </a:endParaRPr>
          </a:p>
          <a:p>
            <a:pPr>
              <a:buNone/>
            </a:pPr>
            <a:r>
              <a:rPr lang="en-US" sz="3200" dirty="0" smtClean="0">
                <a:effectLst>
                  <a:glow rad="101600">
                    <a:schemeClr val="bg1">
                      <a:alpha val="60000"/>
                    </a:schemeClr>
                  </a:glow>
                </a:effectLst>
              </a:rPr>
              <a:t>5# When we love the Lord to the point where we are       </a:t>
            </a:r>
          </a:p>
          <a:p>
            <a:pPr>
              <a:buNone/>
            </a:pPr>
            <a:r>
              <a:rPr lang="en-US" sz="3200" dirty="0" smtClean="0">
                <a:effectLst>
                  <a:glow rad="101600">
                    <a:schemeClr val="bg1">
                      <a:alpha val="60000"/>
                    </a:schemeClr>
                  </a:glow>
                </a:effectLst>
              </a:rPr>
              <a:t>      more concerned about protecting His reputation </a:t>
            </a:r>
          </a:p>
          <a:p>
            <a:pPr>
              <a:buNone/>
            </a:pPr>
            <a:r>
              <a:rPr lang="en-US" sz="3200" dirty="0" smtClean="0">
                <a:effectLst>
                  <a:glow rad="101600">
                    <a:schemeClr val="bg1">
                      <a:alpha val="60000"/>
                    </a:schemeClr>
                  </a:glow>
                </a:effectLst>
              </a:rPr>
              <a:t>      then pleasing ourselves – </a:t>
            </a:r>
            <a:r>
              <a:rPr lang="en-US" sz="3200" i="1" dirty="0" smtClean="0">
                <a:effectLst>
                  <a:glow rad="101600">
                    <a:schemeClr val="bg1">
                      <a:alpha val="60000"/>
                    </a:schemeClr>
                  </a:glow>
                </a:effectLst>
              </a:rPr>
              <a:t>John 14:21</a:t>
            </a:r>
          </a:p>
          <a:p>
            <a:pPr>
              <a:buNone/>
            </a:pPr>
            <a:r>
              <a:rPr lang="en-US" sz="3200" dirty="0" smtClean="0">
                <a:effectLst>
                  <a:glow rad="101600">
                    <a:schemeClr val="bg1">
                      <a:alpha val="60000"/>
                    </a:schemeClr>
                  </a:glow>
                </a:effectLst>
              </a:rPr>
              <a:t>6# When we realize that we are not really alone </a:t>
            </a:r>
          </a:p>
          <a:p>
            <a:pPr>
              <a:buNone/>
            </a:pPr>
            <a:r>
              <a:rPr lang="en-US" sz="3200" dirty="0" smtClean="0">
                <a:effectLst>
                  <a:glow rad="101600">
                    <a:schemeClr val="bg1">
                      <a:alpha val="60000"/>
                    </a:schemeClr>
                  </a:glow>
                </a:effectLst>
              </a:rPr>
              <a:t>      because God will never leave us or forsake us, we       </a:t>
            </a:r>
          </a:p>
          <a:p>
            <a:pPr>
              <a:buNone/>
            </a:pPr>
            <a:r>
              <a:rPr lang="en-US" sz="3200" dirty="0" smtClean="0">
                <a:effectLst>
                  <a:glow rad="101600">
                    <a:schemeClr val="bg1">
                      <a:alpha val="60000"/>
                    </a:schemeClr>
                  </a:glow>
                </a:effectLst>
              </a:rPr>
              <a:t>      will have the courage to stand alone – </a:t>
            </a:r>
            <a:r>
              <a:rPr lang="en-US" sz="3200" i="1" dirty="0" smtClean="0">
                <a:effectLst>
                  <a:glow rad="101600">
                    <a:schemeClr val="bg1">
                      <a:alpha val="60000"/>
                    </a:schemeClr>
                  </a:glow>
                </a:effectLst>
              </a:rPr>
              <a:t>Matt. 28:20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to="" calcmode="lin" valueType="num">
                                      <p:cBhvr>
                                        <p:cTn id="7" dur="1" fill="hold"/>
                                        <p:tgtEl>
                                          <p:spTgt spid="2">
                                            <p:txEl>
                                              <p:pRg st="1" end="1"/>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 to="" calcmode="lin" valueType="num">
                                      <p:cBhvr>
                                        <p:cTn id="10" dur="1" fill="hold"/>
                                        <p:tgtEl>
                                          <p:spTgt spid="2">
                                            <p:txEl>
                                              <p:pRg st="2" end="2"/>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to="" calcmode="lin" valueType="num">
                                      <p:cBhvr>
                                        <p:cTn id="13" dur="1" fill="hold"/>
                                        <p:tgtEl>
                                          <p:spTgt spid="2">
                                            <p:txEl>
                                              <p:pRg st="3" end="3"/>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 to="" calcmode="lin" valueType="num">
                                      <p:cBhvr>
                                        <p:cTn id="18" dur="1" fill="hold"/>
                                        <p:tgtEl>
                                          <p:spTgt spid="2">
                                            <p:txEl>
                                              <p:pRg st="4" end="4"/>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to="" calcmode="lin" valueType="num">
                                      <p:cBhvr>
                                        <p:cTn id="21" dur="1" fill="hold"/>
                                        <p:tgtEl>
                                          <p:spTgt spid="2">
                                            <p:txEl>
                                              <p:pRg st="5" end="5"/>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 to="" calcmode="lin" valueType="num">
                                      <p:cBhvr>
                                        <p:cTn id="24" dur="1" fill="hold"/>
                                        <p:tgtEl>
                                          <p:spTgt spid="2">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lnSpcReduction="10000"/>
          </a:bodyPr>
          <a:lstStyle/>
          <a:p>
            <a:pPr>
              <a:buNone/>
            </a:pPr>
            <a:r>
              <a:rPr lang="en-US" dirty="0" smtClean="0">
                <a:effectLst>
                  <a:glow rad="101600">
                    <a:schemeClr val="bg1">
                      <a:alpha val="60000"/>
                    </a:schemeClr>
                  </a:glow>
                </a:effectLst>
              </a:rPr>
              <a:t>7# When we realize that rejection and persecution             immediately brings more of God’s grace (power), and that it is God’s grace </a:t>
            </a:r>
            <a:r>
              <a:rPr lang="en-US" dirty="0" smtClean="0">
                <a:effectLst>
                  <a:glow rad="101600">
                    <a:schemeClr val="bg1">
                      <a:alpha val="60000"/>
                    </a:schemeClr>
                  </a:glow>
                </a:effectLst>
              </a:rPr>
              <a:t>that </a:t>
            </a:r>
            <a:r>
              <a:rPr lang="en-US" dirty="0" smtClean="0">
                <a:effectLst>
                  <a:glow rad="101600">
                    <a:schemeClr val="bg1">
                      <a:alpha val="60000"/>
                    </a:schemeClr>
                  </a:glow>
                </a:effectLst>
              </a:rPr>
              <a:t>gives us the ability to do His will – </a:t>
            </a:r>
            <a:r>
              <a:rPr lang="en-US" i="1" dirty="0" smtClean="0">
                <a:effectLst>
                  <a:glow rad="101600">
                    <a:schemeClr val="bg1">
                      <a:alpha val="60000"/>
                    </a:schemeClr>
                  </a:glow>
                </a:effectLst>
              </a:rPr>
              <a:t>James 4:6</a:t>
            </a:r>
          </a:p>
          <a:p>
            <a:pPr>
              <a:buNone/>
            </a:pPr>
            <a:r>
              <a:rPr lang="en-US" dirty="0" smtClean="0">
                <a:effectLst>
                  <a:glow rad="101600">
                    <a:schemeClr val="bg1">
                      <a:alpha val="60000"/>
                    </a:schemeClr>
                  </a:glow>
                </a:effectLst>
              </a:rPr>
              <a:t>8# When we realize that this world is not our home, that we are only strangers and pilgrims </a:t>
            </a:r>
            <a:r>
              <a:rPr lang="en-US" i="1" dirty="0" smtClean="0">
                <a:effectLst>
                  <a:glow rad="101600">
                    <a:schemeClr val="bg1">
                      <a:alpha val="60000"/>
                    </a:schemeClr>
                  </a:glow>
                </a:effectLst>
              </a:rPr>
              <a:t>-  </a:t>
            </a:r>
            <a:r>
              <a:rPr lang="en-US" i="1" dirty="0" smtClean="0">
                <a:solidFill>
                  <a:srgbClr val="FFC000"/>
                </a:solidFill>
                <a:effectLst>
                  <a:glow rad="101600">
                    <a:schemeClr val="bg1">
                      <a:alpha val="60000"/>
                    </a:schemeClr>
                  </a:glow>
                </a:effectLst>
              </a:rPr>
              <a:t>“Dearly beloved, I beseech you as strangers and pilgrims, abstain from fleshly lusts, which war against the soul.” I Peter 2:11 </a:t>
            </a:r>
          </a:p>
          <a:p>
            <a:pPr>
              <a:buNone/>
            </a:pPr>
            <a:r>
              <a:rPr lang="en-US" dirty="0" smtClean="0">
                <a:effectLst>
                  <a:glow rad="101600">
                    <a:schemeClr val="bg1">
                      <a:alpha val="60000"/>
                    </a:schemeClr>
                  </a:glow>
                </a:effectLst>
              </a:rPr>
              <a:t>9# When we develop a fear of the Lord – </a:t>
            </a:r>
            <a:r>
              <a:rPr lang="en-US" i="1" dirty="0" smtClean="0">
                <a:solidFill>
                  <a:srgbClr val="FFC000"/>
                </a:solidFill>
                <a:effectLst>
                  <a:glow rad="101600">
                    <a:schemeClr val="bg1">
                      <a:alpha val="60000"/>
                    </a:schemeClr>
                  </a:glow>
                </a:effectLst>
              </a:rPr>
              <a:t>“The fear of the Lord is to hate evil.” Prov. 8:13</a:t>
            </a:r>
          </a:p>
          <a:p>
            <a:pPr>
              <a:buNone/>
            </a:pPr>
            <a:r>
              <a:rPr lang="en-US" dirty="0" smtClean="0">
                <a:effectLst>
                  <a:glow rad="101600">
                    <a:schemeClr val="bg1">
                      <a:alpha val="60000"/>
                    </a:schemeClr>
                  </a:glow>
                </a:effectLst>
              </a:rPr>
              <a:t>10# When we have an attitude of humility before the God and others – </a:t>
            </a:r>
            <a:r>
              <a:rPr lang="en-US" i="1" dirty="0" smtClean="0">
                <a:effectLst>
                  <a:glow rad="101600">
                    <a:schemeClr val="bg1">
                      <a:alpha val="60000"/>
                    </a:schemeClr>
                  </a:glow>
                </a:effectLst>
              </a:rPr>
              <a:t>I Peter 5:5-10</a:t>
            </a:r>
            <a:endParaRPr lang="en-US"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762001"/>
            <a:ext cx="3810000" cy="5257800"/>
          </a:xfrm>
          <a:solidFill>
            <a:srgbClr val="92D050"/>
          </a:solidFill>
          <a:ln w="76200"/>
          <a:scene3d>
            <a:camera prst="perspectiveLeft"/>
            <a:lightRig rig="threePt" dir="t"/>
          </a:scene3d>
        </p:spPr>
        <p:style>
          <a:lnRef idx="2">
            <a:schemeClr val="dk1"/>
          </a:lnRef>
          <a:fillRef idx="1">
            <a:schemeClr val="lt1"/>
          </a:fillRef>
          <a:effectRef idx="0">
            <a:schemeClr val="dk1"/>
          </a:effectRef>
          <a:fontRef idx="minor">
            <a:schemeClr val="dk1"/>
          </a:fontRef>
        </p:style>
        <p:txBody>
          <a:bodyPr>
            <a:noAutofit/>
          </a:bodyPr>
          <a:lstStyle/>
          <a:p>
            <a:pPr algn="ctr">
              <a:buNone/>
            </a:pPr>
            <a:r>
              <a:rPr lang="en-US" sz="5400" b="1" i="1" dirty="0" smtClean="0"/>
              <a:t>“I have given my life to Jesus and I am not able to do this.”</a:t>
            </a:r>
            <a:endParaRPr lang="en-US" sz="5400" b="1" i="1" dirty="0"/>
          </a:p>
        </p:txBody>
      </p:sp>
      <p:pic>
        <p:nvPicPr>
          <p:cNvPr id="5122" name="Picture 2" descr="C:\Users\Ptr. Daniel White\Desktop\Bible pictures\faces\refusing.jpg"/>
          <p:cNvPicPr>
            <a:picLocks noChangeAspect="1" noChangeArrowheads="1"/>
          </p:cNvPicPr>
          <p:nvPr/>
        </p:nvPicPr>
        <p:blipFill>
          <a:blip r:embed="rId3" cstate="print"/>
          <a:srcRect/>
          <a:stretch>
            <a:fillRect/>
          </a:stretch>
        </p:blipFill>
        <p:spPr bwMode="auto">
          <a:xfrm>
            <a:off x="609600" y="838200"/>
            <a:ext cx="3505200" cy="5257800"/>
          </a:xfrm>
          <a:prstGeom prst="rect">
            <a:avLst/>
          </a:prstGeom>
          <a:noFill/>
          <a:scene3d>
            <a:camera prst="isometricOffAxis1Right"/>
            <a:lightRig rig="threePt" dir="t"/>
          </a:scene3d>
          <a:sp3d>
            <a:bevelT w="114300" prst="artDeco"/>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Ptr. Daniel White\Desktop\Bible pictures\Praying\Praying_Hands_freecomputerdesktopwallpaper_1600.jp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2" name="Rectangle 1"/>
          <p:cNvSpPr/>
          <p:nvPr/>
        </p:nvSpPr>
        <p:spPr>
          <a:xfrm>
            <a:off x="304800" y="1143000"/>
            <a:ext cx="3505200" cy="3416320"/>
          </a:xfrm>
          <a:prstGeom prst="rect">
            <a:avLst/>
          </a:prstGeom>
          <a:solidFill>
            <a:schemeClr val="tx2">
              <a:lumMod val="1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600" dirty="0" smtClean="0">
                <a:solidFill>
                  <a:srgbClr val="FFC000"/>
                </a:solidFill>
                <a:effectLst>
                  <a:glow rad="101600">
                    <a:schemeClr val="bg1">
                      <a:alpha val="60000"/>
                    </a:schemeClr>
                  </a:glow>
                  <a:reflection blurRad="6350" stA="55000" endA="300" endPos="45500" dir="5400000" sy="-100000" algn="bl" rotWithShape="0"/>
                </a:effectLst>
              </a:rPr>
              <a:t>Standing alone is not based on our reaction to people but on our love for the Lord.</a:t>
            </a:r>
            <a:endParaRPr lang="en-US" sz="3600" dirty="0">
              <a:solidFill>
                <a:srgbClr val="FFC000"/>
              </a:solidFill>
              <a:effectLst>
                <a:glow rad="101600">
                  <a:schemeClr val="bg1">
                    <a:alpha val="60000"/>
                  </a:schemeClr>
                </a:glow>
                <a:reflection blurRad="6350" stA="55000" endA="300" endPos="45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382000" cy="6553200"/>
          </a:xfrm>
        </p:spPr>
        <p:txBody>
          <a:bodyPr/>
          <a:lstStyle/>
          <a:p>
            <a:pPr>
              <a:buNone/>
            </a:pPr>
            <a:r>
              <a:rPr lang="en-US" dirty="0" smtClean="0">
                <a:effectLst>
                  <a:glow rad="101600">
                    <a:schemeClr val="bg1">
                      <a:alpha val="60000"/>
                    </a:schemeClr>
                  </a:glow>
                </a:effectLst>
              </a:rPr>
              <a:t>10. Keep an accountability with your son </a:t>
            </a:r>
            <a:r>
              <a:rPr lang="en-US" dirty="0" smtClean="0">
                <a:effectLst>
                  <a:glow rad="101600">
                    <a:schemeClr val="bg1">
                      <a:alpha val="60000"/>
                    </a:schemeClr>
                  </a:glow>
                </a:effectLst>
              </a:rPr>
              <a:t>-</a:t>
            </a:r>
            <a:endParaRPr lang="en-US" dirty="0" smtClean="0">
              <a:effectLst>
                <a:glow rad="101600">
                  <a:schemeClr val="bg1">
                    <a:alpha val="60000"/>
                  </a:schemeClr>
                </a:glow>
              </a:effectLst>
            </a:endParaRPr>
          </a:p>
          <a:p>
            <a:pPr>
              <a:buFont typeface="Wingdings"/>
              <a:buChar char="Ø"/>
            </a:pPr>
            <a:r>
              <a:rPr lang="en-US" dirty="0" smtClean="0">
                <a:effectLst>
                  <a:glow rad="101600">
                    <a:schemeClr val="bg1">
                      <a:alpha val="60000"/>
                    </a:schemeClr>
                  </a:glow>
                </a:effectLst>
              </a:rPr>
              <a:t> Sharing your struggles and failures</a:t>
            </a:r>
          </a:p>
          <a:p>
            <a:pPr>
              <a:buFont typeface="Wingdings"/>
              <a:buChar char="Ø"/>
            </a:pPr>
            <a:r>
              <a:rPr lang="en-US" dirty="0" smtClean="0">
                <a:effectLst>
                  <a:glow rad="101600">
                    <a:schemeClr val="bg1">
                      <a:alpha val="60000"/>
                    </a:schemeClr>
                  </a:glow>
                </a:effectLst>
              </a:rPr>
              <a:t> Praying together</a:t>
            </a:r>
          </a:p>
          <a:p>
            <a:pPr>
              <a:buFont typeface="Wingdings"/>
              <a:buChar char="Ø"/>
            </a:pPr>
            <a:r>
              <a:rPr lang="en-US" dirty="0" smtClean="0">
                <a:effectLst>
                  <a:glow rad="101600">
                    <a:schemeClr val="bg1">
                      <a:alpha val="60000"/>
                    </a:schemeClr>
                  </a:glow>
                </a:effectLst>
              </a:rPr>
              <a:t> Asking accountability questions </a:t>
            </a:r>
          </a:p>
          <a:p>
            <a:pPr>
              <a:buFont typeface="Arial" charset="0"/>
              <a:buChar char="•"/>
            </a:pPr>
            <a:r>
              <a:rPr lang="en-US" dirty="0" smtClean="0">
                <a:effectLst>
                  <a:glow rad="101600">
                    <a:schemeClr val="bg1">
                      <a:alpha val="60000"/>
                    </a:schemeClr>
                  </a:glow>
                </a:effectLst>
              </a:rPr>
              <a:t>Are you reading your Bible</a:t>
            </a:r>
          </a:p>
          <a:p>
            <a:pPr>
              <a:buFont typeface="Arial" charset="0"/>
              <a:buChar char="•"/>
            </a:pPr>
            <a:r>
              <a:rPr lang="en-US" dirty="0" smtClean="0">
                <a:effectLst>
                  <a:glow rad="101600">
                    <a:schemeClr val="bg1">
                      <a:alpha val="60000"/>
                    </a:schemeClr>
                  </a:glow>
                </a:effectLst>
              </a:rPr>
              <a:t>What is God teaching you</a:t>
            </a:r>
          </a:p>
          <a:p>
            <a:pPr>
              <a:buFont typeface="Arial" charset="0"/>
              <a:buChar char="•"/>
            </a:pPr>
            <a:r>
              <a:rPr lang="en-US" dirty="0" smtClean="0">
                <a:effectLst>
                  <a:glow rad="101600">
                    <a:schemeClr val="bg1">
                      <a:alpha val="60000"/>
                    </a:schemeClr>
                  </a:glow>
                </a:effectLst>
              </a:rPr>
              <a:t>What did you get out of the pastor’s message</a:t>
            </a:r>
          </a:p>
          <a:p>
            <a:pPr>
              <a:buFont typeface="Arial" charset="0"/>
              <a:buChar char="•"/>
            </a:pPr>
            <a:r>
              <a:rPr lang="en-US" dirty="0" smtClean="0">
                <a:effectLst>
                  <a:glow rad="101600">
                    <a:schemeClr val="bg1">
                      <a:alpha val="60000"/>
                    </a:schemeClr>
                  </a:glow>
                </a:effectLst>
              </a:rPr>
              <a:t>Has anything happened that I need to know about</a:t>
            </a:r>
          </a:p>
          <a:p>
            <a:pPr>
              <a:buFont typeface="Arial" charset="0"/>
              <a:buChar char="•"/>
            </a:pPr>
            <a:r>
              <a:rPr lang="en-US" dirty="0" smtClean="0">
                <a:effectLst>
                  <a:glow rad="101600">
                    <a:schemeClr val="bg1">
                      <a:alpha val="60000"/>
                    </a:schemeClr>
                  </a:glow>
                </a:effectLst>
              </a:rPr>
              <a:t>Is there any sin that you are struggling with</a:t>
            </a:r>
          </a:p>
          <a:p>
            <a:pPr>
              <a:buFont typeface="Arial" charset="0"/>
              <a:buChar char="•"/>
            </a:pPr>
            <a:r>
              <a:rPr lang="en-US" dirty="0" smtClean="0">
                <a:effectLst>
                  <a:glow rad="101600">
                    <a:schemeClr val="bg1">
                      <a:alpha val="60000"/>
                    </a:schemeClr>
                  </a:glow>
                </a:effectLst>
              </a:rPr>
              <a:t>Do you have any prayer request</a:t>
            </a:r>
            <a:endParaRPr lang="en-US" dirty="0">
              <a:effectLst>
                <a:glow rad="101600">
                  <a:schemeClr val="bg1">
                    <a:alpha val="60000"/>
                  </a:schemeClr>
                </a:glow>
              </a:effectLst>
            </a:endParaRPr>
          </a:p>
        </p:txBody>
      </p:sp>
      <p:pic>
        <p:nvPicPr>
          <p:cNvPr id="6146" name="Picture 2" descr="C:\Users\Ptr. Daniel White\Desktop\Bible pictures\Bible mis\Family\Father-child\Ftr&amp;Son 1150-16.jpg"/>
          <p:cNvPicPr>
            <a:picLocks noChangeAspect="1" noChangeArrowheads="1"/>
          </p:cNvPicPr>
          <p:nvPr/>
        </p:nvPicPr>
        <p:blipFill>
          <a:blip r:embed="rId3" cstate="print"/>
          <a:srcRect/>
          <a:stretch>
            <a:fillRect/>
          </a:stretch>
        </p:blipFill>
        <p:spPr bwMode="auto">
          <a:xfrm>
            <a:off x="6858000" y="838200"/>
            <a:ext cx="1981200" cy="30764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to="" calcmode="lin" valueType="num">
                                      <p:cBhvr>
                                        <p:cTn id="52" dur="1" fill="hold"/>
                                        <p:tgtEl>
                                          <p:spTgt spid="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705600"/>
          </a:xfrm>
        </p:spPr>
        <p:txBody>
          <a:bodyPr>
            <a:normAutofit/>
          </a:bodyPr>
          <a:lstStyle/>
          <a:p>
            <a:pPr>
              <a:buNone/>
            </a:pPr>
            <a:r>
              <a:rPr lang="en-US" dirty="0" smtClean="0">
                <a:effectLst>
                  <a:glow rad="101600">
                    <a:schemeClr val="bg1">
                      <a:alpha val="60000"/>
                    </a:schemeClr>
                  </a:glow>
                </a:effectLst>
              </a:rPr>
              <a:t>11. Lead through personal example – </a:t>
            </a:r>
            <a:r>
              <a:rPr lang="en-US" i="1" dirty="0" smtClean="0">
                <a:effectLst>
                  <a:glow rad="101600">
                    <a:schemeClr val="bg1">
                      <a:alpha val="60000"/>
                    </a:schemeClr>
                  </a:glow>
                </a:effectLst>
              </a:rPr>
              <a:t>Phil. 3:15-21</a:t>
            </a:r>
          </a:p>
          <a:p>
            <a:pPr>
              <a:buNone/>
            </a:pPr>
            <a:r>
              <a:rPr lang="en-US" dirty="0" smtClean="0">
                <a:effectLst>
                  <a:glow rad="101600">
                    <a:schemeClr val="bg1">
                      <a:alpha val="60000"/>
                    </a:schemeClr>
                  </a:glow>
                </a:effectLst>
              </a:rPr>
              <a:t>12. Apply firm, loving and consistent discipline –             </a:t>
            </a:r>
          </a:p>
          <a:p>
            <a:pPr>
              <a:buNone/>
            </a:pPr>
            <a:r>
              <a:rPr lang="en-US" i="1" dirty="0" smtClean="0">
                <a:effectLst>
                  <a:glow rad="101600">
                    <a:schemeClr val="bg1">
                      <a:alpha val="60000"/>
                    </a:schemeClr>
                  </a:glow>
                </a:effectLst>
              </a:rPr>
              <a:t>      Prov. 22:6</a:t>
            </a:r>
          </a:p>
          <a:p>
            <a:pPr>
              <a:buNone/>
            </a:pPr>
            <a:r>
              <a:rPr lang="en-US" dirty="0" smtClean="0">
                <a:effectLst>
                  <a:glow rad="101600">
                    <a:schemeClr val="bg1">
                      <a:alpha val="60000"/>
                    </a:schemeClr>
                  </a:glow>
                </a:effectLst>
              </a:rPr>
              <a:t>13. Teach your son how to identify and avoid the </a:t>
            </a:r>
          </a:p>
          <a:p>
            <a:pPr>
              <a:buNone/>
            </a:pPr>
            <a:r>
              <a:rPr lang="en-US" dirty="0" smtClean="0">
                <a:effectLst>
                  <a:glow rad="101600">
                    <a:schemeClr val="bg1">
                      <a:alpha val="60000"/>
                    </a:schemeClr>
                  </a:glow>
                </a:effectLst>
              </a:rPr>
              <a:t>       snares of the Devil - </a:t>
            </a:r>
          </a:p>
          <a:p>
            <a:pPr>
              <a:buFont typeface="Arial" charset="0"/>
              <a:buChar char="•"/>
            </a:pPr>
            <a:r>
              <a:rPr lang="en-US" dirty="0" smtClean="0">
                <a:solidFill>
                  <a:srgbClr val="FFC000"/>
                </a:solidFill>
                <a:effectLst>
                  <a:glow rad="101600">
                    <a:schemeClr val="bg1">
                      <a:alpha val="60000"/>
                    </a:schemeClr>
                  </a:glow>
                </a:effectLst>
              </a:rPr>
              <a:t>The snare of pride - </a:t>
            </a:r>
            <a:r>
              <a:rPr lang="en-US" i="1" dirty="0" smtClean="0">
                <a:solidFill>
                  <a:srgbClr val="FFC000"/>
                </a:solidFill>
                <a:effectLst>
                  <a:glow rad="101600">
                    <a:schemeClr val="bg1">
                      <a:alpha val="60000"/>
                    </a:schemeClr>
                  </a:glow>
                </a:effectLst>
              </a:rPr>
              <a:t>I Tim. 3:6-7</a:t>
            </a:r>
          </a:p>
          <a:p>
            <a:pPr>
              <a:buFont typeface="Arial" charset="0"/>
              <a:buChar char="•"/>
            </a:pPr>
            <a:r>
              <a:rPr lang="en-US" dirty="0" smtClean="0">
                <a:solidFill>
                  <a:srgbClr val="FFC000"/>
                </a:solidFill>
                <a:effectLst>
                  <a:glow rad="101600">
                    <a:schemeClr val="bg1">
                      <a:alpha val="60000"/>
                    </a:schemeClr>
                  </a:glow>
                </a:effectLst>
              </a:rPr>
              <a:t>The snare of riches - </a:t>
            </a:r>
            <a:r>
              <a:rPr lang="en-US" i="1" dirty="0" smtClean="0">
                <a:solidFill>
                  <a:srgbClr val="FFC000"/>
                </a:solidFill>
                <a:effectLst>
                  <a:glow rad="101600">
                    <a:schemeClr val="bg1">
                      <a:alpha val="60000"/>
                    </a:schemeClr>
                  </a:glow>
                </a:effectLst>
              </a:rPr>
              <a:t>I Tim. 6:6-12, 17-19</a:t>
            </a:r>
          </a:p>
          <a:p>
            <a:pPr>
              <a:buFont typeface="Arial" charset="0"/>
              <a:buChar char="•"/>
            </a:pPr>
            <a:r>
              <a:rPr lang="en-US" dirty="0" smtClean="0">
                <a:solidFill>
                  <a:srgbClr val="FFC000"/>
                </a:solidFill>
                <a:effectLst>
                  <a:glow rad="101600">
                    <a:schemeClr val="bg1">
                      <a:alpha val="60000"/>
                    </a:schemeClr>
                  </a:glow>
                </a:effectLst>
              </a:rPr>
              <a:t>The snare of spiritual apathy – </a:t>
            </a:r>
            <a:r>
              <a:rPr lang="en-US" i="1" dirty="0" smtClean="0">
                <a:solidFill>
                  <a:srgbClr val="FFC000"/>
                </a:solidFill>
                <a:effectLst>
                  <a:glow rad="101600">
                    <a:schemeClr val="bg1">
                      <a:alpha val="60000"/>
                    </a:schemeClr>
                  </a:glow>
                </a:effectLst>
              </a:rPr>
              <a:t>II Tim. 2:26</a:t>
            </a:r>
            <a:endParaRPr lang="en-US" dirty="0" smtClean="0">
              <a:solidFill>
                <a:srgbClr val="FFC000"/>
              </a:solidFill>
              <a:effectLst>
                <a:glow rad="101600">
                  <a:schemeClr val="bg1">
                    <a:alpha val="60000"/>
                  </a:schemeClr>
                </a:glow>
              </a:effectLst>
            </a:endParaRPr>
          </a:p>
          <a:p>
            <a:pPr>
              <a:buFont typeface="Arial" charset="0"/>
              <a:buChar char="•"/>
            </a:pPr>
            <a:r>
              <a:rPr lang="en-US" dirty="0" smtClean="0">
                <a:solidFill>
                  <a:srgbClr val="FFC000"/>
                </a:solidFill>
                <a:effectLst>
                  <a:glow rad="101600">
                    <a:schemeClr val="bg1">
                      <a:alpha val="60000"/>
                    </a:schemeClr>
                  </a:glow>
                </a:effectLst>
              </a:rPr>
              <a:t>The snare of idolatry</a:t>
            </a:r>
            <a:r>
              <a:rPr lang="en-US" i="1" dirty="0" smtClean="0">
                <a:solidFill>
                  <a:srgbClr val="FFC000"/>
                </a:solidFill>
                <a:effectLst>
                  <a:glow rad="101600">
                    <a:schemeClr val="bg1">
                      <a:alpha val="60000"/>
                    </a:schemeClr>
                  </a:glow>
                </a:effectLst>
              </a:rPr>
              <a:t> - Judges 8:27</a:t>
            </a:r>
            <a:endParaRPr lang="en-US" dirty="0" smtClean="0">
              <a:solidFill>
                <a:srgbClr val="FFC000"/>
              </a:solidFill>
              <a:effectLst>
                <a:glow rad="101600">
                  <a:schemeClr val="bg1">
                    <a:alpha val="60000"/>
                  </a:schemeClr>
                </a:glow>
              </a:effectLst>
            </a:endParaRPr>
          </a:p>
          <a:p>
            <a:pPr>
              <a:buFont typeface="Arial" charset="0"/>
              <a:buChar char="•"/>
            </a:pPr>
            <a:r>
              <a:rPr lang="en-US" dirty="0" smtClean="0">
                <a:solidFill>
                  <a:srgbClr val="FFC000"/>
                </a:solidFill>
                <a:effectLst>
                  <a:glow rad="101600">
                    <a:schemeClr val="bg1">
                      <a:alpha val="60000"/>
                    </a:schemeClr>
                  </a:glow>
                </a:effectLst>
              </a:rPr>
              <a:t>The snare of the fear of man - </a:t>
            </a:r>
            <a:r>
              <a:rPr lang="en-US" i="1" dirty="0" smtClean="0">
                <a:solidFill>
                  <a:srgbClr val="FFC000"/>
                </a:solidFill>
                <a:effectLst>
                  <a:glow rad="101600">
                    <a:schemeClr val="bg1">
                      <a:alpha val="60000"/>
                    </a:schemeClr>
                  </a:glow>
                </a:effectLst>
              </a:rPr>
              <a:t>Prov. 29:25</a:t>
            </a:r>
          </a:p>
          <a:p>
            <a:pPr>
              <a:buFont typeface="Arial" charset="0"/>
              <a:buChar char="•"/>
            </a:pPr>
            <a:r>
              <a:rPr lang="en-US" dirty="0" smtClean="0">
                <a:solidFill>
                  <a:srgbClr val="FFC000"/>
                </a:solidFill>
                <a:effectLst>
                  <a:glow rad="101600">
                    <a:schemeClr val="bg1">
                      <a:alpha val="60000"/>
                    </a:schemeClr>
                  </a:glow>
                </a:effectLst>
              </a:rPr>
              <a:t>The snare of immorality – </a:t>
            </a:r>
            <a:r>
              <a:rPr lang="en-US" i="1" dirty="0" smtClean="0">
                <a:solidFill>
                  <a:srgbClr val="FFC000"/>
                </a:solidFill>
                <a:effectLst>
                  <a:glow rad="101600">
                    <a:schemeClr val="bg1">
                      <a:alpha val="60000"/>
                    </a:schemeClr>
                  </a:glow>
                </a:effectLst>
              </a:rPr>
              <a:t>Proverbs 7:21-27</a:t>
            </a:r>
            <a:endParaRPr lang="en-US" dirty="0">
              <a:solidFill>
                <a:srgbClr val="FFC000"/>
              </a:solidFill>
              <a:effectLst>
                <a:glow rad="101600">
                  <a:schemeClr val="bg1">
                    <a:alpha val="60000"/>
                  </a:schemeClr>
                </a:glow>
              </a:effectLst>
            </a:endParaRPr>
          </a:p>
        </p:txBody>
      </p:sp>
      <p:pic>
        <p:nvPicPr>
          <p:cNvPr id="7171" name="Picture 3"/>
          <p:cNvPicPr>
            <a:picLocks noChangeAspect="1" noChangeArrowheads="1"/>
          </p:cNvPicPr>
          <p:nvPr/>
        </p:nvPicPr>
        <p:blipFill>
          <a:blip r:embed="rId3" cstate="print"/>
          <a:srcRect/>
          <a:stretch>
            <a:fillRect/>
          </a:stretch>
        </p:blipFill>
        <p:spPr bwMode="auto">
          <a:xfrm>
            <a:off x="0" y="228600"/>
            <a:ext cx="9296400" cy="7924800"/>
          </a:xfrm>
          <a:prstGeom prst="rect">
            <a:avLst/>
          </a:prstGeom>
          <a:noFill/>
          <a:ln w="9525">
            <a:noFill/>
            <a:miter lim="800000"/>
            <a:headEnd/>
            <a:tailEnd/>
          </a:ln>
        </p:spPr>
      </p:pic>
      <p:pic>
        <p:nvPicPr>
          <p:cNvPr id="1026" name="Picture 2" descr="C:\Users\Ptr. Daniel White\Desktop\Bible pictures\faces\man-crying-adj.jpg"/>
          <p:cNvPicPr>
            <a:picLocks noChangeAspect="1" noChangeArrowheads="1"/>
          </p:cNvPicPr>
          <p:nvPr/>
        </p:nvPicPr>
        <p:blipFill>
          <a:blip r:embed="rId4" cstate="print"/>
          <a:srcRect/>
          <a:stretch>
            <a:fillRect/>
          </a:stretch>
        </p:blipFill>
        <p:spPr bwMode="auto">
          <a:xfrm>
            <a:off x="2525714" y="1524000"/>
            <a:ext cx="3733800" cy="37338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 to="" calcmode="lin" valueType="num">
                                      <p:cBhvr>
                                        <p:cTn id="10" dur="1" fill="hold"/>
                                        <p:tgtEl>
                                          <p:spTgt spid="3">
                                            <p:txEl>
                                              <p:pRg st="2" end="2"/>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to="" calcmode="lin" valueType="num">
                                      <p:cBhvr>
                                        <p:cTn id="15" dur="1" fill="hold"/>
                                        <p:tgtEl>
                                          <p:spTgt spid="3">
                                            <p:txEl>
                                              <p:pRg st="3" end="3"/>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to="" calcmode="lin" valueType="num">
                                      <p:cBhvr>
                                        <p:cTn id="18" dur="1" fill="hold"/>
                                        <p:tgtEl>
                                          <p:spTgt spid="3">
                                            <p:txEl>
                                              <p:pRg st="4" end="4"/>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to="" calcmode="lin" valueType="num">
                                      <p:cBhvr>
                                        <p:cTn id="23" dur="1" fill="hold"/>
                                        <p:tgtEl>
                                          <p:spTgt spid="3">
                                            <p:txEl>
                                              <p:pRg st="5" end="5"/>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to="" calcmode="lin" valueType="num">
                                      <p:cBhvr>
                                        <p:cTn id="28" dur="1" fill="hold"/>
                                        <p:tgtEl>
                                          <p:spTgt spid="3">
                                            <p:txEl>
                                              <p:pRg st="6" end="6"/>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to="" calcmode="lin" valueType="num">
                                      <p:cBhvr>
                                        <p:cTn id="33" dur="1" fill="hold"/>
                                        <p:tgtEl>
                                          <p:spTgt spid="3">
                                            <p:txEl>
                                              <p:pRg st="7" end="7"/>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 to="" calcmode="lin" valueType="num">
                                      <p:cBhvr>
                                        <p:cTn id="38" dur="1" fill="hold"/>
                                        <p:tgtEl>
                                          <p:spTgt spid="3">
                                            <p:txEl>
                                              <p:pRg st="8" end="8"/>
                                            </p:txEl>
                                          </p:spTgt>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to="" calcmode="lin" valueType="num">
                                      <p:cBhvr>
                                        <p:cTn id="43" dur="1" fill="hold"/>
                                        <p:tgtEl>
                                          <p:spTgt spid="3">
                                            <p:txEl>
                                              <p:pRg st="9" end="9"/>
                                            </p:txEl>
                                          </p:spTgt>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 to="" calcmode="lin" valueType="num">
                                      <p:cBhvr>
                                        <p:cTn id="48" dur="1" fill="hold"/>
                                        <p:tgtEl>
                                          <p:spTgt spid="3">
                                            <p:txEl>
                                              <p:pRg st="10" end="10"/>
                                            </p:txEl>
                                          </p:spTgt>
                                        </p:tgtEl>
                                        <p:attrNameLst>
                                          <p:attrName/>
                                        </p:attrNameLst>
                                      </p:cBhvr>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171"/>
                                        </p:tgtEl>
                                        <p:attrNameLst>
                                          <p:attrName>style.visibility</p:attrName>
                                        </p:attrNameLst>
                                      </p:cBhvr>
                                      <p:to>
                                        <p:strVal val="visible"/>
                                      </p:to>
                                    </p:set>
                                    <p:animEffect transition="in" filter="fade">
                                      <p:cBhvr>
                                        <p:cTn id="53" dur="2000"/>
                                        <p:tgtEl>
                                          <p:spTgt spid="7171"/>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nodeType="clickEffect">
                                  <p:stCondLst>
                                    <p:cond delay="0"/>
                                  </p:stCondLst>
                                  <p:childTnLst>
                                    <p:set>
                                      <p:cBhvr>
                                        <p:cTn id="57" dur="1" fill="hold">
                                          <p:stCondLst>
                                            <p:cond delay="0"/>
                                          </p:stCondLst>
                                        </p:cTn>
                                        <p:tgtEl>
                                          <p:spTgt spid="1026"/>
                                        </p:tgtEl>
                                        <p:attrNameLst>
                                          <p:attrName>style.visibility</p:attrName>
                                        </p:attrNameLst>
                                      </p:cBhvr>
                                      <p:to>
                                        <p:strVal val="visible"/>
                                      </p:to>
                                    </p:set>
                                    <p:anim calcmode="lin" valueType="num">
                                      <p:cBhvr>
                                        <p:cTn id="58" dur="2000" fill="hold"/>
                                        <p:tgtEl>
                                          <p:spTgt spid="1026"/>
                                        </p:tgtEl>
                                        <p:attrNameLst>
                                          <p:attrName>ppt_w</p:attrName>
                                        </p:attrNameLst>
                                      </p:cBhvr>
                                      <p:tavLst>
                                        <p:tav tm="0">
                                          <p:val>
                                            <p:fltVal val="0"/>
                                          </p:val>
                                        </p:tav>
                                        <p:tav tm="100000">
                                          <p:val>
                                            <p:strVal val="#ppt_w"/>
                                          </p:val>
                                        </p:tav>
                                      </p:tavLst>
                                    </p:anim>
                                    <p:anim calcmode="lin" valueType="num">
                                      <p:cBhvr>
                                        <p:cTn id="59" dur="2000" fill="hold"/>
                                        <p:tgtEl>
                                          <p:spTgt spid="1026"/>
                                        </p:tgtEl>
                                        <p:attrNameLst>
                                          <p:attrName>ppt_h</p:attrName>
                                        </p:attrNameLst>
                                      </p:cBhvr>
                                      <p:tavLst>
                                        <p:tav tm="0">
                                          <p:val>
                                            <p:fltVal val="0"/>
                                          </p:val>
                                        </p:tav>
                                        <p:tav tm="100000">
                                          <p:val>
                                            <p:strVal val="#ppt_h"/>
                                          </p:val>
                                        </p:tav>
                                      </p:tavLst>
                                    </p:anim>
                                    <p:animEffect transition="in" filter="fade">
                                      <p:cBhvr>
                                        <p:cTn id="6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9601200" cy="7315200"/>
          </a:xfrm>
          <a:prstGeom prst="rect">
            <a:avLst/>
          </a:prstGeom>
          <a:solidFill>
            <a:schemeClr val="bg1"/>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Ptr. Daniel White\Desktop\Bible pictures\Bible pictures Old Testament\Solomon\Old Solomon color 1197-39.jpg"/>
          <p:cNvPicPr>
            <a:picLocks noChangeAspect="1" noChangeArrowheads="1"/>
          </p:cNvPicPr>
          <p:nvPr/>
        </p:nvPicPr>
        <p:blipFill>
          <a:blip r:embed="rId3" cstate="print"/>
          <a:srcRect/>
          <a:stretch>
            <a:fillRect/>
          </a:stretch>
        </p:blipFill>
        <p:spPr bwMode="auto">
          <a:xfrm>
            <a:off x="228600" y="304800"/>
            <a:ext cx="4800600" cy="6175876"/>
          </a:xfrm>
          <a:prstGeom prst="rect">
            <a:avLst/>
          </a:prstGeom>
          <a:noFill/>
          <a:scene3d>
            <a:camera prst="isometricOffAxis1Right"/>
            <a:lightRig rig="threePt" dir="t"/>
          </a:scene3d>
        </p:spPr>
      </p:pic>
      <p:sp>
        <p:nvSpPr>
          <p:cNvPr id="5" name="Content Placeholder 4"/>
          <p:cNvSpPr>
            <a:spLocks noGrp="1"/>
          </p:cNvSpPr>
          <p:nvPr>
            <p:ph idx="1"/>
          </p:nvPr>
        </p:nvSpPr>
        <p:spPr>
          <a:xfrm>
            <a:off x="4953000" y="0"/>
            <a:ext cx="4191000" cy="6858000"/>
          </a:xfrm>
        </p:spPr>
        <p:txBody>
          <a:bodyPr/>
          <a:lstStyle/>
          <a:p>
            <a:r>
              <a:rPr lang="en-US" i="1" dirty="0" smtClean="0">
                <a:solidFill>
                  <a:srgbClr val="FFC000"/>
                </a:solidFill>
                <a:effectLst>
                  <a:glow rad="101600">
                    <a:schemeClr val="bg1">
                      <a:alpha val="60000"/>
                    </a:schemeClr>
                  </a:glow>
                </a:effectLst>
              </a:rPr>
              <a:t>My son</a:t>
            </a:r>
            <a:r>
              <a:rPr lang="en-US" i="1" dirty="0" smtClean="0">
                <a:effectLst>
                  <a:glow rad="101600">
                    <a:schemeClr val="bg1">
                      <a:alpha val="60000"/>
                    </a:schemeClr>
                  </a:glow>
                </a:effectLst>
              </a:rPr>
              <a:t>, hear the instruction of thy father</a:t>
            </a:r>
          </a:p>
          <a:p>
            <a:r>
              <a:rPr lang="en-US" i="1" dirty="0" smtClean="0">
                <a:solidFill>
                  <a:srgbClr val="FFC000"/>
                </a:solidFill>
                <a:effectLst>
                  <a:glow rad="101600">
                    <a:schemeClr val="bg1">
                      <a:alpha val="60000"/>
                    </a:schemeClr>
                  </a:glow>
                </a:effectLst>
              </a:rPr>
              <a:t>My son</a:t>
            </a:r>
            <a:r>
              <a:rPr lang="en-US" i="1" dirty="0" smtClean="0">
                <a:effectLst>
                  <a:glow rad="101600">
                    <a:schemeClr val="bg1">
                      <a:alpha val="60000"/>
                    </a:schemeClr>
                  </a:glow>
                </a:effectLst>
              </a:rPr>
              <a:t>, if sinners entice thee, consent thou not</a:t>
            </a:r>
          </a:p>
          <a:p>
            <a:r>
              <a:rPr lang="en-US" i="1" dirty="0" smtClean="0">
                <a:solidFill>
                  <a:srgbClr val="FFC000"/>
                </a:solidFill>
                <a:effectLst>
                  <a:glow rad="101600">
                    <a:schemeClr val="bg1">
                      <a:alpha val="60000"/>
                    </a:schemeClr>
                  </a:glow>
                </a:effectLst>
              </a:rPr>
              <a:t>My son</a:t>
            </a:r>
            <a:r>
              <a:rPr lang="en-US" i="1" dirty="0" smtClean="0">
                <a:effectLst>
                  <a:glow rad="101600">
                    <a:schemeClr val="bg1">
                      <a:alpha val="60000"/>
                    </a:schemeClr>
                  </a:glow>
                </a:effectLst>
              </a:rPr>
              <a:t>, fear thou the LORD</a:t>
            </a:r>
          </a:p>
          <a:p>
            <a:r>
              <a:rPr lang="en-US" i="1" dirty="0" smtClean="0">
                <a:solidFill>
                  <a:srgbClr val="FFC000"/>
                </a:solidFill>
                <a:effectLst>
                  <a:glow rad="101600">
                    <a:schemeClr val="bg1">
                      <a:alpha val="60000"/>
                    </a:schemeClr>
                  </a:glow>
                </a:effectLst>
              </a:rPr>
              <a:t>My son</a:t>
            </a:r>
            <a:r>
              <a:rPr lang="en-US" i="1" dirty="0" smtClean="0">
                <a:effectLst>
                  <a:glow rad="101600">
                    <a:schemeClr val="bg1">
                      <a:alpha val="60000"/>
                    </a:schemeClr>
                  </a:glow>
                </a:effectLst>
              </a:rPr>
              <a:t>, despise not the chastening of the LORD</a:t>
            </a:r>
          </a:p>
          <a:p>
            <a:r>
              <a:rPr lang="en-US" i="1" dirty="0" smtClean="0">
                <a:solidFill>
                  <a:srgbClr val="FFC000"/>
                </a:solidFill>
                <a:effectLst>
                  <a:glow rad="101600">
                    <a:schemeClr val="bg1">
                      <a:alpha val="60000"/>
                    </a:schemeClr>
                  </a:glow>
                </a:effectLst>
              </a:rPr>
              <a:t>My son</a:t>
            </a:r>
            <a:r>
              <a:rPr lang="en-US" i="1" dirty="0" smtClean="0">
                <a:effectLst>
                  <a:glow rad="101600">
                    <a:schemeClr val="bg1">
                      <a:alpha val="60000"/>
                    </a:schemeClr>
                  </a:glow>
                </a:effectLst>
              </a:rPr>
              <a:t>, give me </a:t>
            </a:r>
            <a:r>
              <a:rPr lang="en-US" i="1" dirty="0" err="1" smtClean="0">
                <a:effectLst>
                  <a:glow rad="101600">
                    <a:schemeClr val="bg1">
                      <a:alpha val="60000"/>
                    </a:schemeClr>
                  </a:glow>
                </a:effectLst>
              </a:rPr>
              <a:t>thine</a:t>
            </a:r>
            <a:r>
              <a:rPr lang="en-US" i="1" dirty="0" smtClean="0">
                <a:effectLst>
                  <a:glow rad="101600">
                    <a:schemeClr val="bg1">
                      <a:alpha val="60000"/>
                    </a:schemeClr>
                  </a:glow>
                </a:effectLst>
              </a:rPr>
              <a:t> heart</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to="" calcmode="lin" valueType="num">
                                      <p:cBhvr>
                                        <p:cTn id="12" dur="1" fill="hold"/>
                                        <p:tgtEl>
                                          <p:spTgt spid="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to="" calcmode="lin" valueType="num">
                                      <p:cBhvr>
                                        <p:cTn id="17" dur="1" fill="hold"/>
                                        <p:tgtEl>
                                          <p:spTgt spid="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to="" calcmode="lin" valueType="num">
                                      <p:cBhvr>
                                        <p:cTn id="22" dur="1" fill="hold"/>
                                        <p:tgtEl>
                                          <p:spTgt spid="5">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to="" calcmode="lin" valueType="num">
                                      <p:cBhvr>
                                        <p:cTn id="27" dur="1" fill="hold"/>
                                        <p:tgtEl>
                                          <p:spTgt spid="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52400"/>
            <a:ext cx="9829800" cy="7391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304800"/>
            <a:ext cx="4572000" cy="6494085"/>
          </a:xfrm>
          <a:prstGeom prst="rect">
            <a:avLst/>
          </a:prstGeom>
        </p:spPr>
        <p:txBody>
          <a:bodyPr wrap="square">
            <a:spAutoFit/>
          </a:bodyPr>
          <a:lstStyle/>
          <a:p>
            <a:pPr algn="ctr"/>
            <a:r>
              <a:rPr lang="en-US" sz="3200" i="1" dirty="0" smtClean="0"/>
              <a:t>“And many of the children of Israel shall he turn to the Lord their God. And he shall go before him in the spirit and power of Elias, </a:t>
            </a:r>
            <a:r>
              <a:rPr lang="en-US" sz="3200" i="1" u="sng" dirty="0" smtClean="0">
                <a:solidFill>
                  <a:srgbClr val="FFC000"/>
                </a:solidFill>
              </a:rPr>
              <a:t>to turn the hearts of the fathers to the children</a:t>
            </a:r>
            <a:r>
              <a:rPr lang="en-US" sz="3200" i="1" dirty="0" smtClean="0"/>
              <a:t>, and the disobedient to the wisdom of the just; to make ready a people prepared for the Lord.” </a:t>
            </a:r>
          </a:p>
          <a:p>
            <a:pPr algn="ctr"/>
            <a:r>
              <a:rPr lang="en-US" sz="3200" i="1" dirty="0" smtClean="0"/>
              <a:t>(Luke 1:16-17)</a:t>
            </a:r>
          </a:p>
          <a:p>
            <a:endParaRPr lang="en-US" sz="3200" i="1" dirty="0"/>
          </a:p>
        </p:txBody>
      </p:sp>
      <p:pic>
        <p:nvPicPr>
          <p:cNvPr id="8195" name="Picture 3" descr="c:\Users\Ptr. Daniel White\Desktop\Bible pictures\Bible pictures New Testament\John the Baptist\Preaching\Jn Bapt preaching 1005-89.jpg"/>
          <p:cNvPicPr>
            <a:picLocks noChangeAspect="1" noChangeArrowheads="1"/>
          </p:cNvPicPr>
          <p:nvPr/>
        </p:nvPicPr>
        <p:blipFill>
          <a:blip r:embed="rId3" cstate="print"/>
          <a:srcRect/>
          <a:stretch>
            <a:fillRect/>
          </a:stretch>
        </p:blipFill>
        <p:spPr bwMode="auto">
          <a:xfrm>
            <a:off x="4648200" y="0"/>
            <a:ext cx="4495800" cy="5463591"/>
          </a:xfrm>
          <a:prstGeom prst="rect">
            <a:avLst/>
          </a:prstGeom>
          <a:noFill/>
          <a:effectLst>
            <a:reflection blurRad="6350" stA="50000" endA="295" endPos="92000" dist="101600" dir="5400000" sy="-100000" algn="bl" rotWithShape="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8600"/>
            <a:ext cx="9829800" cy="7467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c:\Users\Ptr. Daniel White\Desktop\Bible pictures\Bible mis\Family\Father-child\Adam Clarke &amp; his children 01.JPG"/>
          <p:cNvPicPr>
            <a:picLocks noChangeAspect="1" noChangeArrowheads="1"/>
          </p:cNvPicPr>
          <p:nvPr/>
        </p:nvPicPr>
        <p:blipFill>
          <a:blip r:embed="rId3" cstate="print">
            <a:lum bright="-10000"/>
          </a:blip>
          <a:srcRect/>
          <a:stretch>
            <a:fillRect/>
          </a:stretch>
        </p:blipFill>
        <p:spPr bwMode="auto">
          <a:xfrm>
            <a:off x="2362200" y="0"/>
            <a:ext cx="48006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0"/>
            <a:ext cx="8915400" cy="3657600"/>
          </a:xfrm>
          <a:prstGeom prst="rect">
            <a:avLst/>
          </a:prstGeom>
        </p:spPr>
        <p:txBody>
          <a:bodyPr numCol="1">
            <a:prstTxWarp prst="textInflateTop">
              <a:avLst/>
            </a:prstTxWarp>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FFC000"/>
                </a:solidFill>
                <a:effectLst>
                  <a:glow rad="101600">
                    <a:schemeClr val="bg1">
                      <a:alpha val="60000"/>
                    </a:schemeClr>
                  </a:glow>
                  <a:reflection blurRad="6350" stA="55000" endA="300" endPos="45500" dir="5400000" sy="-100000" algn="bl" rotWithShape="0"/>
                </a:effectLst>
                <a:uLnTx/>
                <a:uFillTx/>
                <a:latin typeface="+mn-lt"/>
                <a:ea typeface="+mn-ea"/>
                <a:cs typeface="+mn-cs"/>
              </a:rPr>
              <a:t>   With the</a:t>
            </a:r>
            <a:r>
              <a:rPr kumimoji="0" lang="en-US" sz="3200" b="0" i="0" u="none" strike="noStrike" kern="1200" cap="none" spc="0" normalizeH="0" noProof="0" dirty="0" smtClean="0">
                <a:ln>
                  <a:noFill/>
                </a:ln>
                <a:solidFill>
                  <a:srgbClr val="FFC000"/>
                </a:solidFill>
                <a:effectLst>
                  <a:glow rad="101600">
                    <a:schemeClr val="bg1">
                      <a:alpha val="60000"/>
                    </a:schemeClr>
                  </a:glow>
                  <a:reflection blurRad="6350" stA="55000" endA="300" endPos="45500" dir="5400000" sy="-100000" algn="bl" rotWithShape="0"/>
                </a:effectLst>
                <a:uLnTx/>
                <a:uFillTx/>
                <a:latin typeface="+mn-lt"/>
                <a:ea typeface="+mn-ea"/>
                <a:cs typeface="+mn-cs"/>
              </a:rPr>
              <a:t> </a:t>
            </a:r>
            <a:r>
              <a:rPr kumimoji="0" lang="en-US" sz="3200" b="0" i="0" u="none" strike="noStrike" kern="1200" cap="none" spc="0" normalizeH="0" baseline="0" noProof="0" dirty="0" smtClean="0">
                <a:ln>
                  <a:noFill/>
                </a:ln>
                <a:solidFill>
                  <a:srgbClr val="FFC000"/>
                </a:solidFill>
                <a:effectLst>
                  <a:glow rad="101600">
                    <a:schemeClr val="bg1">
                      <a:alpha val="60000"/>
                    </a:schemeClr>
                  </a:glow>
                  <a:reflection blurRad="6350" stA="55000" endA="300" endPos="45500" dir="5400000" sy="-100000" algn="bl" rotWithShape="0"/>
                </a:effectLst>
                <a:uLnTx/>
                <a:uFillTx/>
                <a:latin typeface="+mn-lt"/>
                <a:ea typeface="+mn-ea"/>
                <a:cs typeface="+mn-cs"/>
              </a:rPr>
              <a:t>lack of interaction between fathers and their children it should be no surprise to us that our homes are in the condition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FFC000"/>
                </a:solidFill>
                <a:effectLst>
                  <a:glow rad="101600">
                    <a:schemeClr val="bg1">
                      <a:alpha val="60000"/>
                    </a:schemeClr>
                  </a:glow>
                  <a:reflection blurRad="6350" stA="55000" endA="300" endPos="45500" dir="5400000" sy="-100000" algn="bl" rotWithShape="0"/>
                </a:effectLst>
                <a:uLnTx/>
                <a:uFillTx/>
                <a:latin typeface="+mn-lt"/>
                <a:ea typeface="+mn-ea"/>
                <a:cs typeface="+mn-cs"/>
              </a:rPr>
              <a:t>that they are!</a:t>
            </a:r>
          </a:p>
        </p:txBody>
      </p:sp>
      <p:pic>
        <p:nvPicPr>
          <p:cNvPr id="2050" name="Picture 2" descr="C:\Users\Ptr. Daniel White\Desktop\Bible pictures\faces\stealmain.jpg"/>
          <p:cNvPicPr>
            <a:picLocks noChangeAspect="1" noChangeArrowheads="1"/>
          </p:cNvPicPr>
          <p:nvPr/>
        </p:nvPicPr>
        <p:blipFill>
          <a:blip r:embed="rId3" cstate="print">
            <a:lum bright="-10000"/>
          </a:blip>
          <a:srcRect/>
          <a:stretch>
            <a:fillRect/>
          </a:stretch>
        </p:blipFill>
        <p:spPr bwMode="auto">
          <a:xfrm>
            <a:off x="5943600" y="3124200"/>
            <a:ext cx="2895600" cy="19363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descr="C:\Users\Ptr. Daniel White\Desktop\Bible pictures\faces\pd_angry_teen_070622_mn.jpg"/>
          <p:cNvPicPr>
            <a:picLocks noChangeAspect="1" noChangeArrowheads="1"/>
          </p:cNvPicPr>
          <p:nvPr/>
        </p:nvPicPr>
        <p:blipFill>
          <a:blip r:embed="rId4" cstate="print"/>
          <a:srcRect/>
          <a:stretch>
            <a:fillRect/>
          </a:stretch>
        </p:blipFill>
        <p:spPr bwMode="auto">
          <a:xfrm>
            <a:off x="381000" y="3124200"/>
            <a:ext cx="2319338" cy="17395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2" name="Picture 4" descr="C:\Users\Ptr. Daniel White\Desktop\Bible pictures\Courtship Marriage Family\betrayed____by_Miss_Deathwish.jpg"/>
          <p:cNvPicPr>
            <a:picLocks noChangeAspect="1" noChangeArrowheads="1"/>
          </p:cNvPicPr>
          <p:nvPr/>
        </p:nvPicPr>
        <p:blipFill>
          <a:blip r:embed="rId5" cstate="print"/>
          <a:srcRect/>
          <a:stretch>
            <a:fillRect/>
          </a:stretch>
        </p:blipFill>
        <p:spPr bwMode="auto">
          <a:xfrm>
            <a:off x="1066800" y="4800600"/>
            <a:ext cx="1905000" cy="184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3" name="Picture 5" descr="C:\Users\Ptr. Daniel White\Desktop\Bible pictures\Courtship Marriage Family\teens-pregnancy.jpg"/>
          <p:cNvPicPr>
            <a:picLocks noChangeAspect="1" noChangeArrowheads="1"/>
          </p:cNvPicPr>
          <p:nvPr/>
        </p:nvPicPr>
        <p:blipFill>
          <a:blip r:embed="rId6" cstate="print"/>
          <a:srcRect/>
          <a:stretch>
            <a:fillRect/>
          </a:stretch>
        </p:blipFill>
        <p:spPr bwMode="auto">
          <a:xfrm>
            <a:off x="7086600" y="4648200"/>
            <a:ext cx="1685925" cy="20112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4" name="Picture 6" descr="C:\Users\Ptr. Daniel White\Desktop\Bible pictures\faces\scan0011 (3).jpg"/>
          <p:cNvPicPr>
            <a:picLocks noChangeAspect="1" noChangeArrowheads="1"/>
          </p:cNvPicPr>
          <p:nvPr/>
        </p:nvPicPr>
        <p:blipFill>
          <a:blip r:embed="rId7" cstate="print">
            <a:duotone>
              <a:prstClr val="black"/>
              <a:schemeClr val="accent5">
                <a:tint val="45000"/>
                <a:satMod val="400000"/>
              </a:schemeClr>
            </a:duotone>
            <a:lum bright="-10000"/>
          </a:blip>
          <a:srcRect/>
          <a:stretch>
            <a:fillRect/>
          </a:stretch>
        </p:blipFill>
        <p:spPr bwMode="auto">
          <a:xfrm>
            <a:off x="3200400" y="3706430"/>
            <a:ext cx="2514600" cy="3006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r>
              <a:rPr lang="en-US" dirty="0" smtClean="0">
                <a:effectLst>
                  <a:glow rad="101600">
                    <a:schemeClr val="bg1">
                      <a:alpha val="60000"/>
                    </a:schemeClr>
                  </a:glow>
                </a:effectLst>
              </a:rPr>
              <a:t>The Father Son </a:t>
            </a:r>
            <a:r>
              <a:rPr lang="en-US" dirty="0">
                <a:effectLst>
                  <a:glow rad="101600">
                    <a:schemeClr val="bg1">
                      <a:alpha val="60000"/>
                    </a:schemeClr>
                  </a:glow>
                </a:effectLst>
              </a:rPr>
              <a:t>R</a:t>
            </a:r>
            <a:r>
              <a:rPr lang="en-US" dirty="0" smtClean="0">
                <a:effectLst>
                  <a:glow rad="101600">
                    <a:schemeClr val="bg1">
                      <a:alpha val="60000"/>
                    </a:schemeClr>
                  </a:glow>
                </a:effectLst>
              </a:rPr>
              <a:t>elationship is Critical to the Raising of Godly Children</a:t>
            </a:r>
            <a:br>
              <a:rPr lang="en-US" dirty="0" smtClean="0">
                <a:effectLst>
                  <a:glow rad="101600">
                    <a:schemeClr val="bg1">
                      <a:alpha val="60000"/>
                    </a:schemeClr>
                  </a:glow>
                </a:effectLst>
              </a:rPr>
            </a:br>
            <a:r>
              <a:rPr lang="en-US" i="1" dirty="0" smtClean="0">
                <a:effectLst>
                  <a:glow rad="101600">
                    <a:schemeClr val="bg1">
                      <a:alpha val="60000"/>
                    </a:schemeClr>
                  </a:glow>
                </a:effectLst>
              </a:rPr>
              <a:t>(Ephesians 6:1-4, 10-18)</a:t>
            </a:r>
            <a:endParaRPr lang="en-US" i="1" dirty="0">
              <a:effectLst>
                <a:glow rad="101600">
                  <a:schemeClr val="bg1">
                    <a:alpha val="60000"/>
                  </a:schemeClr>
                </a:glow>
              </a:effectLst>
            </a:endParaRPr>
          </a:p>
        </p:txBody>
      </p:sp>
      <p:sp>
        <p:nvSpPr>
          <p:cNvPr id="3" name="Content Placeholder 2"/>
          <p:cNvSpPr>
            <a:spLocks noGrp="1"/>
          </p:cNvSpPr>
          <p:nvPr>
            <p:ph idx="1"/>
          </p:nvPr>
        </p:nvSpPr>
        <p:spPr>
          <a:xfrm>
            <a:off x="0" y="2895600"/>
            <a:ext cx="9144000" cy="3962400"/>
          </a:xfrm>
        </p:spPr>
        <p:txBody>
          <a:bodyPr>
            <a:prstTxWarp prst="textArchUp">
              <a:avLst/>
            </a:prstTxWarp>
          </a:bodyPr>
          <a:lstStyle/>
          <a:p>
            <a:pPr algn="ctr">
              <a:buNone/>
            </a:pPr>
            <a:r>
              <a:rPr lang="en-US" dirty="0" smtClean="0">
                <a:solidFill>
                  <a:srgbClr val="FFC000"/>
                </a:solidFill>
                <a:effectLst>
                  <a:glow rad="101600">
                    <a:schemeClr val="bg1">
                      <a:alpha val="60000"/>
                    </a:schemeClr>
                  </a:glow>
                </a:effectLst>
              </a:rPr>
              <a:t>Practical ways to protect your sons </a:t>
            </a:r>
          </a:p>
          <a:p>
            <a:pPr algn="ctr">
              <a:buNone/>
            </a:pPr>
            <a:r>
              <a:rPr lang="en-US" dirty="0" smtClean="0">
                <a:solidFill>
                  <a:srgbClr val="FFC000"/>
                </a:solidFill>
                <a:effectLst>
                  <a:glow rad="101600">
                    <a:schemeClr val="bg1">
                      <a:alpha val="60000"/>
                    </a:schemeClr>
                  </a:glow>
                </a:effectLst>
              </a:rPr>
              <a:t>from the </a:t>
            </a:r>
            <a:r>
              <a:rPr lang="en-US" i="1" dirty="0" smtClean="0">
                <a:solidFill>
                  <a:srgbClr val="FFC000"/>
                </a:solidFill>
                <a:effectLst>
                  <a:glow rad="101600">
                    <a:schemeClr val="bg1">
                      <a:alpha val="60000"/>
                    </a:schemeClr>
                  </a:glow>
                </a:effectLst>
              </a:rPr>
              <a:t>“wiles of the devil…”</a:t>
            </a:r>
            <a:endParaRPr lang="en-US" i="1" dirty="0">
              <a:solidFill>
                <a:srgbClr val="FFC000"/>
              </a:solidFill>
              <a:effectLst>
                <a:glow rad="101600">
                  <a:schemeClr val="bg1">
                    <a:alpha val="60000"/>
                  </a:schemeClr>
                </a:glow>
              </a:effectLst>
            </a:endParaRPr>
          </a:p>
        </p:txBody>
      </p:sp>
      <p:pic>
        <p:nvPicPr>
          <p:cNvPr id="3074" name="Picture 2" descr="C:\Users\Ptr. Daniel White\Desktop\Bible pictures\faces\scan0025 (4).jpg"/>
          <p:cNvPicPr>
            <a:picLocks noChangeAspect="1" noChangeArrowheads="1"/>
          </p:cNvPicPr>
          <p:nvPr/>
        </p:nvPicPr>
        <p:blipFill>
          <a:blip r:embed="rId3" cstate="print">
            <a:duotone>
              <a:prstClr val="black"/>
              <a:srgbClr val="FFC000">
                <a:tint val="45000"/>
                <a:satMod val="400000"/>
              </a:srgbClr>
            </a:duotone>
          </a:blip>
          <a:srcRect/>
          <a:stretch>
            <a:fillRect/>
          </a:stretch>
        </p:blipFill>
        <p:spPr bwMode="auto">
          <a:xfrm>
            <a:off x="2590800" y="3657600"/>
            <a:ext cx="4056993" cy="28194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marL="514350" indent="-514350">
              <a:buAutoNum type="arabicPeriod"/>
            </a:pPr>
            <a:r>
              <a:rPr lang="en-US" sz="3600" dirty="0" smtClean="0">
                <a:effectLst>
                  <a:glow rad="101600">
                    <a:schemeClr val="bg1">
                      <a:alpha val="60000"/>
                    </a:schemeClr>
                  </a:glow>
                </a:effectLst>
              </a:rPr>
              <a:t>Lead your son to personal salvation – </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Rom.10:9-10</a:t>
            </a:r>
            <a:endParaRPr lang="en-US" sz="3600" i="1" dirty="0" smtClean="0">
              <a:effectLst>
                <a:glow rad="101600">
                  <a:schemeClr val="bg1">
                    <a:alpha val="60000"/>
                  </a:schemeClr>
                </a:glow>
              </a:effectLst>
            </a:endParaRPr>
          </a:p>
          <a:p>
            <a:pPr marL="514350" indent="-514350">
              <a:buAutoNum type="arabicPeriod"/>
            </a:pPr>
            <a:r>
              <a:rPr lang="en-US" sz="3600" dirty="0" smtClean="0">
                <a:effectLst>
                  <a:glow rad="101600">
                    <a:schemeClr val="bg1">
                      <a:alpha val="60000"/>
                    </a:schemeClr>
                  </a:glow>
                </a:effectLst>
              </a:rPr>
              <a:t>Dedicate your son to God – </a:t>
            </a:r>
            <a:r>
              <a:rPr lang="en-US" sz="3600" i="1" dirty="0" smtClean="0">
                <a:effectLst>
                  <a:glow rad="101600">
                    <a:schemeClr val="bg1">
                      <a:alpha val="60000"/>
                    </a:schemeClr>
                  </a:glow>
                </a:effectLst>
              </a:rPr>
              <a:t>Ps. 127-128</a:t>
            </a:r>
          </a:p>
          <a:p>
            <a:pPr marL="514350" indent="-514350">
              <a:buAutoNum type="arabicPeriod"/>
            </a:pPr>
            <a:r>
              <a:rPr lang="en-US" sz="3600" dirty="0" smtClean="0">
                <a:effectLst>
                  <a:glow rad="101600">
                    <a:schemeClr val="bg1">
                      <a:alpha val="60000"/>
                    </a:schemeClr>
                  </a:glow>
                </a:effectLst>
              </a:rPr>
              <a:t>Make sure that you are overcoming sin and temptation – </a:t>
            </a:r>
            <a:r>
              <a:rPr lang="en-US" sz="3600" i="1" dirty="0" smtClean="0">
                <a:effectLst>
                  <a:glow rad="101600">
                    <a:schemeClr val="bg1">
                      <a:alpha val="60000"/>
                    </a:schemeClr>
                  </a:glow>
                </a:effectLst>
              </a:rPr>
              <a:t>Rom. 6-8</a:t>
            </a:r>
          </a:p>
          <a:p>
            <a:pPr marL="514350" indent="-514350">
              <a:buAutoNum type="arabicPeriod"/>
            </a:pPr>
            <a:r>
              <a:rPr lang="en-US" sz="3600" dirty="0" smtClean="0">
                <a:effectLst>
                  <a:glow rad="101600">
                    <a:schemeClr val="bg1">
                      <a:alpha val="60000"/>
                    </a:schemeClr>
                  </a:glow>
                </a:effectLst>
              </a:rPr>
              <a:t>Challenge each son to total dedication – </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Rom</a:t>
            </a:r>
            <a:r>
              <a:rPr lang="en-US" sz="3600" i="1" dirty="0" smtClean="0">
                <a:effectLst>
                  <a:glow rad="101600">
                    <a:schemeClr val="bg1">
                      <a:alpha val="60000"/>
                    </a:schemeClr>
                  </a:glow>
                </a:effectLst>
              </a:rPr>
              <a:t>. 12:1-2 </a:t>
            </a:r>
          </a:p>
          <a:p>
            <a:pPr marL="514350" indent="-514350">
              <a:buAutoNum type="arabicPeriod"/>
            </a:pPr>
            <a:r>
              <a:rPr lang="en-US" sz="3600" dirty="0" smtClean="0">
                <a:effectLst>
                  <a:glow rad="101600">
                    <a:schemeClr val="bg1">
                      <a:alpha val="60000"/>
                    </a:schemeClr>
                  </a:glow>
                </a:effectLst>
              </a:rPr>
              <a:t>Instill in your son the fear of the Lord –             </a:t>
            </a:r>
            <a:r>
              <a:rPr lang="en-US" sz="3600" i="1" dirty="0" smtClean="0">
                <a:effectLst>
                  <a:glow rad="101600">
                    <a:schemeClr val="bg1">
                      <a:alpha val="60000"/>
                    </a:schemeClr>
                  </a:glow>
                </a:effectLst>
              </a:rPr>
              <a:t>Prov. 1:7</a:t>
            </a:r>
          </a:p>
          <a:p>
            <a:pPr marL="742950" indent="-742950">
              <a:buNone/>
            </a:pPr>
            <a:r>
              <a:rPr lang="en-US" sz="3600" dirty="0" smtClean="0">
                <a:effectLst>
                  <a:glow rad="101600">
                    <a:schemeClr val="bg1">
                      <a:alpha val="60000"/>
                    </a:schemeClr>
                  </a:glow>
                </a:effectLst>
              </a:rPr>
              <a:t>6.  Train each son to recognize and resist the </a:t>
            </a:r>
            <a:r>
              <a:rPr lang="en-US" sz="3600" dirty="0" smtClean="0">
                <a:effectLst>
                  <a:glow rad="101600">
                    <a:schemeClr val="bg1">
                      <a:alpha val="60000"/>
                    </a:schemeClr>
                  </a:glow>
                </a:effectLst>
              </a:rPr>
              <a:t>Devil - </a:t>
            </a:r>
            <a:r>
              <a:rPr lang="en-US" sz="3600" i="1" dirty="0" smtClean="0">
                <a:effectLst>
                  <a:glow rad="101600">
                    <a:schemeClr val="bg1">
                      <a:alpha val="60000"/>
                    </a:schemeClr>
                  </a:glow>
                </a:effectLst>
              </a:rPr>
              <a:t>James 4:7-1</a:t>
            </a:r>
            <a:r>
              <a:rPr lang="en-US" sz="3600" dirty="0" smtClean="0">
                <a:effectLst>
                  <a:glow rad="101600">
                    <a:schemeClr val="bg1">
                      <a:alpha val="60000"/>
                    </a:schemeClr>
                  </a:glow>
                </a:effectLst>
              </a:rPr>
              <a:t>0</a:t>
            </a:r>
            <a:endParaRPr lang="en-US" sz="3600" dirty="0" smtClean="0">
              <a:effectLst>
                <a:glow rad="101600">
                  <a:schemeClr val="bg1">
                    <a:alpha val="60000"/>
                  </a:schemeClr>
                </a:glow>
              </a:effectLst>
            </a:endParaRPr>
          </a:p>
          <a:p>
            <a:pPr marL="742950" indent="-742950">
              <a:buNone/>
            </a:pPr>
            <a:r>
              <a:rPr lang="en-US" sz="3600" dirty="0" smtClean="0">
                <a:solidFill>
                  <a:srgbClr val="FFFF00"/>
                </a:solidFill>
                <a:effectLst>
                  <a:glow rad="101600">
                    <a:schemeClr val="bg1">
                      <a:alpha val="60000"/>
                    </a:schemeClr>
                  </a:glow>
                </a:effectLst>
              </a:rPr>
              <a:t>7.  Teach your son how Satan works to establish </a:t>
            </a:r>
            <a:r>
              <a:rPr lang="en-US" sz="3600" i="1" dirty="0" smtClean="0">
                <a:solidFill>
                  <a:srgbClr val="FFFF00"/>
                </a:solidFill>
                <a:effectLst>
                  <a:glow rad="101600">
                    <a:schemeClr val="bg1">
                      <a:alpha val="60000"/>
                    </a:schemeClr>
                  </a:glow>
                </a:effectLst>
              </a:rPr>
              <a:t>“Strongholds” </a:t>
            </a:r>
            <a:r>
              <a:rPr lang="en-US" sz="3600" dirty="0" smtClean="0">
                <a:solidFill>
                  <a:srgbClr val="FFFF00"/>
                </a:solidFill>
                <a:effectLst>
                  <a:glow rad="101600">
                    <a:schemeClr val="bg1">
                      <a:alpha val="60000"/>
                    </a:schemeClr>
                  </a:glow>
                </a:effectLst>
              </a:rPr>
              <a:t>in their lives </a:t>
            </a:r>
            <a:r>
              <a:rPr lang="en-US" sz="3600" dirty="0" smtClean="0">
                <a:effectLst>
                  <a:glow rad="101600">
                    <a:schemeClr val="bg1">
                      <a:alpha val="60000"/>
                    </a:schemeClr>
                  </a:glow>
                </a:effectLst>
              </a:rPr>
              <a:t>– </a:t>
            </a:r>
          </a:p>
          <a:p>
            <a:pPr marL="514350" indent="-514350">
              <a:buNone/>
            </a:pPr>
            <a:endParaRPr lang="en-US" sz="3600" i="1" dirty="0" smtClean="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3400" y="-228600"/>
            <a:ext cx="10210800" cy="7391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9" name="Picture 7"/>
          <p:cNvPicPr>
            <a:picLocks noChangeAspect="1" noChangeArrowheads="1"/>
          </p:cNvPicPr>
          <p:nvPr/>
        </p:nvPicPr>
        <p:blipFill>
          <a:blip r:embed="rId3" cstate="print"/>
          <a:srcRect t="68644" r="-6866"/>
          <a:stretch>
            <a:fillRect/>
          </a:stretch>
        </p:blipFill>
        <p:spPr bwMode="auto">
          <a:xfrm>
            <a:off x="2286000" y="4267200"/>
            <a:ext cx="5638800" cy="1905000"/>
          </a:xfrm>
          <a:prstGeom prst="rect">
            <a:avLst/>
          </a:prstGeom>
          <a:noFill/>
          <a:ln w="9525">
            <a:noFill/>
            <a:miter lim="800000"/>
            <a:headEnd/>
            <a:tailEnd/>
          </a:ln>
        </p:spPr>
      </p:pic>
      <p:sp>
        <p:nvSpPr>
          <p:cNvPr id="3075" name="Rectangle 3"/>
          <p:cNvSpPr>
            <a:spLocks noChangeArrowheads="1"/>
          </p:cNvSpPr>
          <p:nvPr/>
        </p:nvSpPr>
        <p:spPr bwMode="auto">
          <a:xfrm>
            <a:off x="0" y="4996563"/>
            <a:ext cx="3429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rPr>
              <a:t>Immorality</a:t>
            </a:r>
          </a:p>
          <a:p>
            <a:pPr marL="0" marR="0" lvl="0" indent="0" algn="ctr" defTabSz="914400" rtl="0" eaLnBrk="1" fontAlgn="base" latinLnBrk="0" hangingPunct="1">
              <a:lnSpc>
                <a:spcPct val="100000"/>
              </a:lnSpc>
              <a:spcBef>
                <a:spcPct val="0"/>
              </a:spcBef>
              <a:spcAft>
                <a:spcPct val="0"/>
              </a:spcAft>
              <a:buClrTx/>
              <a:buSzTx/>
              <a:buFontTx/>
              <a:buNone/>
              <a:tabLst/>
            </a:pPr>
            <a:r>
              <a:rPr lang="en-US" sz="2800" b="1" i="1" dirty="0" smtClean="0">
                <a:effectLst>
                  <a:glow rad="101600">
                    <a:schemeClr val="bg1">
                      <a:alpha val="60000"/>
                    </a:schemeClr>
                  </a:glow>
                </a:effectLst>
                <a:latin typeface="Times New Roman" pitchFamily="18" charset="0"/>
                <a:cs typeface="Arial" pitchFamily="34" charset="0"/>
              </a:rPr>
              <a:t>(I Thess. 4:1-8)</a:t>
            </a:r>
            <a:endParaRPr kumimoji="0" lang="en-US" sz="2800" b="1"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3076" name="Rectangle 4"/>
          <p:cNvSpPr>
            <a:spLocks noChangeArrowheads="1"/>
          </p:cNvSpPr>
          <p:nvPr/>
        </p:nvSpPr>
        <p:spPr bwMode="auto">
          <a:xfrm>
            <a:off x="381000" y="5423356"/>
            <a:ext cx="8763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rPr>
              <a:t>Temporal Values</a:t>
            </a:r>
          </a:p>
          <a:p>
            <a:pPr marL="0" marR="0" lvl="0" indent="0" algn="ctr" defTabSz="914400" rtl="0" eaLnBrk="1" fontAlgn="base" latinLnBrk="0" hangingPunct="1">
              <a:lnSpc>
                <a:spcPct val="100000"/>
              </a:lnSpc>
              <a:spcBef>
                <a:spcPct val="0"/>
              </a:spcBef>
              <a:spcAft>
                <a:spcPct val="0"/>
              </a:spcAft>
              <a:buClrTx/>
              <a:buSzTx/>
              <a:buFontTx/>
              <a:buNone/>
              <a:tabLst/>
            </a:pPr>
            <a:r>
              <a:rPr lang="en-US" sz="2800" b="1" i="1" dirty="0" smtClean="0">
                <a:effectLst>
                  <a:glow rad="101600">
                    <a:schemeClr val="bg1">
                      <a:alpha val="60000"/>
                    </a:schemeClr>
                  </a:glow>
                </a:effectLst>
                <a:latin typeface="Times New Roman" pitchFamily="18" charset="0"/>
                <a:cs typeface="Arial" pitchFamily="34" charset="0"/>
              </a:rPr>
              <a:t>(I Tim. 6:10)</a:t>
            </a:r>
            <a:endParaRPr kumimoji="0" lang="en-US" sz="2800" b="1"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3077" name="Rectangle 5"/>
          <p:cNvSpPr>
            <a:spLocks noChangeArrowheads="1"/>
          </p:cNvSpPr>
          <p:nvPr/>
        </p:nvSpPr>
        <p:spPr bwMode="auto">
          <a:xfrm>
            <a:off x="6019800" y="5075479"/>
            <a:ext cx="312420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rPr>
              <a:t>Bitterness</a:t>
            </a:r>
          </a:p>
          <a:p>
            <a:pPr marL="0" marR="0" lvl="0" indent="0" algn="ctr" defTabSz="914400" rtl="0" eaLnBrk="1" fontAlgn="base" latinLnBrk="0" hangingPunct="1">
              <a:lnSpc>
                <a:spcPct val="100000"/>
              </a:lnSpc>
              <a:spcBef>
                <a:spcPct val="0"/>
              </a:spcBef>
              <a:spcAft>
                <a:spcPct val="0"/>
              </a:spcAft>
              <a:buClrTx/>
              <a:buSzTx/>
              <a:buFontTx/>
              <a:buNone/>
              <a:tabLst/>
            </a:pPr>
            <a:r>
              <a:rPr lang="en-US" sz="2800" b="1" i="1" dirty="0" smtClean="0">
                <a:effectLst>
                  <a:glow rad="101600">
                    <a:schemeClr val="bg1">
                      <a:alpha val="60000"/>
                    </a:schemeClr>
                  </a:glow>
                </a:effectLst>
                <a:latin typeface="Times New Roman" pitchFamily="18" charset="0"/>
                <a:ea typeface="Times New Roman" pitchFamily="18" charset="0"/>
                <a:cs typeface="Arial" pitchFamily="34" charset="0"/>
              </a:rPr>
              <a:t>(Heb. 12:15)</a:t>
            </a:r>
            <a:endParaRPr kumimoji="0" lang="en-US" sz="28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3078" name="Rectangle 6"/>
          <p:cNvSpPr>
            <a:spLocks noChangeArrowheads="1"/>
          </p:cNvSpPr>
          <p:nvPr/>
        </p:nvSpPr>
        <p:spPr bwMode="auto">
          <a:xfrm>
            <a:off x="685800" y="4698479"/>
            <a:ext cx="8458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i="1" u="sng" strike="noStrike" cap="none" normalizeH="0" baseline="0" dirty="0" smtClean="0">
                <a:ln>
                  <a:noFill/>
                </a:ln>
                <a:solidFill>
                  <a:schemeClr val="tx1"/>
                </a:solidFill>
                <a:effectLst>
                  <a:glow rad="139700">
                    <a:schemeClr val="bg1">
                      <a:alpha val="40000"/>
                    </a:schemeClr>
                  </a:glow>
                </a:effectLst>
                <a:latin typeface="Times New Roman" pitchFamily="18" charset="0"/>
                <a:ea typeface="Times New Roman" pitchFamily="18" charset="0"/>
                <a:cs typeface="Arial" pitchFamily="34" charset="0"/>
              </a:rPr>
              <a:t>Pride of Life</a:t>
            </a:r>
            <a:endParaRPr kumimoji="0" lang="en-US" sz="3600" i="0" u="sng" strike="noStrike" cap="none" normalizeH="0" baseline="0" dirty="0" smtClean="0">
              <a:ln>
                <a:noFill/>
              </a:ln>
              <a:solidFill>
                <a:schemeClr val="tx1"/>
              </a:solidFill>
              <a:effectLst>
                <a:glow rad="139700">
                  <a:schemeClr val="bg1">
                    <a:alpha val="40000"/>
                  </a:schemeClr>
                </a:glow>
              </a:effectLst>
              <a:latin typeface="Arial" pitchFamily="34" charset="0"/>
              <a:cs typeface="Arial" pitchFamily="34" charset="0"/>
            </a:endParaRPr>
          </a:p>
        </p:txBody>
      </p:sp>
      <p:pic>
        <p:nvPicPr>
          <p:cNvPr id="2" name="Picture 2"/>
          <p:cNvPicPr>
            <a:picLocks noChangeAspect="1" noChangeArrowheads="1"/>
          </p:cNvPicPr>
          <p:nvPr/>
        </p:nvPicPr>
        <p:blipFill>
          <a:blip r:embed="rId4" cstate="print"/>
          <a:srcRect/>
          <a:stretch>
            <a:fillRect/>
          </a:stretch>
        </p:blipFill>
        <p:spPr bwMode="auto">
          <a:xfrm>
            <a:off x="2286000" y="152400"/>
            <a:ext cx="4813896" cy="4419600"/>
          </a:xfrm>
          <a:prstGeom prst="rect">
            <a:avLst/>
          </a:prstGeom>
          <a:noFill/>
          <a:ln w="9525">
            <a:noFill/>
            <a:miter lim="800000"/>
            <a:headEnd/>
            <a:tailEnd/>
          </a:ln>
        </p:spPr>
      </p:pic>
      <p:sp>
        <p:nvSpPr>
          <p:cNvPr id="3074" name="Rectangle 2"/>
          <p:cNvSpPr>
            <a:spLocks noChangeArrowheads="1"/>
          </p:cNvSpPr>
          <p:nvPr/>
        </p:nvSpPr>
        <p:spPr bwMode="auto">
          <a:xfrm>
            <a:off x="6705600" y="2206703"/>
            <a:ext cx="2438400"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Ground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Surrendered</a:t>
            </a:r>
          </a:p>
          <a:p>
            <a:pPr marL="0" marR="0" lvl="0" indent="0" algn="ctr" defTabSz="914400" rtl="0" eaLnBrk="0" fontAlgn="base" latinLnBrk="0" hangingPunct="0">
              <a:lnSpc>
                <a:spcPct val="100000"/>
              </a:lnSpc>
              <a:spcBef>
                <a:spcPct val="0"/>
              </a:spcBef>
              <a:spcAft>
                <a:spcPct val="0"/>
              </a:spcAft>
              <a:buClrTx/>
              <a:buSzTx/>
              <a:buFontTx/>
              <a:buNone/>
              <a:tabLst/>
            </a:pPr>
            <a:r>
              <a:rPr lang="en-US" sz="2800" i="1" dirty="0" smtClean="0">
                <a:latin typeface="Times New Roman" pitchFamily="18" charset="0"/>
                <a:cs typeface="Arial" pitchFamily="34" charset="0"/>
              </a:rPr>
              <a:t>(Eph. 4:27)</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3" name="Rectangle 1"/>
          <p:cNvSpPr>
            <a:spLocks noChangeArrowheads="1"/>
          </p:cNvSpPr>
          <p:nvPr/>
        </p:nvSpPr>
        <p:spPr bwMode="auto">
          <a:xfrm>
            <a:off x="0" y="577832"/>
            <a:ext cx="28194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Stronghold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“False Ideas”</a:t>
            </a:r>
          </a:p>
          <a:p>
            <a:pPr marL="0" marR="0" lvl="0" indent="0" algn="ctr" defTabSz="914400" rtl="0" eaLnBrk="0" fontAlgn="base" latinLnBrk="0" hangingPunct="0">
              <a:lnSpc>
                <a:spcPct val="100000"/>
              </a:lnSpc>
              <a:spcBef>
                <a:spcPct val="0"/>
              </a:spcBef>
              <a:spcAft>
                <a:spcPct val="0"/>
              </a:spcAft>
              <a:buClrTx/>
              <a:buSzTx/>
              <a:buFontTx/>
              <a:buNone/>
              <a:tabLst/>
            </a:pPr>
            <a:r>
              <a:rPr lang="en-US" sz="3200" i="1" dirty="0" smtClean="0">
                <a:latin typeface="Times New Roman" pitchFamily="18" charset="0"/>
                <a:cs typeface="Arial" pitchFamily="34" charset="0"/>
              </a:rPr>
              <a:t>(John 8:44)</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Down Arrow 9"/>
          <p:cNvSpPr/>
          <p:nvPr/>
        </p:nvSpPr>
        <p:spPr>
          <a:xfrm rot="2496267">
            <a:off x="7637260" y="3693871"/>
            <a:ext cx="484632" cy="1154199"/>
          </a:xfrm>
          <a:prstGeom prst="downArrow">
            <a:avLst/>
          </a:prstGeom>
          <a:solidFill>
            <a:srgbClr val="FFFF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Down Arrow 10"/>
          <p:cNvSpPr/>
          <p:nvPr/>
        </p:nvSpPr>
        <p:spPr>
          <a:xfrm rot="19294682">
            <a:off x="1665126" y="2166172"/>
            <a:ext cx="484632" cy="1333763"/>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0" name="Rectangle 8"/>
          <p:cNvSpPr>
            <a:spLocks noChangeArrowheads="1"/>
          </p:cNvSpPr>
          <p:nvPr/>
        </p:nvSpPr>
        <p:spPr bwMode="auto">
          <a:xfrm>
            <a:off x="5257800" y="431512"/>
            <a:ext cx="3886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II Corinthians 10:3-6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Picture 2" descr="C:\Users\Ptr. Daniel White\Desktop\Bible pictures\Satan-Devil and demons\Dragon.gif"/>
          <p:cNvPicPr>
            <a:picLocks noChangeAspect="1" noChangeArrowheads="1"/>
          </p:cNvPicPr>
          <p:nvPr/>
        </p:nvPicPr>
        <p:blipFill>
          <a:blip r:embed="rId5" cstate="print"/>
          <a:srcRect/>
          <a:stretch>
            <a:fillRect/>
          </a:stretch>
        </p:blipFill>
        <p:spPr bwMode="auto">
          <a:xfrm>
            <a:off x="5181600" y="3048000"/>
            <a:ext cx="1384495" cy="14672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fade">
                                      <p:cBhvr>
                                        <p:cTn id="12" dur="1000"/>
                                        <p:tgtEl>
                                          <p:spTgt spid="30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10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Effect transition="in" filter="fade">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6" grpId="0"/>
      <p:bldP spid="30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tr. Daniel White\Desktop\Bible pictures\Bible pictures Old Testament\Job\Job offering sacrifice.jpg"/>
          <p:cNvPicPr>
            <a:picLocks noChangeAspect="1" noChangeArrowheads="1"/>
          </p:cNvPicPr>
          <p:nvPr/>
        </p:nvPicPr>
        <p:blipFill>
          <a:blip r:embed="rId3" cstate="print">
            <a:lum bright="-30000" contrast="10000"/>
          </a:blip>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0" y="152400"/>
            <a:ext cx="9144000" cy="6705600"/>
          </a:xfrm>
        </p:spPr>
        <p:txBody>
          <a:bodyPr>
            <a:normAutofit/>
          </a:bodyPr>
          <a:lstStyle/>
          <a:p>
            <a:pPr>
              <a:buNone/>
            </a:pPr>
            <a:r>
              <a:rPr lang="en-US" sz="3600" dirty="0" smtClean="0">
                <a:effectLst>
                  <a:glow rad="101600">
                    <a:schemeClr val="bg1">
                      <a:alpha val="60000"/>
                    </a:schemeClr>
                  </a:glow>
                </a:effectLst>
              </a:rPr>
              <a:t>8. Pray a hedge of protection around your son – </a:t>
            </a:r>
            <a:r>
              <a:rPr lang="en-US" sz="3600" i="1" dirty="0" smtClean="0">
                <a:solidFill>
                  <a:srgbClr val="FFFF00"/>
                </a:solidFill>
                <a:effectLst>
                  <a:glow rad="101600">
                    <a:schemeClr val="bg1">
                      <a:alpha val="60000"/>
                    </a:schemeClr>
                  </a:glow>
                </a:effectLst>
              </a:rPr>
              <a:t>“Job sanctified them, and rose up early in the morning, and offered burnt offerings according to the number of them all: for Job said, </a:t>
            </a:r>
            <a:r>
              <a:rPr lang="en-US" sz="3600" i="1" u="sng" dirty="0" smtClean="0">
                <a:solidFill>
                  <a:srgbClr val="FFFF00"/>
                </a:solidFill>
                <a:effectLst>
                  <a:glow rad="101600">
                    <a:schemeClr val="bg1">
                      <a:alpha val="60000"/>
                    </a:schemeClr>
                  </a:glow>
                </a:effectLst>
              </a:rPr>
              <a:t>It may be that my sons have sinned</a:t>
            </a:r>
            <a:r>
              <a:rPr lang="en-US" sz="3600" i="1" dirty="0" smtClean="0">
                <a:solidFill>
                  <a:srgbClr val="FFFF00"/>
                </a:solidFill>
                <a:effectLst>
                  <a:glow rad="101600">
                    <a:schemeClr val="bg1">
                      <a:alpha val="60000"/>
                    </a:schemeClr>
                  </a:glow>
                </a:effectLst>
              </a:rPr>
              <a:t>, and cursed God in their hearts. Thus did Job continually...Hast not thou made an hedge about him, and about his house, and about all that he hath on every side? Thou hast blessed the work of his hands, and his substance is increased in the land.” (Job 1:5, 10) </a:t>
            </a:r>
          </a:p>
          <a:p>
            <a:pPr>
              <a:buNone/>
            </a:pPr>
            <a:endParaRPr lang="en-US" sz="3600"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effectLst>
                  <a:glow rad="101600">
                    <a:schemeClr val="bg1">
                      <a:alpha val="60000"/>
                    </a:schemeClr>
                  </a:glow>
                </a:effectLst>
              </a:rPr>
              <a:t>Three Parts to the Prayer for a Hedge</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228600" y="1295400"/>
            <a:ext cx="8686800" cy="5867400"/>
          </a:xfrm>
        </p:spPr>
        <p:txBody>
          <a:bodyPr>
            <a:normAutofit/>
          </a:bodyPr>
          <a:lstStyle/>
          <a:p>
            <a:pPr marL="514350" indent="-514350">
              <a:buAutoNum type="arabicPeriod"/>
            </a:pPr>
            <a:r>
              <a:rPr lang="en-US" dirty="0" smtClean="0">
                <a:effectLst>
                  <a:glow rad="101600">
                    <a:schemeClr val="bg1">
                      <a:alpha val="60000"/>
                    </a:schemeClr>
                  </a:glow>
                </a:effectLst>
              </a:rPr>
              <a:t>Ask God to bind and rebuke the power of Satan in the life of each one in your family –           </a:t>
            </a:r>
            <a:r>
              <a:rPr lang="en-US" i="1" dirty="0" smtClean="0">
                <a:effectLst>
                  <a:glow rad="101600">
                    <a:schemeClr val="bg1">
                      <a:alpha val="60000"/>
                    </a:schemeClr>
                  </a:glow>
                </a:effectLst>
              </a:rPr>
              <a:t>Mark 3:27</a:t>
            </a:r>
          </a:p>
          <a:p>
            <a:pPr marL="514350" indent="-514350">
              <a:buAutoNum type="arabicPeriod"/>
            </a:pPr>
            <a:r>
              <a:rPr lang="en-US" dirty="0" smtClean="0">
                <a:effectLst>
                  <a:glow rad="101600">
                    <a:schemeClr val="bg1">
                      <a:alpha val="60000"/>
                    </a:schemeClr>
                  </a:glow>
                </a:effectLst>
              </a:rPr>
              <a:t>Pray in the name and through the blood of the Lord Jesus Christ – </a:t>
            </a:r>
            <a:r>
              <a:rPr lang="en-US" i="1" dirty="0" smtClean="0">
                <a:effectLst>
                  <a:glow rad="101600">
                    <a:schemeClr val="bg1">
                      <a:alpha val="60000"/>
                    </a:schemeClr>
                  </a:glow>
                </a:effectLst>
              </a:rPr>
              <a:t>John 14:13</a:t>
            </a:r>
          </a:p>
          <a:p>
            <a:pPr marL="514350" indent="-514350">
              <a:buAutoNum type="arabicPeriod"/>
            </a:pPr>
            <a:r>
              <a:rPr lang="en-US" dirty="0" smtClean="0">
                <a:effectLst>
                  <a:glow rad="101600">
                    <a:schemeClr val="bg1">
                      <a:alpha val="60000"/>
                    </a:schemeClr>
                  </a:glow>
                </a:effectLst>
              </a:rPr>
              <a:t>Claim the Scripture that related to the kind of protection that is needed –</a:t>
            </a:r>
          </a:p>
          <a:p>
            <a:pPr marL="514350" indent="-514350">
              <a:buFont typeface="Wingdings" pitchFamily="2" charset="2"/>
              <a:buChar char="Ø"/>
            </a:pPr>
            <a:r>
              <a:rPr lang="en-US" dirty="0" smtClean="0">
                <a:effectLst>
                  <a:glow rad="101600">
                    <a:schemeClr val="bg1">
                      <a:alpha val="60000"/>
                    </a:schemeClr>
                  </a:glow>
                </a:effectLst>
              </a:rPr>
              <a:t>Protection from temptation – </a:t>
            </a:r>
            <a:r>
              <a:rPr lang="en-US" i="1" dirty="0" smtClean="0">
                <a:effectLst>
                  <a:glow rad="101600">
                    <a:schemeClr val="bg1">
                      <a:alpha val="60000"/>
                    </a:schemeClr>
                  </a:glow>
                </a:effectLst>
              </a:rPr>
              <a:t>I Cor. 10:13</a:t>
            </a:r>
          </a:p>
          <a:p>
            <a:pPr marL="514350" indent="-514350">
              <a:buFont typeface="Wingdings" pitchFamily="2" charset="2"/>
              <a:buChar char="Ø"/>
            </a:pPr>
            <a:r>
              <a:rPr lang="en-US" dirty="0" smtClean="0">
                <a:effectLst>
                  <a:glow rad="101600">
                    <a:schemeClr val="bg1">
                      <a:alpha val="60000"/>
                    </a:schemeClr>
                  </a:glow>
                </a:effectLst>
              </a:rPr>
              <a:t>Protection </a:t>
            </a:r>
            <a:r>
              <a:rPr lang="en-US" dirty="0" smtClean="0">
                <a:effectLst>
                  <a:glow rad="101600">
                    <a:schemeClr val="bg1">
                      <a:alpha val="60000"/>
                    </a:schemeClr>
                  </a:glow>
                </a:effectLst>
              </a:rPr>
              <a:t>from fear </a:t>
            </a:r>
            <a:r>
              <a:rPr lang="en-US" dirty="0" smtClean="0">
                <a:effectLst>
                  <a:glow rad="101600">
                    <a:schemeClr val="bg1">
                      <a:alpha val="60000"/>
                    </a:schemeClr>
                  </a:glow>
                </a:effectLst>
              </a:rPr>
              <a:t>of man – </a:t>
            </a:r>
            <a:r>
              <a:rPr lang="en-US" i="1" dirty="0" smtClean="0">
                <a:effectLst>
                  <a:glow rad="101600">
                    <a:schemeClr val="bg1">
                      <a:alpha val="60000"/>
                    </a:schemeClr>
                  </a:glow>
                </a:effectLst>
              </a:rPr>
              <a:t>Matt. </a:t>
            </a:r>
            <a:r>
              <a:rPr lang="en-US" i="1" dirty="0" smtClean="0">
                <a:effectLst>
                  <a:glow rad="101600">
                    <a:schemeClr val="bg1">
                      <a:alpha val="60000"/>
                    </a:schemeClr>
                  </a:glow>
                </a:effectLst>
              </a:rPr>
              <a:t>10:26</a:t>
            </a:r>
          </a:p>
          <a:p>
            <a:pPr marL="514350" indent="-514350">
              <a:buFont typeface="Wingdings" pitchFamily="2" charset="2"/>
              <a:buChar char="Ø"/>
            </a:pPr>
            <a:r>
              <a:rPr lang="en-US" dirty="0" smtClean="0">
                <a:effectLst>
                  <a:glow rad="101600">
                    <a:schemeClr val="bg1">
                      <a:alpha val="60000"/>
                    </a:schemeClr>
                  </a:glow>
                </a:effectLst>
              </a:rPr>
              <a:t>Protection </a:t>
            </a:r>
            <a:r>
              <a:rPr lang="en-US" dirty="0" smtClean="0">
                <a:effectLst>
                  <a:glow rad="101600">
                    <a:schemeClr val="bg1">
                      <a:alpha val="60000"/>
                    </a:schemeClr>
                  </a:glow>
                </a:effectLst>
              </a:rPr>
              <a:t>from pride – </a:t>
            </a:r>
            <a:r>
              <a:rPr lang="en-US" dirty="0" smtClean="0">
                <a:effectLst>
                  <a:glow rad="101600">
                    <a:schemeClr val="bg1">
                      <a:alpha val="60000"/>
                    </a:schemeClr>
                  </a:glow>
                </a:effectLst>
              </a:rPr>
              <a:t> </a:t>
            </a:r>
            <a:r>
              <a:rPr lang="en-US" i="1" dirty="0" smtClean="0">
                <a:effectLst>
                  <a:glow rad="101600">
                    <a:schemeClr val="bg1">
                      <a:alpha val="60000"/>
                    </a:schemeClr>
                  </a:glow>
                </a:effectLst>
              </a:rPr>
              <a:t>I Peter </a:t>
            </a:r>
            <a:r>
              <a:rPr lang="en-US" i="1" dirty="0" smtClean="0">
                <a:effectLst>
                  <a:glow rad="101600">
                    <a:schemeClr val="bg1">
                      <a:alpha val="60000"/>
                    </a:schemeClr>
                  </a:glow>
                </a:effectLst>
              </a:rPr>
              <a:t>5:1-8</a:t>
            </a:r>
            <a:endParaRPr lang="en-US" i="1" dirty="0" smtClean="0">
              <a:effectLst>
                <a:glow rad="101600">
                  <a:schemeClr val="bg1">
                    <a:alpha val="60000"/>
                  </a:schemeClr>
                </a:glow>
              </a:effectLst>
            </a:endParaRPr>
          </a:p>
          <a:p>
            <a:pPr marL="514350" indent="-514350">
              <a:buFont typeface="Wingdings" pitchFamily="2" charset="2"/>
              <a:buChar char="Ø"/>
            </a:pPr>
            <a:endParaRPr lang="en-US" i="1" dirty="0" smtClean="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6248400" cy="6705600"/>
          </a:xfrm>
        </p:spPr>
        <p:txBody>
          <a:bodyPr>
            <a:normAutofit/>
          </a:bodyPr>
          <a:lstStyle/>
          <a:p>
            <a:pPr>
              <a:buFont typeface="Wingdings"/>
              <a:buChar char="Ø"/>
            </a:pPr>
            <a:r>
              <a:rPr lang="en-US" dirty="0" smtClean="0">
                <a:effectLst>
                  <a:glow rad="101600">
                    <a:schemeClr val="bg1">
                      <a:alpha val="60000"/>
                    </a:schemeClr>
                  </a:glow>
                </a:effectLst>
              </a:rPr>
              <a:t> Protection from anger – </a:t>
            </a:r>
            <a:r>
              <a:rPr lang="en-US" dirty="0" smtClean="0">
                <a:effectLst>
                  <a:glow rad="101600">
                    <a:schemeClr val="bg1">
                      <a:alpha val="60000"/>
                    </a:schemeClr>
                  </a:glow>
                </a:effectLst>
              </a:rPr>
              <a:t>       </a:t>
            </a:r>
            <a:r>
              <a:rPr lang="en-US" i="1" dirty="0" smtClean="0">
                <a:effectLst>
                  <a:glow rad="101600">
                    <a:schemeClr val="bg1">
                      <a:alpha val="60000"/>
                    </a:schemeClr>
                  </a:glow>
                </a:effectLst>
              </a:rPr>
              <a:t>James 3:1-18</a:t>
            </a:r>
            <a:endParaRPr lang="en-US" i="1" dirty="0" smtClean="0">
              <a:effectLst>
                <a:glow rad="101600">
                  <a:schemeClr val="bg1">
                    <a:alpha val="60000"/>
                  </a:schemeClr>
                </a:glow>
              </a:effectLst>
            </a:endParaRPr>
          </a:p>
          <a:p>
            <a:pPr>
              <a:buFont typeface="Wingdings"/>
              <a:buChar char="Ø"/>
            </a:pPr>
            <a:r>
              <a:rPr lang="en-US" i="1" dirty="0" smtClean="0">
                <a:effectLst>
                  <a:glow rad="101600">
                    <a:schemeClr val="bg1">
                      <a:alpha val="60000"/>
                    </a:schemeClr>
                  </a:glow>
                </a:effectLst>
              </a:rPr>
              <a:t> </a:t>
            </a:r>
            <a:r>
              <a:rPr lang="en-US" dirty="0" smtClean="0">
                <a:effectLst>
                  <a:glow rad="101600">
                    <a:schemeClr val="bg1">
                      <a:alpha val="60000"/>
                    </a:schemeClr>
                  </a:glow>
                </a:effectLst>
              </a:rPr>
              <a:t>Protection from bitterness – </a:t>
            </a:r>
            <a:r>
              <a:rPr lang="en-US" dirty="0" smtClean="0">
                <a:effectLst>
                  <a:glow rad="101600">
                    <a:schemeClr val="bg1">
                      <a:alpha val="60000"/>
                    </a:schemeClr>
                  </a:glow>
                </a:effectLst>
              </a:rPr>
              <a:t>   </a:t>
            </a:r>
            <a:r>
              <a:rPr lang="en-US" i="1" dirty="0" smtClean="0">
                <a:effectLst>
                  <a:glow rad="101600">
                    <a:schemeClr val="bg1">
                      <a:alpha val="60000"/>
                    </a:schemeClr>
                  </a:glow>
                </a:effectLst>
              </a:rPr>
              <a:t>Heb</a:t>
            </a:r>
            <a:r>
              <a:rPr lang="en-US" i="1" dirty="0" smtClean="0">
                <a:effectLst>
                  <a:glow rad="101600">
                    <a:schemeClr val="bg1">
                      <a:alpha val="60000"/>
                    </a:schemeClr>
                  </a:glow>
                </a:effectLst>
              </a:rPr>
              <a:t>. 12:15</a:t>
            </a:r>
          </a:p>
          <a:p>
            <a:pPr>
              <a:buFont typeface="Wingdings"/>
              <a:buChar char="Ø"/>
            </a:pPr>
            <a:r>
              <a:rPr lang="en-US" i="1" dirty="0" smtClean="0">
                <a:effectLst>
                  <a:glow rad="101600">
                    <a:schemeClr val="bg1">
                      <a:alpha val="60000"/>
                    </a:schemeClr>
                  </a:glow>
                </a:effectLst>
              </a:rPr>
              <a:t> </a:t>
            </a:r>
            <a:r>
              <a:rPr lang="en-US" dirty="0" smtClean="0">
                <a:effectLst>
                  <a:glow rad="101600">
                    <a:schemeClr val="bg1">
                      <a:alpha val="60000"/>
                    </a:schemeClr>
                  </a:glow>
                </a:effectLst>
              </a:rPr>
              <a:t>Protection from immorality – </a:t>
            </a:r>
            <a:r>
              <a:rPr lang="en-US" dirty="0" smtClean="0">
                <a:effectLst>
                  <a:glow rad="101600">
                    <a:schemeClr val="bg1">
                      <a:alpha val="60000"/>
                    </a:schemeClr>
                  </a:glow>
                </a:effectLst>
              </a:rPr>
              <a:t>       </a:t>
            </a:r>
            <a:r>
              <a:rPr lang="en-US" i="1" dirty="0" smtClean="0">
                <a:effectLst>
                  <a:glow rad="101600">
                    <a:schemeClr val="bg1">
                      <a:alpha val="60000"/>
                    </a:schemeClr>
                  </a:glow>
                </a:effectLst>
              </a:rPr>
              <a:t>I </a:t>
            </a:r>
            <a:r>
              <a:rPr lang="en-US" i="1" dirty="0" smtClean="0">
                <a:effectLst>
                  <a:glow rad="101600">
                    <a:schemeClr val="bg1">
                      <a:alpha val="60000"/>
                    </a:schemeClr>
                  </a:glow>
                </a:effectLst>
              </a:rPr>
              <a:t>Thess. </a:t>
            </a:r>
            <a:r>
              <a:rPr lang="en-US" i="1" dirty="0" smtClean="0">
                <a:effectLst>
                  <a:glow rad="101600">
                    <a:schemeClr val="bg1">
                      <a:alpha val="60000"/>
                    </a:schemeClr>
                  </a:glow>
                </a:effectLst>
              </a:rPr>
              <a:t>4:1-8</a:t>
            </a:r>
          </a:p>
          <a:p>
            <a:pPr>
              <a:buFont typeface="Wingdings"/>
              <a:buChar char="Ø"/>
            </a:pPr>
            <a:r>
              <a:rPr lang="en-US" dirty="0" smtClean="0">
                <a:effectLst>
                  <a:glow rad="101600">
                    <a:schemeClr val="bg1">
                      <a:alpha val="60000"/>
                    </a:schemeClr>
                  </a:glow>
                </a:effectLst>
              </a:rPr>
              <a:t>Protection </a:t>
            </a:r>
            <a:r>
              <a:rPr lang="en-US" dirty="0" smtClean="0">
                <a:effectLst>
                  <a:glow rad="101600">
                    <a:schemeClr val="bg1">
                      <a:alpha val="60000"/>
                    </a:schemeClr>
                  </a:glow>
                </a:effectLst>
              </a:rPr>
              <a:t>from </a:t>
            </a:r>
            <a:r>
              <a:rPr lang="en-US" dirty="0" smtClean="0">
                <a:effectLst>
                  <a:glow rad="101600">
                    <a:schemeClr val="bg1">
                      <a:alpha val="60000"/>
                    </a:schemeClr>
                  </a:glow>
                </a:effectLst>
              </a:rPr>
              <a:t>discouragement -   </a:t>
            </a:r>
            <a:r>
              <a:rPr lang="en-US" i="1" dirty="0" smtClean="0">
                <a:effectLst>
                  <a:glow rad="101600">
                    <a:schemeClr val="bg1">
                      <a:alpha val="60000"/>
                    </a:schemeClr>
                  </a:glow>
                </a:effectLst>
              </a:rPr>
              <a:t>Heb. 13:5</a:t>
            </a:r>
          </a:p>
          <a:p>
            <a:pPr>
              <a:buNone/>
            </a:pPr>
            <a:endParaRPr lang="en-US" i="1" dirty="0" smtClean="0">
              <a:effectLst>
                <a:glow rad="101600">
                  <a:schemeClr val="bg1">
                    <a:alpha val="60000"/>
                  </a:schemeClr>
                </a:glow>
              </a:effectLst>
            </a:endParaRPr>
          </a:p>
          <a:p>
            <a:r>
              <a:rPr lang="en-US" i="1" dirty="0" smtClean="0">
                <a:solidFill>
                  <a:srgbClr val="FFFF00"/>
                </a:solidFill>
                <a:effectLst>
                  <a:glow rad="101600">
                    <a:schemeClr val="bg1">
                      <a:alpha val="60000"/>
                    </a:schemeClr>
                  </a:glow>
                </a:effectLst>
              </a:rPr>
              <a:t>“Sin shall not have dominion over you…” Rom. 6:14</a:t>
            </a:r>
          </a:p>
          <a:p>
            <a:endParaRPr lang="en-US" dirty="0"/>
          </a:p>
        </p:txBody>
      </p:sp>
      <p:pic>
        <p:nvPicPr>
          <p:cNvPr id="4098" name="Picture 2" descr="C:\Users\Ptr. Daniel White\Desktop\Bible pictures\Praying\Prayer\Power in Prayer.jpg"/>
          <p:cNvPicPr>
            <a:picLocks noChangeAspect="1" noChangeArrowheads="1"/>
          </p:cNvPicPr>
          <p:nvPr/>
        </p:nvPicPr>
        <p:blipFill>
          <a:blip r:embed="rId3" cstate="print"/>
          <a:srcRect/>
          <a:stretch>
            <a:fillRect/>
          </a:stretch>
        </p:blipFill>
        <p:spPr bwMode="auto">
          <a:xfrm>
            <a:off x="6068314" y="228600"/>
            <a:ext cx="2942336" cy="3657600"/>
          </a:xfrm>
          <a:prstGeom prst="rect">
            <a:avLst/>
          </a:prstGeom>
          <a:noFill/>
          <a:effectLst>
            <a:reflection blurRad="6350" stA="50000" endA="295" endPos="92000" dist="1016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2955</TotalTime>
  <Words>1356</Words>
  <Application>Microsoft Office PowerPoint</Application>
  <PresentationFormat>On-screen Show (4:3)</PresentationFormat>
  <Paragraphs>115</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How to Provide Protection  for your Son (Part 2)</vt:lpstr>
      <vt:lpstr>Slide 2</vt:lpstr>
      <vt:lpstr>Slide 3</vt:lpstr>
      <vt:lpstr>The Father Son Relationship is Critical to the Raising of Godly Children (Ephesians 6:1-4, 10-18)</vt:lpstr>
      <vt:lpstr>Slide 5</vt:lpstr>
      <vt:lpstr>Slide 6</vt:lpstr>
      <vt:lpstr>Slide 7</vt:lpstr>
      <vt:lpstr>Three Parts to the Prayer for a Hedge</vt:lpstr>
      <vt:lpstr>Slide 9</vt:lpstr>
      <vt:lpstr>“Heavenly Father, I ask you in the name and through the blood of the Lord Jesus Chris to bind and rebuke the power of Satan in ____________ life.  Will you put a hedge of protection around me and each one in my family. In the name of Jesus our Savior, Amen.” (Philippians 1:6)</vt:lpstr>
      <vt:lpstr>Slide 11</vt:lpstr>
      <vt:lpstr>Ten Ways to Gain the Wisdom and  Courage to Stand Alone</vt:lpstr>
      <vt:lpstr>Slide 13</vt:lpstr>
      <vt:lpstr>Slide 14</vt:lpstr>
      <vt:lpstr>Slide 15</vt:lpstr>
      <vt:lpstr>Slide 16</vt:lpstr>
      <vt:lpstr>Slide 17</vt:lpstr>
      <vt:lpstr>Slide 18</vt:lpstr>
      <vt:lpstr>Slide 19</vt:lpstr>
      <vt:lpstr>Slide 20</vt:lpstr>
      <vt:lpstr>Slide 21</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Provide Protection  for your Son (Part 2)</dc:title>
  <dc:creator>Ptr. Daniel White</dc:creator>
  <cp:lastModifiedBy>Ptr. Daniel White</cp:lastModifiedBy>
  <cp:revision>12</cp:revision>
  <dcterms:created xsi:type="dcterms:W3CDTF">2010-01-05T14:53:48Z</dcterms:created>
  <dcterms:modified xsi:type="dcterms:W3CDTF">2010-05-05T20:31:37Z</dcterms:modified>
</cp:coreProperties>
</file>