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9" r:id="rId4"/>
    <p:sldId id="258" r:id="rId5"/>
    <p:sldId id="276" r:id="rId6"/>
    <p:sldId id="260" r:id="rId7"/>
    <p:sldId id="277" r:id="rId8"/>
    <p:sldId id="261" r:id="rId9"/>
    <p:sldId id="262" r:id="rId10"/>
    <p:sldId id="263" r:id="rId11"/>
    <p:sldId id="264" r:id="rId12"/>
    <p:sldId id="265" r:id="rId13"/>
    <p:sldId id="267" r:id="rId14"/>
    <p:sldId id="268" r:id="rId15"/>
    <p:sldId id="269" r:id="rId16"/>
    <p:sldId id="270" r:id="rId17"/>
    <p:sldId id="282" r:id="rId18"/>
    <p:sldId id="283" r:id="rId19"/>
    <p:sldId id="284" r:id="rId20"/>
    <p:sldId id="271" r:id="rId21"/>
    <p:sldId id="272" r:id="rId22"/>
    <p:sldId id="273" r:id="rId23"/>
    <p:sldId id="274" r:id="rId24"/>
    <p:sldId id="275" r:id="rId25"/>
    <p:sldId id="278" r:id="rId26"/>
    <p:sldId id="279" r:id="rId27"/>
    <p:sldId id="280" r:id="rId28"/>
    <p:sldId id="285"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4698" autoAdjust="0"/>
  </p:normalViewPr>
  <p:slideViewPr>
    <p:cSldViewPr>
      <p:cViewPr varScale="1">
        <p:scale>
          <a:sx n="81" d="100"/>
          <a:sy n="81" d="100"/>
        </p:scale>
        <p:origin x="-810" y="-162"/>
      </p:cViewPr>
      <p:guideLst>
        <p:guide orient="horz" pos="2160"/>
        <p:guide pos="2880"/>
      </p:guideLst>
    </p:cSldViewPr>
  </p:slideViewPr>
  <p:outlineViewPr>
    <p:cViewPr>
      <p:scale>
        <a:sx n="33" d="100"/>
        <a:sy n="33" d="100"/>
      </p:scale>
      <p:origin x="0" y="1611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E50987-0DC5-455A-BB31-B84BC5BD86F6}" type="datetimeFigureOut">
              <a:rPr lang="en-US" smtClean="0"/>
              <a:pPr/>
              <a:t>12/22/2010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E926A2-1520-4500-9258-53FBCD84E0B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E926A2-1520-4500-9258-53FBCD84E0B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E926A2-1520-4500-9258-53FBCD84E0B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E926A2-1520-4500-9258-53FBCD84E0B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E926A2-1520-4500-9258-53FBCD84E0B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E926A2-1520-4500-9258-53FBCD84E0B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E926A2-1520-4500-9258-53FBCD84E0B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B81C4C-BAD8-4C99-B963-A03598D658D1}" type="datetimeFigureOut">
              <a:rPr lang="en-US" smtClean="0"/>
              <a:pPr/>
              <a:t>12/22/2010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B89B33-347A-463F-8713-0D3051B6D3F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81C4C-BAD8-4C99-B963-A03598D658D1}" type="datetimeFigureOut">
              <a:rPr lang="en-US" smtClean="0"/>
              <a:pPr/>
              <a:t>12/22/2010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B89B33-347A-463F-8713-0D3051B6D3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81C4C-BAD8-4C99-B963-A03598D658D1}" type="datetimeFigureOut">
              <a:rPr lang="en-US" smtClean="0"/>
              <a:pPr/>
              <a:t>12/22/2010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B89B33-347A-463F-8713-0D3051B6D3F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81C4C-BAD8-4C99-B963-A03598D658D1}" type="datetimeFigureOut">
              <a:rPr lang="en-US" smtClean="0"/>
              <a:pPr/>
              <a:t>12/22/2010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B89B33-347A-463F-8713-0D3051B6D3F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B81C4C-BAD8-4C99-B963-A03598D658D1}" type="datetimeFigureOut">
              <a:rPr lang="en-US" smtClean="0"/>
              <a:pPr/>
              <a:t>12/22/2010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B89B33-347A-463F-8713-0D3051B6D3F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B81C4C-BAD8-4C99-B963-A03598D658D1}" type="datetimeFigureOut">
              <a:rPr lang="en-US" smtClean="0"/>
              <a:pPr/>
              <a:t>12/22/2010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B89B33-347A-463F-8713-0D3051B6D3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B81C4C-BAD8-4C99-B963-A03598D658D1}" type="datetimeFigureOut">
              <a:rPr lang="en-US" smtClean="0"/>
              <a:pPr/>
              <a:t>12/22/2010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B89B33-347A-463F-8713-0D3051B6D3F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B81C4C-BAD8-4C99-B963-A03598D658D1}" type="datetimeFigureOut">
              <a:rPr lang="en-US" smtClean="0"/>
              <a:pPr/>
              <a:t>12/22/2010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B89B33-347A-463F-8713-0D3051B6D3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81C4C-BAD8-4C99-B963-A03598D658D1}" type="datetimeFigureOut">
              <a:rPr lang="en-US" smtClean="0"/>
              <a:pPr/>
              <a:t>12/22/2010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B89B33-347A-463F-8713-0D3051B6D3F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81C4C-BAD8-4C99-B963-A03598D658D1}" type="datetimeFigureOut">
              <a:rPr lang="en-US" smtClean="0"/>
              <a:pPr/>
              <a:t>12/22/2010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B89B33-347A-463F-8713-0D3051B6D3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81C4C-BAD8-4C99-B963-A03598D658D1}" type="datetimeFigureOut">
              <a:rPr lang="en-US" smtClean="0"/>
              <a:pPr/>
              <a:t>12/22/2010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B89B33-347A-463F-8713-0D3051B6D3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81C4C-BAD8-4C99-B963-A03598D658D1}" type="datetimeFigureOut">
              <a:rPr lang="en-US" smtClean="0"/>
              <a:pPr/>
              <a:t>12/22/2010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89B33-347A-463F-8713-0D3051B6D3F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97536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0600" y="-228600"/>
            <a:ext cx="7086600" cy="1904999"/>
          </a:xfrm>
        </p:spPr>
        <p:txBody>
          <a:bodyPr>
            <a:normAutofit/>
          </a:bodyPr>
          <a:lstStyle/>
          <a:p>
            <a:r>
              <a:rPr lang="en-US" dirty="0" smtClean="0">
                <a:effectLst>
                  <a:glow rad="101600">
                    <a:schemeClr val="bg1">
                      <a:alpha val="60000"/>
                    </a:schemeClr>
                  </a:glow>
                </a:effectLst>
              </a:rPr>
              <a:t>Ten Deadly Dangers that </a:t>
            </a:r>
            <a:br>
              <a:rPr lang="en-US" dirty="0" smtClean="0">
                <a:effectLst>
                  <a:glow rad="101600">
                    <a:schemeClr val="bg1">
                      <a:alpha val="60000"/>
                    </a:schemeClr>
                  </a:glow>
                </a:effectLst>
              </a:rPr>
            </a:br>
            <a:r>
              <a:rPr lang="en-US" dirty="0" smtClean="0">
                <a:effectLst>
                  <a:glow rad="101600">
                    <a:schemeClr val="bg1">
                      <a:alpha val="60000"/>
                    </a:schemeClr>
                  </a:glow>
                </a:effectLst>
              </a:rPr>
              <a:t>Cause Christians to Fail</a:t>
            </a:r>
            <a:endParaRPr lang="en-US" dirty="0">
              <a:effectLst>
                <a:glow rad="101600">
                  <a:schemeClr val="bg1">
                    <a:alpha val="60000"/>
                  </a:schemeClr>
                </a:glow>
              </a:effectLst>
            </a:endParaRPr>
          </a:p>
        </p:txBody>
      </p:sp>
      <p:sp>
        <p:nvSpPr>
          <p:cNvPr id="3" name="Subtitle 2"/>
          <p:cNvSpPr>
            <a:spLocks noGrp="1"/>
          </p:cNvSpPr>
          <p:nvPr>
            <p:ph type="subTitle" idx="1"/>
          </p:nvPr>
        </p:nvSpPr>
        <p:spPr>
          <a:xfrm>
            <a:off x="0" y="1752600"/>
            <a:ext cx="9144000" cy="5105400"/>
          </a:xfrm>
        </p:spPr>
        <p:txBody>
          <a:bodyPr>
            <a:normAutofit/>
          </a:bodyPr>
          <a:lstStyle/>
          <a:p>
            <a:r>
              <a:rPr lang="en-US" sz="3600" i="1" dirty="0" smtClean="0">
                <a:solidFill>
                  <a:srgbClr val="FFFF00"/>
                </a:solidFill>
                <a:effectLst>
                  <a:glow rad="101600">
                    <a:schemeClr val="bg1">
                      <a:alpha val="60000"/>
                    </a:schemeClr>
                  </a:glow>
                </a:effectLst>
              </a:rPr>
              <a:t>I Corinthians 10 :</a:t>
            </a:r>
            <a:r>
              <a:rPr lang="en-US" sz="3600" i="1" dirty="0" smtClean="0">
                <a:solidFill>
                  <a:srgbClr val="FFFF00"/>
                </a:solidFill>
                <a:effectLst>
                  <a:glow rad="101600">
                    <a:schemeClr val="bg1">
                      <a:alpha val="60000"/>
                    </a:schemeClr>
                  </a:glow>
                </a:effectLst>
              </a:rPr>
              <a:t>12-13</a:t>
            </a:r>
            <a:endParaRPr lang="en-US" sz="3600" i="1" dirty="0" smtClean="0">
              <a:solidFill>
                <a:srgbClr val="FFFF00"/>
              </a:solidFill>
              <a:effectLst>
                <a:glow rad="101600">
                  <a:schemeClr val="bg1">
                    <a:alpha val="60000"/>
                  </a:schemeClr>
                </a:glow>
              </a:effectLst>
            </a:endParaRPr>
          </a:p>
          <a:p>
            <a:r>
              <a:rPr lang="en-US" sz="3600" i="1" dirty="0" smtClean="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“Wherefore </a:t>
            </a:r>
            <a:r>
              <a:rPr lang="en-US" sz="3600" i="1" dirty="0" smtClean="0">
                <a:solidFill>
                  <a:srgbClr val="FFFF00"/>
                </a:solidFill>
                <a:effectLst>
                  <a:glow rad="101600">
                    <a:schemeClr val="bg1">
                      <a:alpha val="60000"/>
                    </a:schemeClr>
                  </a:glow>
                </a:effectLst>
              </a:rPr>
              <a:t>let him that thinketh he standeth take heed lest he fall. There hath no temptation taken you but such as is common to man: but God is faithful, who will not suffer you to be tempted above that ye are able; but will with the temptation also make a way to escape, that ye may be able to bear it.”</a:t>
            </a:r>
            <a:endParaRPr lang="en-US" sz="3600" i="1" dirty="0">
              <a:solidFill>
                <a:srgbClr val="FFFF00"/>
              </a:solidFill>
              <a:effectLst>
                <a:glow rad="101600">
                  <a:schemeClr val="bg1">
                    <a:alpha val="60000"/>
                  </a:schemeClr>
                </a:glow>
              </a:effectLst>
            </a:endParaRPr>
          </a:p>
        </p:txBody>
      </p:sp>
      <p:pic>
        <p:nvPicPr>
          <p:cNvPr id="1026" name="Picture 2"/>
          <p:cNvPicPr>
            <a:picLocks noChangeAspect="1" noChangeArrowheads="1"/>
          </p:cNvPicPr>
          <p:nvPr/>
        </p:nvPicPr>
        <p:blipFill>
          <a:blip r:embed="rId3" cstate="print"/>
          <a:srcRect l="3564" t="5594" r="3760" b="60839"/>
          <a:stretch>
            <a:fillRect/>
          </a:stretch>
        </p:blipFill>
        <p:spPr bwMode="auto">
          <a:xfrm>
            <a:off x="304800" y="1600200"/>
            <a:ext cx="1981200" cy="4572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3564" t="5594" r="3760" b="60839"/>
          <a:stretch>
            <a:fillRect/>
          </a:stretch>
        </p:blipFill>
        <p:spPr bwMode="auto">
          <a:xfrm>
            <a:off x="6934200" y="1676400"/>
            <a:ext cx="1981200" cy="4572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3564" t="5594" r="3760" b="60839"/>
          <a:stretch>
            <a:fillRect/>
          </a:stretch>
        </p:blipFill>
        <p:spPr bwMode="auto">
          <a:xfrm>
            <a:off x="7162800" y="609600"/>
            <a:ext cx="1981200" cy="4572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3564" t="5594" r="10889" b="60839"/>
          <a:stretch>
            <a:fillRect/>
          </a:stretch>
        </p:blipFill>
        <p:spPr bwMode="auto">
          <a:xfrm>
            <a:off x="0" y="533400"/>
            <a:ext cx="1828800" cy="4572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duotone>
              <a:prstClr val="black"/>
              <a:schemeClr val="accent1">
                <a:tint val="45000"/>
                <a:satMod val="400000"/>
              </a:schemeClr>
            </a:duotone>
            <a:lum contrast="20000"/>
          </a:blip>
          <a:srcRect l="628" t="13774" b="23153"/>
          <a:stretch>
            <a:fillRect/>
          </a:stretch>
        </p:blipFill>
        <p:spPr bwMode="auto">
          <a:xfrm>
            <a:off x="-457200" y="-381000"/>
            <a:ext cx="9829800" cy="7543800"/>
          </a:xfrm>
          <a:prstGeom prst="rect">
            <a:avLst/>
          </a:prstGeom>
          <a:noFill/>
          <a:ln w="9525">
            <a:noFill/>
            <a:miter lim="800000"/>
            <a:headEnd/>
            <a:tailEnd/>
          </a:ln>
        </p:spPr>
      </p:pic>
      <p:sp>
        <p:nvSpPr>
          <p:cNvPr id="57345" name="Rectangle 1"/>
          <p:cNvSpPr>
            <a:spLocks noChangeArrowheads="1"/>
          </p:cNvSpPr>
          <p:nvPr/>
        </p:nvSpPr>
        <p:spPr bwMode="auto">
          <a:xfrm>
            <a:off x="-152400" y="179339"/>
            <a:ext cx="4495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chemeClr val="bg1"/>
                </a:solidFill>
                <a:effectLst>
                  <a:glow rad="228600">
                    <a:schemeClr val="accent5">
                      <a:satMod val="175000"/>
                      <a:alpha val="40000"/>
                    </a:schemeClr>
                  </a:glow>
                </a:effectLst>
                <a:latin typeface="Addict" pitchFamily="34" charset="0"/>
                <a:ea typeface="Times New Roman" pitchFamily="18" charset="0"/>
                <a:cs typeface="Arial" pitchFamily="34" charset="0"/>
              </a:rPr>
              <a:t>“Resist the Devil and 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chemeClr val="bg1"/>
                </a:solidFill>
                <a:effectLst>
                  <a:glow rad="228600">
                    <a:schemeClr val="accent5">
                      <a:satMod val="175000"/>
                      <a:alpha val="40000"/>
                    </a:schemeClr>
                  </a:glow>
                </a:effectLst>
                <a:latin typeface="Addict" pitchFamily="34" charset="0"/>
                <a:ea typeface="Times New Roman" pitchFamily="18" charset="0"/>
                <a:cs typeface="Arial" pitchFamily="34" charset="0"/>
              </a:rPr>
              <a:t>will flee from you…”</a:t>
            </a:r>
            <a:endParaRPr kumimoji="0" lang="en-US" sz="3600" b="0" i="0" u="none" strike="noStrike" cap="none" normalizeH="0" baseline="0" dirty="0" smtClean="0">
              <a:ln>
                <a:noFill/>
              </a:ln>
              <a:solidFill>
                <a:schemeClr val="bg1"/>
              </a:solidFill>
              <a:effectLst>
                <a:glow rad="228600">
                  <a:schemeClr val="accent5">
                    <a:satMod val="175000"/>
                    <a:alpha val="40000"/>
                  </a:schemeClr>
                </a:glow>
              </a:effectLst>
              <a:latin typeface="Addict"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20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7345"/>
                                        </p:tgtEl>
                                        <p:attrNameLst>
                                          <p:attrName>style.visibility</p:attrName>
                                        </p:attrNameLst>
                                      </p:cBhvr>
                                      <p:to>
                                        <p:strVal val="visible"/>
                                      </p:to>
                                    </p:set>
                                    <p:anim calcmode="lin" valueType="num">
                                      <p:cBhvr>
                                        <p:cTn id="20" dur="1000" fill="hold"/>
                                        <p:tgtEl>
                                          <p:spTgt spid="57345"/>
                                        </p:tgtEl>
                                        <p:attrNameLst>
                                          <p:attrName>ppt_w</p:attrName>
                                        </p:attrNameLst>
                                      </p:cBhvr>
                                      <p:tavLst>
                                        <p:tav tm="0">
                                          <p:val>
                                            <p:fltVal val="0"/>
                                          </p:val>
                                        </p:tav>
                                        <p:tav tm="100000">
                                          <p:val>
                                            <p:strVal val="#ppt_w"/>
                                          </p:val>
                                        </p:tav>
                                      </p:tavLst>
                                    </p:anim>
                                    <p:anim calcmode="lin" valueType="num">
                                      <p:cBhvr>
                                        <p:cTn id="21" dur="1000" fill="hold"/>
                                        <p:tgtEl>
                                          <p:spTgt spid="57345"/>
                                        </p:tgtEl>
                                        <p:attrNameLst>
                                          <p:attrName>ppt_h</p:attrName>
                                        </p:attrNameLst>
                                      </p:cBhvr>
                                      <p:tavLst>
                                        <p:tav tm="0">
                                          <p:val>
                                            <p:fltVal val="0"/>
                                          </p:val>
                                        </p:tav>
                                        <p:tav tm="100000">
                                          <p:val>
                                            <p:strVal val="#ppt_h"/>
                                          </p:val>
                                        </p:tav>
                                      </p:tavLst>
                                    </p:anim>
                                    <p:animEffect transition="in" filter="fade">
                                      <p:cBhvr>
                                        <p:cTn id="22" dur="1000"/>
                                        <p:tgtEl>
                                          <p:spTgt spid="57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6629400"/>
          </a:xfrm>
        </p:spPr>
        <p:txBody>
          <a:bodyPr>
            <a:normAutofit/>
          </a:bodyPr>
          <a:lstStyle/>
          <a:p>
            <a:r>
              <a:rPr lang="en-US" dirty="0" smtClean="0">
                <a:solidFill>
                  <a:srgbClr val="FFFF00"/>
                </a:solidFill>
                <a:effectLst>
                  <a:glow rad="101600">
                    <a:schemeClr val="bg1">
                      <a:alpha val="60000"/>
                    </a:schemeClr>
                  </a:glow>
                </a:effectLst>
              </a:rPr>
              <a:t>Personal commitment – </a:t>
            </a:r>
            <a:r>
              <a:rPr lang="en-US" i="1" dirty="0" smtClean="0">
                <a:solidFill>
                  <a:srgbClr val="FFFF00"/>
                </a:solidFill>
                <a:effectLst>
                  <a:glow rad="101600">
                    <a:schemeClr val="bg1">
                      <a:alpha val="60000"/>
                    </a:schemeClr>
                  </a:glow>
                </a:effectLst>
              </a:rPr>
              <a:t>I will seek out wise and godly advisors and will compare their advice with the counsel of Scripture. </a:t>
            </a:r>
          </a:p>
          <a:p>
            <a:r>
              <a:rPr lang="en-US" i="1" dirty="0" smtClean="0">
                <a:effectLst>
                  <a:glow rad="101600">
                    <a:schemeClr val="bg1">
                      <a:alpha val="60000"/>
                    </a:schemeClr>
                  </a:glow>
                </a:effectLst>
              </a:rPr>
              <a:t>Prov. 8:14 “Counsel is mine, and sound wisdom: I am understanding; I have strength.”</a:t>
            </a:r>
          </a:p>
          <a:p>
            <a:r>
              <a:rPr lang="en-US" i="1" dirty="0" smtClean="0">
                <a:effectLst>
                  <a:glow rad="101600">
                    <a:schemeClr val="bg1">
                      <a:alpha val="60000"/>
                    </a:schemeClr>
                  </a:glow>
                </a:effectLst>
              </a:rPr>
              <a:t>Prov. 11:14 “Where no counsel is, the people fall: but in the multitude of </a:t>
            </a:r>
            <a:r>
              <a:rPr lang="en-US" i="1" dirty="0" err="1" smtClean="0">
                <a:effectLst>
                  <a:glow rad="101600">
                    <a:schemeClr val="bg1">
                      <a:alpha val="60000"/>
                    </a:schemeClr>
                  </a:glow>
                </a:effectLst>
              </a:rPr>
              <a:t>counsellors</a:t>
            </a:r>
            <a:r>
              <a:rPr lang="en-US" i="1" dirty="0" smtClean="0">
                <a:effectLst>
                  <a:glow rad="101600">
                    <a:schemeClr val="bg1">
                      <a:alpha val="60000"/>
                    </a:schemeClr>
                  </a:glow>
                </a:effectLst>
              </a:rPr>
              <a:t> there is safety.”</a:t>
            </a:r>
          </a:p>
          <a:p>
            <a:r>
              <a:rPr lang="en-US" i="1" dirty="0" smtClean="0">
                <a:effectLst>
                  <a:glow rad="101600">
                    <a:schemeClr val="bg1">
                      <a:alpha val="60000"/>
                    </a:schemeClr>
                  </a:glow>
                </a:effectLst>
              </a:rPr>
              <a:t>Prov. 15:22 “Without counsel purposes are disappointed: but in the multitude of </a:t>
            </a:r>
            <a:r>
              <a:rPr lang="en-US" i="1" dirty="0" err="1" smtClean="0">
                <a:effectLst>
                  <a:glow rad="101600">
                    <a:schemeClr val="bg1">
                      <a:alpha val="60000"/>
                    </a:schemeClr>
                  </a:glow>
                </a:effectLst>
              </a:rPr>
              <a:t>counsellors</a:t>
            </a:r>
            <a:r>
              <a:rPr lang="en-US" i="1" dirty="0" smtClean="0">
                <a:effectLst>
                  <a:glow rad="101600">
                    <a:schemeClr val="bg1">
                      <a:alpha val="60000"/>
                    </a:schemeClr>
                  </a:glow>
                </a:effectLst>
              </a:rPr>
              <a:t> they are established.”</a:t>
            </a:r>
          </a:p>
          <a:p>
            <a:r>
              <a:rPr lang="en-US" i="1" dirty="0" smtClean="0">
                <a:effectLst>
                  <a:glow rad="101600">
                    <a:schemeClr val="bg1">
                      <a:alpha val="60000"/>
                    </a:schemeClr>
                  </a:glow>
                </a:effectLst>
              </a:rPr>
              <a:t>Prov. 24:26 “Every man shall kiss his lips that </a:t>
            </a:r>
            <a:r>
              <a:rPr lang="en-US" i="1" dirty="0" err="1" smtClean="0">
                <a:effectLst>
                  <a:glow rad="101600">
                    <a:schemeClr val="bg1">
                      <a:alpha val="60000"/>
                    </a:schemeClr>
                  </a:glow>
                </a:effectLst>
              </a:rPr>
              <a:t>giveth</a:t>
            </a:r>
            <a:r>
              <a:rPr lang="en-US" i="1" dirty="0" smtClean="0">
                <a:effectLst>
                  <a:glow rad="101600">
                    <a:schemeClr val="bg1">
                      <a:alpha val="60000"/>
                    </a:schemeClr>
                  </a:glow>
                </a:effectLst>
              </a:rPr>
              <a:t> a right answer.”</a:t>
            </a:r>
            <a:endParaRPr lang="en-US" i="1" dirty="0">
              <a:effectLst>
                <a:glow rad="101600">
                  <a:schemeClr val="bg1">
                    <a:alpha val="60000"/>
                  </a:schemeClr>
                </a:glow>
              </a:effectLst>
            </a:endParaRPr>
          </a:p>
        </p:txBody>
      </p:sp>
      <p:pic>
        <p:nvPicPr>
          <p:cNvPr id="4" name="Picture 2"/>
          <p:cNvPicPr>
            <a:picLocks noChangeAspect="1" noChangeArrowheads="1"/>
          </p:cNvPicPr>
          <p:nvPr/>
        </p:nvPicPr>
        <p:blipFill>
          <a:blip r:embed="rId3" cstate="print">
            <a:lum bright="-10000" contrast="10000"/>
          </a:blip>
          <a:srcRect t="3348" r="270" b="13715"/>
          <a:stretch>
            <a:fillRect/>
          </a:stretch>
        </p:blipFill>
        <p:spPr bwMode="auto">
          <a:xfrm>
            <a:off x="1524000" y="121424"/>
            <a:ext cx="6326981" cy="6584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76800" cy="1143000"/>
          </a:xfrm>
        </p:spPr>
        <p:txBody>
          <a:bodyPr>
            <a:normAutofit/>
          </a:bodyPr>
          <a:lstStyle/>
          <a:p>
            <a:r>
              <a:rPr lang="en-US" sz="4800" dirty="0" smtClean="0">
                <a:effectLst>
                  <a:glow rad="101600">
                    <a:schemeClr val="bg1">
                      <a:alpha val="60000"/>
                    </a:schemeClr>
                  </a:glow>
                </a:effectLst>
              </a:rPr>
              <a:t>5. Fear of Man</a:t>
            </a:r>
            <a:endParaRPr lang="en-US" sz="4800" dirty="0">
              <a:effectLst>
                <a:glow rad="101600">
                  <a:schemeClr val="bg1">
                    <a:alpha val="60000"/>
                  </a:schemeClr>
                </a:glow>
              </a:effectLst>
            </a:endParaRPr>
          </a:p>
        </p:txBody>
      </p:sp>
      <p:sp>
        <p:nvSpPr>
          <p:cNvPr id="3" name="Content Placeholder 2"/>
          <p:cNvSpPr>
            <a:spLocks noGrp="1"/>
          </p:cNvSpPr>
          <p:nvPr>
            <p:ph idx="1"/>
          </p:nvPr>
        </p:nvSpPr>
        <p:spPr>
          <a:xfrm>
            <a:off x="152400" y="1600200"/>
            <a:ext cx="8534400" cy="5257800"/>
          </a:xfrm>
        </p:spPr>
        <p:txBody>
          <a:bodyPr>
            <a:normAutofit lnSpcReduction="10000"/>
          </a:bodyPr>
          <a:lstStyle/>
          <a:p>
            <a:r>
              <a:rPr lang="en-US" dirty="0" smtClean="0">
                <a:solidFill>
                  <a:srgbClr val="FFFF00"/>
                </a:solidFill>
                <a:effectLst>
                  <a:glow rad="101600">
                    <a:schemeClr val="bg1">
                      <a:alpha val="60000"/>
                    </a:schemeClr>
                  </a:glow>
                </a:effectLst>
              </a:rPr>
              <a:t>Desiring people’s praise and                         approval rather than God’s.</a:t>
            </a:r>
          </a:p>
          <a:p>
            <a:r>
              <a:rPr lang="en-US" i="1" dirty="0" smtClean="0">
                <a:effectLst>
                  <a:glow rad="101600">
                    <a:schemeClr val="bg1">
                      <a:alpha val="60000"/>
                    </a:schemeClr>
                  </a:glow>
                </a:effectLst>
              </a:rPr>
              <a:t>Heb. 13:6 “So that we may boldly say, The Lord is my helper, and I will not fear what man shall do unto me.”</a:t>
            </a:r>
          </a:p>
          <a:p>
            <a:r>
              <a:rPr lang="en-US" i="1" dirty="0" smtClean="0">
                <a:effectLst>
                  <a:glow rad="101600">
                    <a:schemeClr val="bg1">
                      <a:alpha val="60000"/>
                    </a:schemeClr>
                  </a:glow>
                </a:effectLst>
              </a:rPr>
              <a:t>Gal. 1:10 “Do I seek to please men? </a:t>
            </a:r>
            <a:r>
              <a:rPr lang="en-US" i="1" dirty="0" smtClean="0">
                <a:effectLst>
                  <a:glow rad="101600">
                    <a:schemeClr val="bg1">
                      <a:alpha val="60000"/>
                    </a:schemeClr>
                  </a:glow>
                </a:effectLst>
              </a:rPr>
              <a:t>For </a:t>
            </a:r>
            <a:r>
              <a:rPr lang="en-US" i="1" dirty="0" smtClean="0">
                <a:effectLst>
                  <a:glow rad="101600">
                    <a:schemeClr val="bg1">
                      <a:alpha val="60000"/>
                    </a:schemeClr>
                  </a:glow>
                </a:effectLst>
              </a:rPr>
              <a:t>if I yet pleased men, I should not be the servant of Christ.” </a:t>
            </a:r>
          </a:p>
          <a:p>
            <a:r>
              <a:rPr lang="en-US" i="1" dirty="0" smtClean="0">
                <a:effectLst>
                  <a:glow rad="101600">
                    <a:schemeClr val="bg1">
                      <a:alpha val="60000"/>
                    </a:schemeClr>
                  </a:glow>
                </a:effectLst>
              </a:rPr>
              <a:t>Prov. 29:25 “The fear of man </a:t>
            </a:r>
            <a:r>
              <a:rPr lang="en-US" i="1" dirty="0" err="1" smtClean="0">
                <a:effectLst>
                  <a:glow rad="101600">
                    <a:schemeClr val="bg1">
                      <a:alpha val="60000"/>
                    </a:schemeClr>
                  </a:glow>
                </a:effectLst>
              </a:rPr>
              <a:t>bringeth</a:t>
            </a:r>
            <a:r>
              <a:rPr lang="en-US" i="1" dirty="0" smtClean="0">
                <a:effectLst>
                  <a:glow rad="101600">
                    <a:schemeClr val="bg1">
                      <a:alpha val="60000"/>
                    </a:schemeClr>
                  </a:glow>
                </a:effectLst>
              </a:rPr>
              <a:t> a snare: but whoso </a:t>
            </a:r>
            <a:r>
              <a:rPr lang="en-US" i="1" dirty="0" err="1" smtClean="0">
                <a:effectLst>
                  <a:glow rad="101600">
                    <a:schemeClr val="bg1">
                      <a:alpha val="60000"/>
                    </a:schemeClr>
                  </a:glow>
                </a:effectLst>
              </a:rPr>
              <a:t>putteth</a:t>
            </a:r>
            <a:r>
              <a:rPr lang="en-US" i="1" dirty="0" smtClean="0">
                <a:effectLst>
                  <a:glow rad="101600">
                    <a:schemeClr val="bg1">
                      <a:alpha val="60000"/>
                    </a:schemeClr>
                  </a:glow>
                </a:effectLst>
              </a:rPr>
              <a:t> his trust in the LORD shall be safe.”</a:t>
            </a:r>
          </a:p>
          <a:p>
            <a:endParaRPr lang="en-US" i="1" dirty="0" smtClean="0">
              <a:effectLst>
                <a:glow rad="101600">
                  <a:schemeClr val="bg1">
                    <a:alpha val="60000"/>
                  </a:schemeClr>
                </a:glow>
              </a:effectLst>
            </a:endParaRPr>
          </a:p>
        </p:txBody>
      </p:sp>
      <p:pic>
        <p:nvPicPr>
          <p:cNvPr id="2050" name="Picture 2"/>
          <p:cNvPicPr>
            <a:picLocks noChangeAspect="1" noChangeArrowheads="1"/>
          </p:cNvPicPr>
          <p:nvPr/>
        </p:nvPicPr>
        <p:blipFill>
          <a:blip r:embed="rId3" cstate="print"/>
          <a:srcRect/>
          <a:stretch>
            <a:fillRect/>
          </a:stretch>
        </p:blipFill>
        <p:spPr bwMode="auto">
          <a:xfrm>
            <a:off x="5715000" y="228600"/>
            <a:ext cx="2362200" cy="2219185"/>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5715000" y="228600"/>
            <a:ext cx="238125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9906000" cy="723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228600"/>
            <a:ext cx="9144000" cy="2362200"/>
          </a:xfrm>
        </p:spPr>
        <p:txBody>
          <a:bodyPr>
            <a:normAutofit/>
          </a:bodyPr>
          <a:lstStyle/>
          <a:p>
            <a:r>
              <a:rPr lang="en-US" sz="3600" dirty="0" smtClean="0">
                <a:solidFill>
                  <a:srgbClr val="FFFF00"/>
                </a:solidFill>
                <a:effectLst>
                  <a:glow rad="101600">
                    <a:schemeClr val="bg1">
                      <a:alpha val="60000"/>
                    </a:schemeClr>
                  </a:glow>
                </a:effectLst>
              </a:rPr>
              <a:t>Personal commitment – </a:t>
            </a:r>
            <a:r>
              <a:rPr lang="en-US" sz="3600" i="1" dirty="0" smtClean="0">
                <a:solidFill>
                  <a:srgbClr val="FFFF00"/>
                </a:solidFill>
                <a:effectLst>
                  <a:glow rad="101600">
                    <a:schemeClr val="bg1">
                      <a:alpha val="60000"/>
                    </a:schemeClr>
                  </a:glow>
                </a:effectLst>
              </a:rPr>
              <a:t>I will follow and obey the Lord entrusting Him with my reputation               (Phil. 2:1-11).</a:t>
            </a:r>
            <a:endParaRPr lang="en-US" sz="3600" i="1" dirty="0">
              <a:solidFill>
                <a:srgbClr val="FFFF00"/>
              </a:solidFill>
              <a:effectLst>
                <a:glow rad="101600">
                  <a:schemeClr val="bg1">
                    <a:alpha val="60000"/>
                  </a:schemeClr>
                </a:glow>
              </a:effectLst>
            </a:endParaRPr>
          </a:p>
        </p:txBody>
      </p:sp>
      <p:pic>
        <p:nvPicPr>
          <p:cNvPr id="1027" name="Picture 3"/>
          <p:cNvPicPr>
            <a:picLocks noChangeAspect="1" noChangeArrowheads="1"/>
          </p:cNvPicPr>
          <p:nvPr/>
        </p:nvPicPr>
        <p:blipFill>
          <a:blip r:embed="rId3" cstate="print"/>
          <a:srcRect/>
          <a:stretch>
            <a:fillRect/>
          </a:stretch>
        </p:blipFill>
        <p:spPr bwMode="auto">
          <a:xfrm>
            <a:off x="2133600" y="2362200"/>
            <a:ext cx="5521739"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p:cNvPicPr>
            <a:picLocks noChangeAspect="1" noChangeArrowheads="1"/>
          </p:cNvPicPr>
          <p:nvPr/>
        </p:nvPicPr>
        <p:blipFill>
          <a:blip r:embed="rId4" cstate="print"/>
          <a:srcRect/>
          <a:stretch>
            <a:fillRect/>
          </a:stretch>
        </p:blipFill>
        <p:spPr bwMode="auto">
          <a:xfrm>
            <a:off x="4953000" y="2286000"/>
            <a:ext cx="2438400" cy="1828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1020762"/>
          </a:xfrm>
        </p:spPr>
        <p:txBody>
          <a:bodyPr/>
          <a:lstStyle/>
          <a:p>
            <a:r>
              <a:rPr lang="en-US" dirty="0" smtClean="0">
                <a:effectLst>
                  <a:glow rad="101600">
                    <a:schemeClr val="bg1">
                      <a:alpha val="60000"/>
                    </a:schemeClr>
                  </a:glow>
                </a:effectLst>
              </a:rPr>
              <a:t>6. Love of Money</a:t>
            </a:r>
            <a:endParaRPr lang="en-US" dirty="0"/>
          </a:p>
        </p:txBody>
      </p:sp>
      <p:sp>
        <p:nvSpPr>
          <p:cNvPr id="3" name="Content Placeholder 2"/>
          <p:cNvSpPr>
            <a:spLocks noGrp="1"/>
          </p:cNvSpPr>
          <p:nvPr>
            <p:ph idx="1"/>
          </p:nvPr>
        </p:nvSpPr>
        <p:spPr>
          <a:xfrm>
            <a:off x="0" y="1447800"/>
            <a:ext cx="9144000" cy="5410200"/>
          </a:xfrm>
        </p:spPr>
        <p:txBody>
          <a:bodyPr>
            <a:normAutofit lnSpcReduction="10000"/>
          </a:bodyPr>
          <a:lstStyle/>
          <a:p>
            <a:r>
              <a:rPr lang="en-US" dirty="0" smtClean="0">
                <a:solidFill>
                  <a:srgbClr val="FFFF00"/>
                </a:solidFill>
                <a:effectLst>
                  <a:glow rad="101600">
                    <a:schemeClr val="bg1">
                      <a:alpha val="60000"/>
                    </a:schemeClr>
                  </a:glow>
                </a:effectLst>
              </a:rPr>
              <a:t>Expecting from money and things                                                                        what only God can do for you.</a:t>
            </a:r>
          </a:p>
          <a:p>
            <a:r>
              <a:rPr lang="en-US" i="1" dirty="0" smtClean="0">
                <a:effectLst>
                  <a:glow rad="101600">
                    <a:schemeClr val="bg1">
                      <a:alpha val="60000"/>
                    </a:schemeClr>
                  </a:glow>
                </a:effectLst>
              </a:rPr>
              <a:t>Eccl. 5:10-17 “He that </a:t>
            </a:r>
            <a:r>
              <a:rPr lang="en-US" i="1" dirty="0" err="1" smtClean="0">
                <a:effectLst>
                  <a:glow rad="101600">
                    <a:schemeClr val="bg1">
                      <a:alpha val="60000"/>
                    </a:schemeClr>
                  </a:glow>
                </a:effectLst>
              </a:rPr>
              <a:t>loveth</a:t>
            </a:r>
            <a:r>
              <a:rPr lang="en-US" i="1" dirty="0" smtClean="0">
                <a:effectLst>
                  <a:glow rad="101600">
                    <a:schemeClr val="bg1">
                      <a:alpha val="60000"/>
                    </a:schemeClr>
                  </a:glow>
                </a:effectLst>
              </a:rPr>
              <a:t> silver shall not be satisfied with silver; nor he that </a:t>
            </a:r>
            <a:r>
              <a:rPr lang="en-US" i="1" dirty="0" err="1" smtClean="0">
                <a:effectLst>
                  <a:glow rad="101600">
                    <a:schemeClr val="bg1">
                      <a:alpha val="60000"/>
                    </a:schemeClr>
                  </a:glow>
                </a:effectLst>
              </a:rPr>
              <a:t>loveth</a:t>
            </a:r>
            <a:r>
              <a:rPr lang="en-US" i="1" dirty="0" smtClean="0">
                <a:effectLst>
                  <a:glow rad="101600">
                    <a:schemeClr val="bg1">
                      <a:alpha val="60000"/>
                    </a:schemeClr>
                  </a:glow>
                </a:effectLst>
              </a:rPr>
              <a:t> abundance with increase: this is also vanity. When goods increase, they are increased that eat them: and what good is there to the owners thereof, saving the beholding of them with their eyes? The sleep of a </a:t>
            </a:r>
            <a:r>
              <a:rPr lang="en-US" i="1" dirty="0" err="1" smtClean="0">
                <a:effectLst>
                  <a:glow rad="101600">
                    <a:schemeClr val="bg1">
                      <a:alpha val="60000"/>
                    </a:schemeClr>
                  </a:glow>
                </a:effectLst>
              </a:rPr>
              <a:t>labouring</a:t>
            </a:r>
            <a:r>
              <a:rPr lang="en-US" i="1" dirty="0" smtClean="0">
                <a:effectLst>
                  <a:glow rad="101600">
                    <a:schemeClr val="bg1">
                      <a:alpha val="60000"/>
                    </a:schemeClr>
                  </a:glow>
                </a:effectLst>
              </a:rPr>
              <a:t> man is sweet, whether he eat little or much: but the abundance of the rich will not suffer him to sleep…</a:t>
            </a:r>
          </a:p>
        </p:txBody>
      </p:sp>
      <p:pic>
        <p:nvPicPr>
          <p:cNvPr id="4" name="Picture 2"/>
          <p:cNvPicPr>
            <a:picLocks noChangeAspect="1" noChangeArrowheads="1"/>
          </p:cNvPicPr>
          <p:nvPr/>
        </p:nvPicPr>
        <p:blipFill>
          <a:blip r:embed="rId3" cstate="print"/>
          <a:stretch>
            <a:fillRect/>
          </a:stretch>
        </p:blipFill>
        <p:spPr bwMode="auto">
          <a:xfrm>
            <a:off x="6781800" y="152400"/>
            <a:ext cx="22098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934200"/>
          </a:xfrm>
        </p:spPr>
        <p:txBody>
          <a:bodyPr>
            <a:normAutofit/>
          </a:bodyPr>
          <a:lstStyle/>
          <a:p>
            <a:pPr>
              <a:buNone/>
            </a:pPr>
            <a:r>
              <a:rPr lang="en-US" sz="3300" i="1" dirty="0" smtClean="0">
                <a:effectLst>
                  <a:glow rad="101600">
                    <a:schemeClr val="bg1">
                      <a:alpha val="60000"/>
                    </a:schemeClr>
                  </a:glow>
                </a:effectLst>
              </a:rPr>
              <a:t>    There is a sore evil which I have seen under the sun, namely, riches kept for the owners thereof to their hurt. But those riches perish by evil travail: and he </a:t>
            </a:r>
            <a:r>
              <a:rPr lang="en-US" sz="3300" i="1" dirty="0" err="1" smtClean="0">
                <a:effectLst>
                  <a:glow rad="101600">
                    <a:schemeClr val="bg1">
                      <a:alpha val="60000"/>
                    </a:schemeClr>
                  </a:glow>
                </a:effectLst>
              </a:rPr>
              <a:t>begetteth</a:t>
            </a:r>
            <a:r>
              <a:rPr lang="en-US" sz="3300" i="1" dirty="0" smtClean="0">
                <a:effectLst>
                  <a:glow rad="101600">
                    <a:schemeClr val="bg1">
                      <a:alpha val="60000"/>
                    </a:schemeClr>
                  </a:glow>
                </a:effectLst>
              </a:rPr>
              <a:t> a son, and there is nothing in his hand. As he came forth of his mother's womb, naked shall he return to go as he came, and shall take nothing of his </a:t>
            </a:r>
            <a:r>
              <a:rPr lang="en-US" sz="3300" i="1" dirty="0" err="1" smtClean="0">
                <a:effectLst>
                  <a:glow rad="101600">
                    <a:schemeClr val="bg1">
                      <a:alpha val="60000"/>
                    </a:schemeClr>
                  </a:glow>
                </a:effectLst>
              </a:rPr>
              <a:t>labour</a:t>
            </a:r>
            <a:r>
              <a:rPr lang="en-US" sz="3300" i="1" dirty="0" smtClean="0">
                <a:effectLst>
                  <a:glow rad="101600">
                    <a:schemeClr val="bg1">
                      <a:alpha val="60000"/>
                    </a:schemeClr>
                  </a:glow>
                </a:effectLst>
              </a:rPr>
              <a:t>, which he may carry away in his hand. And this also is a sore evil, that in all points as he came, so shall he go: and what profit hath he that hath </a:t>
            </a:r>
            <a:r>
              <a:rPr lang="en-US" sz="3300" i="1" dirty="0" err="1" smtClean="0">
                <a:effectLst>
                  <a:glow rad="101600">
                    <a:schemeClr val="bg1">
                      <a:alpha val="60000"/>
                    </a:schemeClr>
                  </a:glow>
                </a:effectLst>
              </a:rPr>
              <a:t>laboured</a:t>
            </a:r>
            <a:r>
              <a:rPr lang="en-US" sz="3300" i="1" dirty="0" smtClean="0">
                <a:effectLst>
                  <a:glow rad="101600">
                    <a:schemeClr val="bg1">
                      <a:alpha val="60000"/>
                    </a:schemeClr>
                  </a:glow>
                </a:effectLst>
              </a:rPr>
              <a:t> for the wind? All his days also he </a:t>
            </a:r>
            <a:r>
              <a:rPr lang="en-US" sz="3300" i="1" dirty="0" err="1" smtClean="0">
                <a:effectLst>
                  <a:glow rad="101600">
                    <a:schemeClr val="bg1">
                      <a:alpha val="60000"/>
                    </a:schemeClr>
                  </a:glow>
                </a:effectLst>
              </a:rPr>
              <a:t>eateth</a:t>
            </a:r>
            <a:r>
              <a:rPr lang="en-US" sz="3300" i="1" dirty="0" smtClean="0">
                <a:effectLst>
                  <a:glow rad="101600">
                    <a:schemeClr val="bg1">
                      <a:alpha val="60000"/>
                    </a:schemeClr>
                  </a:glow>
                </a:effectLst>
              </a:rPr>
              <a:t> in darkness, and he hath much sorrow and wrath with his sickness.”</a:t>
            </a:r>
            <a:endParaRPr lang="en-US" sz="33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609600" y="304800"/>
            <a:ext cx="2590800" cy="23980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itle 5"/>
          <p:cNvSpPr>
            <a:spLocks noGrp="1"/>
          </p:cNvSpPr>
          <p:nvPr>
            <p:ph type="title" idx="4294967295"/>
          </p:nvPr>
        </p:nvSpPr>
        <p:spPr>
          <a:xfrm>
            <a:off x="3352800" y="381000"/>
            <a:ext cx="5791200" cy="2895600"/>
          </a:xfrm>
        </p:spPr>
        <p:txBody>
          <a:bodyPr>
            <a:noAutofit/>
          </a:bodyPr>
          <a:lstStyle/>
          <a:p>
            <a:pPr algn="l"/>
            <a:r>
              <a:rPr lang="en-US" sz="3600" dirty="0" smtClean="0">
                <a:solidFill>
                  <a:srgbClr val="FFFF00"/>
                </a:solidFill>
                <a:effectLst>
                  <a:glow rad="101600">
                    <a:schemeClr val="bg1">
                      <a:alpha val="60000"/>
                    </a:schemeClr>
                  </a:glow>
                </a:effectLst>
              </a:rPr>
              <a:t> Personal commitment - </a:t>
            </a:r>
            <a:r>
              <a:rPr lang="en-US" sz="3600" i="1" dirty="0" smtClean="0">
                <a:solidFill>
                  <a:srgbClr val="FFFF00"/>
                </a:solidFill>
                <a:effectLst>
                  <a:glow rad="101600">
                    <a:schemeClr val="bg1">
                      <a:alpha val="60000"/>
                    </a:schemeClr>
                  </a:glow>
                </a:effectLst>
              </a:rPr>
              <a:t>I will reject debt, money from evil sources, and will set my affections on things above (Col. 3:2).</a:t>
            </a:r>
            <a:br>
              <a:rPr lang="en-US" sz="3600" i="1" dirty="0" smtClean="0">
                <a:solidFill>
                  <a:srgbClr val="FFFF00"/>
                </a:solidFill>
                <a:effectLst>
                  <a:glow rad="101600">
                    <a:schemeClr val="bg1">
                      <a:alpha val="60000"/>
                    </a:schemeClr>
                  </a:glow>
                </a:effectLst>
              </a:rPr>
            </a:br>
            <a:endParaRPr lang="en-US" sz="3600" dirty="0"/>
          </a:p>
        </p:txBody>
      </p:sp>
      <p:sp>
        <p:nvSpPr>
          <p:cNvPr id="7" name="Content Placeholder 6"/>
          <p:cNvSpPr>
            <a:spLocks noGrp="1"/>
          </p:cNvSpPr>
          <p:nvPr>
            <p:ph sz="half" idx="4294967295"/>
          </p:nvPr>
        </p:nvSpPr>
        <p:spPr>
          <a:xfrm>
            <a:off x="0" y="3200400"/>
            <a:ext cx="6324600" cy="3657600"/>
          </a:xfrm>
        </p:spPr>
        <p:txBody>
          <a:bodyPr>
            <a:normAutofit/>
          </a:bodyPr>
          <a:lstStyle/>
          <a:p>
            <a:r>
              <a:rPr lang="en-US" sz="3600" i="1" dirty="0" smtClean="0">
                <a:effectLst>
                  <a:glow rad="101600">
                    <a:schemeClr val="bg1">
                      <a:alpha val="60000"/>
                    </a:schemeClr>
                  </a:glow>
                </a:effectLst>
              </a:rPr>
              <a:t>Rom.13:8 “Owe no man any thing, but to love one another.”</a:t>
            </a:r>
          </a:p>
          <a:p>
            <a:r>
              <a:rPr lang="en-US" sz="3600" i="1" dirty="0" smtClean="0">
                <a:effectLst>
                  <a:glow rad="101600">
                    <a:schemeClr val="bg1">
                      <a:alpha val="60000"/>
                    </a:schemeClr>
                  </a:glow>
                </a:effectLst>
              </a:rPr>
              <a:t> Prov. 28:8 “He that by usury and unjust gain </a:t>
            </a:r>
            <a:r>
              <a:rPr lang="en-US" sz="3600" i="1" dirty="0" err="1" smtClean="0">
                <a:effectLst>
                  <a:glow rad="101600">
                    <a:schemeClr val="bg1">
                      <a:alpha val="60000"/>
                    </a:schemeClr>
                  </a:glow>
                </a:effectLst>
              </a:rPr>
              <a:t>increaseth</a:t>
            </a:r>
            <a:r>
              <a:rPr lang="en-US" sz="3600" i="1" dirty="0" smtClean="0">
                <a:effectLst>
                  <a:glow rad="101600">
                    <a:schemeClr val="bg1">
                      <a:alpha val="60000"/>
                    </a:schemeClr>
                  </a:glow>
                </a:effectLst>
              </a:rPr>
              <a:t> his substance, he shall gather it for him that will pity the poor.”</a:t>
            </a:r>
          </a:p>
          <a:p>
            <a:endParaRPr lang="en-US" sz="3600" dirty="0"/>
          </a:p>
        </p:txBody>
      </p:sp>
      <p:pic>
        <p:nvPicPr>
          <p:cNvPr id="2051" name="Picture 3"/>
          <p:cNvPicPr>
            <a:picLocks noChangeAspect="1" noChangeArrowheads="1"/>
          </p:cNvPicPr>
          <p:nvPr/>
        </p:nvPicPr>
        <p:blipFill>
          <a:blip r:embed="rId4" cstate="print"/>
          <a:srcRect/>
          <a:stretch>
            <a:fillRect/>
          </a:stretch>
        </p:blipFill>
        <p:spPr bwMode="auto">
          <a:xfrm>
            <a:off x="6553200" y="3048000"/>
            <a:ext cx="2362200" cy="3078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C:\Users\Ptr. Daniel White\Desktop\Bible pictures\riches materal pos. plesures, worldly\scan0012.jpg"/>
          <p:cNvPicPr>
            <a:picLocks noChangeAspect="1" noChangeArrowheads="1"/>
          </p:cNvPicPr>
          <p:nvPr/>
        </p:nvPicPr>
        <p:blipFill>
          <a:blip r:embed="rId5" cstate="print"/>
          <a:srcRect/>
          <a:stretch>
            <a:fillRect/>
          </a:stretch>
        </p:blipFill>
        <p:spPr bwMode="auto">
          <a:xfrm>
            <a:off x="0" y="3061335"/>
            <a:ext cx="2743200" cy="3796665"/>
          </a:xfrm>
          <a:prstGeom prst="rect">
            <a:avLst/>
          </a:prstGeom>
          <a:noFill/>
        </p:spPr>
      </p:pic>
      <p:pic>
        <p:nvPicPr>
          <p:cNvPr id="2054" name="Picture 6"/>
          <p:cNvPicPr>
            <a:picLocks noChangeAspect="1" noChangeArrowheads="1"/>
          </p:cNvPicPr>
          <p:nvPr/>
        </p:nvPicPr>
        <p:blipFill>
          <a:blip r:embed="rId6" cstate="print"/>
          <a:srcRect l="26202" t="2817" r="2678" b="1408"/>
          <a:stretch>
            <a:fillRect/>
          </a:stretch>
        </p:blipFill>
        <p:spPr bwMode="auto">
          <a:xfrm>
            <a:off x="2667000" y="3048001"/>
            <a:ext cx="37338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to="" calcmode="lin" valueType="num">
                                      <p:cBhvr>
                                        <p:cTn id="12" dur="1" fill="hold"/>
                                        <p:tgtEl>
                                          <p:spTgt spid="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20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3581400" cy="1143000"/>
          </a:xfrm>
        </p:spPr>
        <p:txBody>
          <a:bodyPr/>
          <a:lstStyle/>
          <a:p>
            <a:r>
              <a:rPr lang="en-US" dirty="0" smtClean="0">
                <a:effectLst>
                  <a:glow rad="101600">
                    <a:schemeClr val="bg1">
                      <a:alpha val="60000"/>
                    </a:schemeClr>
                  </a:glow>
                </a:effectLst>
              </a:rPr>
              <a:t>7. Lust</a:t>
            </a:r>
            <a:endParaRPr lang="en-US" dirty="0">
              <a:effectLst>
                <a:glow rad="101600">
                  <a:schemeClr val="bg1">
                    <a:alpha val="60000"/>
                  </a:schemeClr>
                </a:glow>
              </a:effectLst>
            </a:endParaRPr>
          </a:p>
        </p:txBody>
      </p:sp>
      <p:sp>
        <p:nvSpPr>
          <p:cNvPr id="3" name="Content Placeholder 2"/>
          <p:cNvSpPr>
            <a:spLocks noGrp="1"/>
          </p:cNvSpPr>
          <p:nvPr>
            <p:ph idx="4294967295"/>
          </p:nvPr>
        </p:nvSpPr>
        <p:spPr>
          <a:xfrm>
            <a:off x="0" y="1600200"/>
            <a:ext cx="8001000" cy="5257800"/>
          </a:xfrm>
        </p:spPr>
        <p:txBody>
          <a:bodyPr>
            <a:normAutofit/>
          </a:bodyPr>
          <a:lstStyle/>
          <a:p>
            <a:r>
              <a:rPr lang="en-US" sz="3600" dirty="0" smtClean="0">
                <a:solidFill>
                  <a:srgbClr val="FFFF00"/>
                </a:solidFill>
                <a:effectLst>
                  <a:glow rad="101600">
                    <a:schemeClr val="bg1">
                      <a:alpha val="60000"/>
                    </a:schemeClr>
                  </a:glow>
                </a:effectLst>
              </a:rPr>
              <a:t>Committing mental                                          and physical adultery.</a:t>
            </a:r>
            <a:endParaRPr lang="en-US" sz="3600" dirty="0" smtClean="0">
              <a:effectLst>
                <a:glow rad="101600">
                  <a:schemeClr val="bg1">
                    <a:alpha val="60000"/>
                  </a:schemeClr>
                </a:glow>
              </a:effectLst>
            </a:endParaRPr>
          </a:p>
          <a:p>
            <a:r>
              <a:rPr lang="en-US" sz="3600" i="1" dirty="0" smtClean="0">
                <a:effectLst>
                  <a:glow rad="101600">
                    <a:schemeClr val="bg1">
                      <a:alpha val="60000"/>
                    </a:schemeClr>
                  </a:glow>
                </a:effectLst>
              </a:rPr>
              <a:t>Proverbs 5:1-23</a:t>
            </a:r>
          </a:p>
          <a:p>
            <a:r>
              <a:rPr lang="en-US" sz="3600" i="1" dirty="0" smtClean="0">
                <a:effectLst>
                  <a:glow rad="101600">
                    <a:schemeClr val="bg1">
                      <a:alpha val="60000"/>
                    </a:schemeClr>
                  </a:glow>
                </a:effectLst>
              </a:rPr>
              <a:t>Proverbs 6:20-35</a:t>
            </a:r>
          </a:p>
          <a:p>
            <a:r>
              <a:rPr lang="en-US" sz="3600" i="1" dirty="0" smtClean="0">
                <a:effectLst>
                  <a:glow rad="101600">
                    <a:schemeClr val="bg1">
                      <a:alpha val="60000"/>
                    </a:schemeClr>
                  </a:glow>
                </a:effectLst>
              </a:rPr>
              <a:t>Proverbs 7:1-27</a:t>
            </a:r>
          </a:p>
          <a:p>
            <a:r>
              <a:rPr lang="en-US" sz="3600" i="1" dirty="0" smtClean="0">
                <a:effectLst>
                  <a:glow rad="101600">
                    <a:schemeClr val="bg1">
                      <a:alpha val="60000"/>
                    </a:schemeClr>
                  </a:glow>
                </a:effectLst>
              </a:rPr>
              <a:t>Matthew 5:27-28</a:t>
            </a:r>
          </a:p>
          <a:p>
            <a:r>
              <a:rPr lang="en-US" sz="3600" i="1" dirty="0" smtClean="0">
                <a:effectLst>
                  <a:glow rad="101600">
                    <a:schemeClr val="bg1">
                      <a:alpha val="60000"/>
                    </a:schemeClr>
                  </a:glow>
                </a:effectLst>
              </a:rPr>
              <a:t>I Thessalonians 4:1-8</a:t>
            </a:r>
            <a:endParaRPr lang="en-US" sz="3600" i="1" dirty="0">
              <a:effectLst>
                <a:glow rad="101600">
                  <a:schemeClr val="bg1">
                    <a:alpha val="60000"/>
                  </a:schemeClr>
                </a:glow>
              </a:effectLst>
            </a:endParaRPr>
          </a:p>
        </p:txBody>
      </p:sp>
      <p:pic>
        <p:nvPicPr>
          <p:cNvPr id="3074" name="Picture 2"/>
          <p:cNvPicPr>
            <a:picLocks noChangeAspect="1" noChangeArrowheads="1"/>
          </p:cNvPicPr>
          <p:nvPr/>
        </p:nvPicPr>
        <p:blipFill>
          <a:blip r:embed="rId3" cstate="print"/>
          <a:srcRect/>
          <a:stretch>
            <a:fillRect/>
          </a:stretch>
        </p:blipFill>
        <p:spPr bwMode="auto">
          <a:xfrm rot="20562435">
            <a:off x="4025600" y="55680"/>
            <a:ext cx="3313253" cy="2467131"/>
          </a:xfrm>
          <a:prstGeom prst="rect">
            <a:avLst/>
          </a:prstGeom>
          <a:ln>
            <a:noFill/>
          </a:ln>
          <a:effectLst>
            <a:softEdge rad="112500"/>
          </a:effectLst>
        </p:spPr>
      </p:pic>
      <p:pic>
        <p:nvPicPr>
          <p:cNvPr id="3075" name="Picture 3"/>
          <p:cNvPicPr>
            <a:picLocks noChangeAspect="1" noChangeArrowheads="1"/>
          </p:cNvPicPr>
          <p:nvPr/>
        </p:nvPicPr>
        <p:blipFill>
          <a:blip r:embed="rId4" cstate="print"/>
          <a:srcRect/>
          <a:stretch>
            <a:fillRect/>
          </a:stretch>
        </p:blipFill>
        <p:spPr bwMode="auto">
          <a:xfrm rot="21437031">
            <a:off x="6453926" y="3573253"/>
            <a:ext cx="2926998" cy="2311578"/>
          </a:xfrm>
          <a:prstGeom prst="rect">
            <a:avLst/>
          </a:prstGeom>
          <a:ln>
            <a:noFill/>
          </a:ln>
          <a:effectLst>
            <a:softEdge rad="112500"/>
          </a:effectLst>
        </p:spPr>
      </p:pic>
      <p:pic>
        <p:nvPicPr>
          <p:cNvPr id="3076" name="Picture 4"/>
          <p:cNvPicPr>
            <a:picLocks noChangeAspect="1" noChangeArrowheads="1"/>
          </p:cNvPicPr>
          <p:nvPr/>
        </p:nvPicPr>
        <p:blipFill>
          <a:blip r:embed="rId5" cstate="print"/>
          <a:srcRect/>
          <a:stretch>
            <a:fillRect/>
          </a:stretch>
        </p:blipFill>
        <p:spPr bwMode="auto">
          <a:xfrm rot="1520098">
            <a:off x="6816893" y="184523"/>
            <a:ext cx="2784790" cy="2214538"/>
          </a:xfrm>
          <a:prstGeom prst="rect">
            <a:avLst/>
          </a:prstGeom>
          <a:ln>
            <a:noFill/>
          </a:ln>
          <a:effectLst>
            <a:softEdge rad="112500"/>
          </a:effectLst>
        </p:spPr>
      </p:pic>
      <p:pic>
        <p:nvPicPr>
          <p:cNvPr id="3080" name="Picture 8"/>
          <p:cNvPicPr>
            <a:picLocks noChangeAspect="1" noChangeArrowheads="1"/>
          </p:cNvPicPr>
          <p:nvPr/>
        </p:nvPicPr>
        <p:blipFill>
          <a:blip r:embed="rId6" cstate="print"/>
          <a:srcRect/>
          <a:stretch>
            <a:fillRect/>
          </a:stretch>
        </p:blipFill>
        <p:spPr bwMode="auto">
          <a:xfrm rot="21000540">
            <a:off x="4657070" y="4550897"/>
            <a:ext cx="2663536" cy="2091911"/>
          </a:xfrm>
          <a:prstGeom prst="rect">
            <a:avLst/>
          </a:prstGeom>
          <a:ln>
            <a:noFill/>
          </a:ln>
          <a:effectLst>
            <a:softEdge rad="112500"/>
          </a:effectLst>
        </p:spPr>
      </p:pic>
      <p:pic>
        <p:nvPicPr>
          <p:cNvPr id="3078" name="Picture 6"/>
          <p:cNvPicPr>
            <a:picLocks noChangeAspect="1" noChangeArrowheads="1"/>
          </p:cNvPicPr>
          <p:nvPr/>
        </p:nvPicPr>
        <p:blipFill>
          <a:blip r:embed="rId7" cstate="print"/>
          <a:srcRect/>
          <a:stretch>
            <a:fillRect/>
          </a:stretch>
        </p:blipFill>
        <p:spPr bwMode="auto">
          <a:xfrm rot="20198080">
            <a:off x="4900314" y="1625754"/>
            <a:ext cx="2817885" cy="1854066"/>
          </a:xfrm>
          <a:prstGeom prst="rect">
            <a:avLst/>
          </a:prstGeom>
          <a:ln>
            <a:noFill/>
          </a:ln>
          <a:effectLst>
            <a:softEdge rad="112500"/>
          </a:effectLst>
        </p:spPr>
      </p:pic>
      <p:pic>
        <p:nvPicPr>
          <p:cNvPr id="3077" name="Picture 5"/>
          <p:cNvPicPr>
            <a:picLocks noChangeAspect="1" noChangeArrowheads="1"/>
          </p:cNvPicPr>
          <p:nvPr/>
        </p:nvPicPr>
        <p:blipFill>
          <a:blip r:embed="rId8" cstate="print"/>
          <a:srcRect/>
          <a:stretch>
            <a:fillRect/>
          </a:stretch>
        </p:blipFill>
        <p:spPr bwMode="auto">
          <a:xfrm rot="20644849">
            <a:off x="6084222" y="2126993"/>
            <a:ext cx="3009900" cy="2001867"/>
          </a:xfrm>
          <a:prstGeom prst="rect">
            <a:avLst/>
          </a:prstGeom>
          <a:ln>
            <a:noFill/>
          </a:ln>
          <a:effectLst>
            <a:softEdge rad="112500"/>
          </a:effectLst>
        </p:spPr>
      </p:pic>
      <p:pic>
        <p:nvPicPr>
          <p:cNvPr id="3079" name="Picture 7" descr="C:\Users\Ptr. Daniel White\Desktop\Bible pictures\Courtship Marriage Family\scan0008.jpg"/>
          <p:cNvPicPr>
            <a:picLocks noChangeAspect="1" noChangeArrowheads="1"/>
          </p:cNvPicPr>
          <p:nvPr/>
        </p:nvPicPr>
        <p:blipFill>
          <a:blip r:embed="rId9" cstate="print"/>
          <a:srcRect l="6996" b="-3398"/>
          <a:stretch>
            <a:fillRect/>
          </a:stretch>
        </p:blipFill>
        <p:spPr bwMode="auto">
          <a:xfrm rot="627083">
            <a:off x="4491557" y="3255980"/>
            <a:ext cx="2463028" cy="1858741"/>
          </a:xfrm>
          <a:prstGeom prst="rect">
            <a:avLst/>
          </a:prstGeom>
          <a:ln>
            <a:noFill/>
          </a:ln>
          <a:effectLst>
            <a:softEdge rad="112500"/>
          </a:effectLst>
        </p:spPr>
      </p:pic>
      <p:pic>
        <p:nvPicPr>
          <p:cNvPr id="3081" name="Picture 9"/>
          <p:cNvPicPr>
            <a:picLocks noChangeAspect="1" noChangeArrowheads="1"/>
          </p:cNvPicPr>
          <p:nvPr/>
        </p:nvPicPr>
        <p:blipFill>
          <a:blip r:embed="rId10" cstate="print"/>
          <a:srcRect/>
          <a:stretch>
            <a:fillRect/>
          </a:stretch>
        </p:blipFill>
        <p:spPr bwMode="auto">
          <a:xfrm rot="847734">
            <a:off x="7198839" y="5448288"/>
            <a:ext cx="1767875" cy="167163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Autofit/>
          </a:bodyPr>
          <a:lstStyle/>
          <a:p>
            <a:r>
              <a:rPr lang="en-US" sz="2600" b="1" dirty="0" smtClean="0">
                <a:effectLst>
                  <a:glow rad="101600">
                    <a:schemeClr val="bg1">
                      <a:alpha val="60000"/>
                    </a:schemeClr>
                  </a:glow>
                </a:effectLst>
              </a:rPr>
              <a:t>Reprobation</a:t>
            </a:r>
            <a:r>
              <a:rPr lang="en-US" sz="2600" dirty="0" smtClean="0">
                <a:effectLst>
                  <a:glow rad="101600">
                    <a:schemeClr val="bg1">
                      <a:alpha val="60000"/>
                    </a:schemeClr>
                  </a:glow>
                </a:effectLst>
              </a:rPr>
              <a:t> – Perversion. Not standing the test – the rejection of God in one’s mind resulting in the perversion of one moral sense – </a:t>
            </a:r>
            <a:r>
              <a:rPr lang="en-US" sz="2600" i="1" dirty="0" smtClean="0">
                <a:solidFill>
                  <a:srgbClr val="FFFF00"/>
                </a:solidFill>
                <a:effectLst>
                  <a:glow rad="101600">
                    <a:schemeClr val="bg1">
                      <a:alpha val="60000"/>
                    </a:schemeClr>
                  </a:glow>
                </a:effectLst>
              </a:rPr>
              <a:t>“Because they did not like to retain God in their knowledge, God gave them over to a reprobate mind</a:t>
            </a:r>
            <a:r>
              <a:rPr lang="en-US" sz="2600" i="1" dirty="0" smtClean="0">
                <a:solidFill>
                  <a:srgbClr val="FFFF00"/>
                </a:solidFill>
                <a:effectLst>
                  <a:glow rad="101600">
                    <a:schemeClr val="bg1">
                      <a:alpha val="60000"/>
                    </a:schemeClr>
                  </a:glow>
                </a:effectLst>
              </a:rPr>
              <a:t>…”          </a:t>
            </a:r>
            <a:r>
              <a:rPr lang="en-US" sz="2600" i="1" dirty="0" smtClean="0">
                <a:solidFill>
                  <a:srgbClr val="FFFF00"/>
                </a:solidFill>
                <a:effectLst>
                  <a:glow rad="101600">
                    <a:schemeClr val="bg1">
                      <a:alpha val="60000"/>
                    </a:schemeClr>
                  </a:glow>
                </a:effectLst>
              </a:rPr>
              <a:t>(see Romans 1)</a:t>
            </a:r>
            <a:endParaRPr lang="en-US" sz="2600" dirty="0" smtClean="0">
              <a:solidFill>
                <a:srgbClr val="FFFF00"/>
              </a:solidFill>
              <a:effectLst>
                <a:glow rad="101600">
                  <a:schemeClr val="bg1">
                    <a:alpha val="60000"/>
                  </a:schemeClr>
                </a:glow>
              </a:effectLst>
            </a:endParaRPr>
          </a:p>
          <a:p>
            <a:pPr marL="342900" lvl="1" indent="-342900">
              <a:buFont typeface="Arial" pitchFamily="34" charset="0"/>
              <a:buChar char="•"/>
            </a:pPr>
            <a:r>
              <a:rPr lang="en-US" sz="2600" b="1" dirty="0" smtClean="0">
                <a:effectLst>
                  <a:glow rad="101600">
                    <a:schemeClr val="bg1">
                      <a:alpha val="60000"/>
                    </a:schemeClr>
                  </a:glow>
                </a:effectLst>
              </a:rPr>
              <a:t>Lasciviousness</a:t>
            </a:r>
            <a:r>
              <a:rPr lang="en-US" sz="2600" dirty="0" smtClean="0">
                <a:effectLst>
                  <a:glow rad="101600">
                    <a:schemeClr val="bg1">
                      <a:alpha val="60000"/>
                    </a:schemeClr>
                  </a:glow>
                </a:effectLst>
              </a:rPr>
              <a:t> – Absence of sexual restraint, indecency, expressions of lewdness, vile, wicked, base – </a:t>
            </a:r>
            <a:r>
              <a:rPr lang="en-US" sz="2600" i="1" dirty="0" smtClean="0">
                <a:solidFill>
                  <a:srgbClr val="FFFF00"/>
                </a:solidFill>
                <a:effectLst>
                  <a:glow rad="101600">
                    <a:schemeClr val="bg1">
                      <a:alpha val="60000"/>
                    </a:schemeClr>
                  </a:glow>
                </a:effectLst>
              </a:rPr>
              <a:t>“They have given themselves over to lasciviousness to work all uncleanness…”</a:t>
            </a:r>
            <a:endParaRPr lang="en-US" sz="2600" dirty="0" smtClean="0">
              <a:solidFill>
                <a:srgbClr val="FFFF00"/>
              </a:solidFill>
              <a:effectLst>
                <a:glow rad="101600">
                  <a:schemeClr val="bg1">
                    <a:alpha val="60000"/>
                  </a:schemeClr>
                </a:glow>
              </a:effectLst>
            </a:endParaRPr>
          </a:p>
          <a:p>
            <a:pPr marL="342900" lvl="1" indent="-342900">
              <a:buFont typeface="Arial" pitchFamily="34" charset="0"/>
              <a:buChar char="•"/>
            </a:pPr>
            <a:r>
              <a:rPr lang="en-US" sz="2600" b="1" dirty="0" smtClean="0">
                <a:effectLst>
                  <a:glow rad="101600">
                    <a:schemeClr val="bg1">
                      <a:alpha val="60000"/>
                    </a:schemeClr>
                  </a:glow>
                </a:effectLst>
              </a:rPr>
              <a:t>Concupiscence</a:t>
            </a:r>
            <a:r>
              <a:rPr lang="en-US" sz="2600" dirty="0" smtClean="0">
                <a:effectLst>
                  <a:glow rad="101600">
                    <a:schemeClr val="bg1">
                      <a:alpha val="60000"/>
                    </a:schemeClr>
                  </a:glow>
                </a:effectLst>
              </a:rPr>
              <a:t> – </a:t>
            </a:r>
            <a:r>
              <a:rPr lang="en-US" sz="2600" dirty="0" smtClean="0">
                <a:effectLst>
                  <a:glow rad="101600">
                    <a:schemeClr val="bg1">
                      <a:alpha val="60000"/>
                    </a:schemeClr>
                  </a:glow>
                </a:effectLst>
              </a:rPr>
              <a:t>A </a:t>
            </a:r>
            <a:r>
              <a:rPr lang="en-US" sz="2600" dirty="0" smtClean="0">
                <a:effectLst>
                  <a:glow rad="101600">
                    <a:schemeClr val="bg1">
                      <a:alpha val="60000"/>
                    </a:schemeClr>
                  </a:glow>
                </a:effectLst>
              </a:rPr>
              <a:t>stronger than normal desire or appetite for sexual fulfillment, to desire intensely – </a:t>
            </a:r>
            <a:r>
              <a:rPr lang="en-US" sz="2600" i="1" dirty="0" smtClean="0">
                <a:solidFill>
                  <a:srgbClr val="FFFF00"/>
                </a:solidFill>
                <a:effectLst>
                  <a:glow rad="101600">
                    <a:schemeClr val="bg1">
                      <a:alpha val="60000"/>
                    </a:schemeClr>
                  </a:glow>
                </a:effectLst>
              </a:rPr>
              <a:t>“Lust of concupiscence…”</a:t>
            </a:r>
            <a:endParaRPr lang="en-US" sz="2600" dirty="0" smtClean="0">
              <a:solidFill>
                <a:srgbClr val="FFFF00"/>
              </a:solidFill>
              <a:effectLst>
                <a:glow rad="101600">
                  <a:schemeClr val="bg1">
                    <a:alpha val="60000"/>
                  </a:schemeClr>
                </a:glow>
              </a:effectLst>
            </a:endParaRPr>
          </a:p>
          <a:p>
            <a:pPr marL="342900" lvl="1" indent="-342900">
              <a:buFont typeface="Arial" pitchFamily="34" charset="0"/>
              <a:buChar char="•"/>
            </a:pPr>
            <a:r>
              <a:rPr lang="en-US" sz="2600" i="1" dirty="0" smtClean="0">
                <a:effectLst>
                  <a:glow rad="101600">
                    <a:schemeClr val="bg1">
                      <a:alpha val="60000"/>
                    </a:schemeClr>
                  </a:glow>
                </a:effectLst>
              </a:rPr>
              <a:t> </a:t>
            </a:r>
            <a:r>
              <a:rPr lang="en-US" sz="2600" b="1" dirty="0" smtClean="0">
                <a:effectLst>
                  <a:glow rad="101600">
                    <a:schemeClr val="bg1">
                      <a:alpha val="60000"/>
                    </a:schemeClr>
                  </a:glow>
                </a:effectLst>
              </a:rPr>
              <a:t>Defrauding</a:t>
            </a:r>
            <a:r>
              <a:rPr lang="en-US" sz="2600" dirty="0" smtClean="0">
                <a:effectLst>
                  <a:glow rad="101600">
                    <a:schemeClr val="bg1">
                      <a:alpha val="60000"/>
                    </a:schemeClr>
                  </a:glow>
                </a:effectLst>
              </a:rPr>
              <a:t> – </a:t>
            </a:r>
            <a:r>
              <a:rPr lang="en-US" sz="2600" dirty="0" smtClean="0">
                <a:effectLst>
                  <a:glow rad="101600">
                    <a:schemeClr val="bg1">
                      <a:alpha val="60000"/>
                    </a:schemeClr>
                  </a:glow>
                </a:effectLst>
              </a:rPr>
              <a:t>To </a:t>
            </a:r>
            <a:r>
              <a:rPr lang="en-US" sz="2600" dirty="0" smtClean="0">
                <a:effectLst>
                  <a:glow rad="101600">
                    <a:schemeClr val="bg1">
                      <a:alpha val="60000"/>
                    </a:schemeClr>
                  </a:glow>
                </a:effectLst>
              </a:rPr>
              <a:t>deprive of rights, to rob, cheat, deceive or defile – </a:t>
            </a:r>
            <a:r>
              <a:rPr lang="en-US" sz="2600" i="1" dirty="0" smtClean="0">
                <a:solidFill>
                  <a:srgbClr val="FFFF00"/>
                </a:solidFill>
                <a:effectLst>
                  <a:glow rad="101600">
                    <a:schemeClr val="bg1">
                      <a:alpha val="60000"/>
                    </a:schemeClr>
                  </a:glow>
                </a:effectLst>
              </a:rPr>
              <a:t>“Defraud ye not one another…”</a:t>
            </a:r>
            <a:endParaRPr lang="en-US" sz="2600" dirty="0" smtClean="0">
              <a:solidFill>
                <a:srgbClr val="FFFF00"/>
              </a:solidFill>
              <a:effectLst>
                <a:glow rad="101600">
                  <a:schemeClr val="bg1">
                    <a:alpha val="60000"/>
                  </a:schemeClr>
                </a:glow>
              </a:effectLst>
            </a:endParaRPr>
          </a:p>
          <a:p>
            <a:pPr marL="342900" lvl="1" indent="-342900">
              <a:buFont typeface="Arial" pitchFamily="34" charset="0"/>
              <a:buChar char="•"/>
            </a:pPr>
            <a:r>
              <a:rPr lang="en-US" sz="2600" b="1" dirty="0" smtClean="0">
                <a:effectLst>
                  <a:glow rad="101600">
                    <a:schemeClr val="bg1">
                      <a:alpha val="60000"/>
                    </a:schemeClr>
                  </a:glow>
                </a:effectLst>
              </a:rPr>
              <a:t>Lust </a:t>
            </a:r>
            <a:r>
              <a:rPr lang="en-US" sz="2600" dirty="0" smtClean="0">
                <a:effectLst>
                  <a:glow rad="101600">
                    <a:schemeClr val="bg1">
                      <a:alpha val="60000"/>
                    </a:schemeClr>
                  </a:glow>
                </a:effectLst>
              </a:rPr>
              <a:t>– </a:t>
            </a:r>
            <a:r>
              <a:rPr lang="en-US" sz="2600" dirty="0" smtClean="0">
                <a:effectLst>
                  <a:glow rad="101600">
                    <a:schemeClr val="bg1">
                      <a:alpha val="60000"/>
                    </a:schemeClr>
                  </a:glow>
                </a:effectLst>
              </a:rPr>
              <a:t>An </a:t>
            </a:r>
            <a:r>
              <a:rPr lang="en-US" sz="2600" dirty="0" smtClean="0">
                <a:effectLst>
                  <a:glow rad="101600">
                    <a:schemeClr val="bg1">
                      <a:alpha val="60000"/>
                    </a:schemeClr>
                  </a:glow>
                </a:effectLst>
              </a:rPr>
              <a:t>intense desire especially sexual desire. To long after – </a:t>
            </a:r>
            <a:r>
              <a:rPr lang="en-US" sz="2600" i="1" dirty="0" smtClean="0">
                <a:solidFill>
                  <a:srgbClr val="FFFF00"/>
                </a:solidFill>
                <a:effectLst>
                  <a:glow rad="101600">
                    <a:schemeClr val="bg1">
                      <a:alpha val="60000"/>
                    </a:schemeClr>
                  </a:glow>
                </a:effectLst>
              </a:rPr>
              <a:t>“Lust not after her beauty in thy heart…”</a:t>
            </a:r>
            <a:endParaRPr lang="en-US" sz="2600" dirty="0" smtClean="0">
              <a:solidFill>
                <a:srgbClr val="FFFF00"/>
              </a:solidFill>
              <a:effectLst>
                <a:glow rad="101600">
                  <a:schemeClr val="bg1">
                    <a:alpha val="60000"/>
                  </a:schemeClr>
                </a:glow>
              </a:effectLst>
            </a:endParaRPr>
          </a:p>
          <a:p>
            <a:pPr>
              <a:buNone/>
            </a:pPr>
            <a:r>
              <a:rPr lang="en-US" sz="2600" i="1" dirty="0" smtClean="0">
                <a:solidFill>
                  <a:srgbClr val="FFFF00"/>
                </a:solidFill>
                <a:effectLst>
                  <a:glow rad="101600">
                    <a:schemeClr val="bg1">
                      <a:alpha val="60000"/>
                    </a:schemeClr>
                  </a:glow>
                </a:effectLst>
              </a:rPr>
              <a:t> </a:t>
            </a:r>
            <a:endParaRPr lang="en-US" sz="2600" dirty="0" smtClean="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9906000" cy="739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381000"/>
            <a:ext cx="5334000" cy="6477000"/>
          </a:xfrm>
        </p:spPr>
        <p:txBody>
          <a:bodyPr>
            <a:normAutofit/>
          </a:bodyPr>
          <a:lstStyle/>
          <a:p>
            <a:pPr lvl="0"/>
            <a:r>
              <a:rPr lang="en-US" sz="3600" dirty="0" smtClean="0">
                <a:effectLst>
                  <a:glow rad="101600">
                    <a:schemeClr val="bg1">
                      <a:alpha val="60000"/>
                    </a:schemeClr>
                  </a:glow>
                </a:effectLst>
              </a:rPr>
              <a:t>Bestiality </a:t>
            </a:r>
            <a:r>
              <a:rPr lang="en-US" sz="3600" i="1" dirty="0" smtClean="0">
                <a:effectLst>
                  <a:glow rad="101600">
                    <a:schemeClr val="bg1">
                      <a:alpha val="60000"/>
                    </a:schemeClr>
                  </a:glow>
                </a:effectLst>
              </a:rPr>
              <a:t>- Lev. 18:22-30</a:t>
            </a:r>
          </a:p>
          <a:p>
            <a:pPr lvl="0">
              <a:buNone/>
            </a:pPr>
            <a:endParaRPr lang="en-US" sz="3600" dirty="0" smtClean="0">
              <a:effectLst>
                <a:glow rad="101600">
                  <a:schemeClr val="bg1">
                    <a:alpha val="60000"/>
                  </a:schemeClr>
                </a:glow>
              </a:effectLst>
            </a:endParaRPr>
          </a:p>
          <a:p>
            <a:pPr lvl="0"/>
            <a:r>
              <a:rPr lang="en-US" sz="3600" dirty="0" smtClean="0">
                <a:effectLst>
                  <a:glow rad="101600">
                    <a:schemeClr val="bg1">
                      <a:alpha val="60000"/>
                    </a:schemeClr>
                  </a:glow>
                </a:effectLst>
              </a:rPr>
              <a:t>Incest – </a:t>
            </a:r>
            <a:r>
              <a:rPr lang="en-US" sz="3600" i="1" dirty="0" smtClean="0">
                <a:effectLst>
                  <a:glow rad="101600">
                    <a:schemeClr val="bg1">
                      <a:alpha val="60000"/>
                    </a:schemeClr>
                  </a:glow>
                </a:effectLst>
              </a:rPr>
              <a:t>I Cor. 5:1-13</a:t>
            </a:r>
          </a:p>
          <a:p>
            <a:pPr lvl="0">
              <a:buNone/>
            </a:pPr>
            <a:endParaRPr lang="en-US" sz="3600" dirty="0" smtClean="0">
              <a:effectLst>
                <a:glow rad="101600">
                  <a:schemeClr val="bg1">
                    <a:alpha val="60000"/>
                  </a:schemeClr>
                </a:glow>
              </a:effectLst>
            </a:endParaRPr>
          </a:p>
          <a:p>
            <a:pPr marL="342900" lvl="1" indent="-342900">
              <a:buFont typeface="Arial" pitchFamily="34" charset="0"/>
              <a:buChar char="•"/>
            </a:pPr>
            <a:r>
              <a:rPr lang="en-US" sz="3600" dirty="0" smtClean="0">
                <a:effectLst>
                  <a:glow rad="101600">
                    <a:schemeClr val="bg1">
                      <a:alpha val="60000"/>
                    </a:schemeClr>
                  </a:glow>
                </a:effectLst>
              </a:rPr>
              <a:t>Sodomy –  </a:t>
            </a:r>
            <a:r>
              <a:rPr lang="en-US" sz="3600" i="1" dirty="0" smtClean="0">
                <a:effectLst>
                  <a:glow rad="101600">
                    <a:schemeClr val="bg1">
                      <a:alpha val="60000"/>
                    </a:schemeClr>
                  </a:glow>
                </a:effectLst>
              </a:rPr>
              <a:t>II Peter 2:1-9</a:t>
            </a:r>
          </a:p>
          <a:p>
            <a:pPr marL="342900" lvl="1" indent="-342900">
              <a:buNone/>
            </a:pPr>
            <a:endParaRPr lang="en-US" sz="3600" dirty="0" smtClean="0">
              <a:effectLst>
                <a:glow rad="101600">
                  <a:schemeClr val="bg1">
                    <a:alpha val="60000"/>
                  </a:schemeClr>
                </a:glow>
              </a:effectLst>
            </a:endParaRPr>
          </a:p>
          <a:p>
            <a:pPr lvl="0"/>
            <a:r>
              <a:rPr lang="en-US" sz="3600" dirty="0" smtClean="0">
                <a:effectLst>
                  <a:glow rad="101600">
                    <a:schemeClr val="bg1">
                      <a:alpha val="60000"/>
                    </a:schemeClr>
                  </a:glow>
                </a:effectLst>
              </a:rPr>
              <a:t>Adultery – </a:t>
            </a:r>
            <a:r>
              <a:rPr lang="en-US" sz="3600" i="1" dirty="0" smtClean="0">
                <a:effectLst>
                  <a:glow rad="101600">
                    <a:schemeClr val="bg1">
                      <a:alpha val="60000"/>
                    </a:schemeClr>
                  </a:glow>
                </a:effectLst>
              </a:rPr>
              <a:t>Gal. 5:19</a:t>
            </a:r>
          </a:p>
          <a:p>
            <a:pPr lvl="0">
              <a:buNone/>
            </a:pPr>
            <a:endParaRPr lang="en-US" sz="3600" i="1" dirty="0" smtClean="0">
              <a:effectLst>
                <a:glow rad="101600">
                  <a:schemeClr val="bg1">
                    <a:alpha val="60000"/>
                  </a:schemeClr>
                </a:glow>
              </a:effectLst>
            </a:endParaRPr>
          </a:p>
          <a:p>
            <a:pPr lvl="0"/>
            <a:r>
              <a:rPr lang="en-US" sz="3600" dirty="0" smtClean="0">
                <a:effectLst>
                  <a:glow rad="101600">
                    <a:schemeClr val="bg1">
                      <a:alpha val="60000"/>
                    </a:schemeClr>
                  </a:glow>
                </a:effectLst>
              </a:rPr>
              <a:t>Fornication - </a:t>
            </a:r>
            <a:r>
              <a:rPr lang="en-US" sz="3600" i="1" dirty="0" smtClean="0">
                <a:effectLst>
                  <a:glow rad="101600">
                    <a:schemeClr val="bg1">
                      <a:alpha val="60000"/>
                    </a:schemeClr>
                  </a:glow>
                </a:effectLst>
              </a:rPr>
              <a:t>Col. 3:5</a:t>
            </a:r>
          </a:p>
        </p:txBody>
      </p:sp>
      <p:pic>
        <p:nvPicPr>
          <p:cNvPr id="4098" name="Picture 2"/>
          <p:cNvPicPr>
            <a:picLocks noChangeAspect="1" noChangeArrowheads="1"/>
          </p:cNvPicPr>
          <p:nvPr/>
        </p:nvPicPr>
        <p:blipFill>
          <a:blip r:embed="rId3" cstate="print"/>
          <a:srcRect/>
          <a:stretch>
            <a:fillRect/>
          </a:stretch>
        </p:blipFill>
        <p:spPr bwMode="auto">
          <a:xfrm>
            <a:off x="5334000" y="0"/>
            <a:ext cx="3810000" cy="6858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tr. Daniel White\Desktop\Bible pictures\Prophecy pictures\prophecy pictures\rapture and second coming\wrath_of_god.jpg"/>
          <p:cNvPicPr>
            <a:picLocks noChangeAspect="1" noChangeArrowheads="1"/>
          </p:cNvPicPr>
          <p:nvPr/>
        </p:nvPicPr>
        <p:blipFill>
          <a:blip r:embed="rId3" cstate="print">
            <a:lum bright="-10000"/>
          </a:blip>
          <a:srcRect/>
          <a:stretch>
            <a:fillRect/>
          </a:stretch>
        </p:blipFill>
        <p:spPr bwMode="auto">
          <a:xfrm>
            <a:off x="-457200" y="-228600"/>
            <a:ext cx="9753601" cy="7315200"/>
          </a:xfrm>
          <a:prstGeom prst="rect">
            <a:avLst/>
          </a:prstGeom>
          <a:noFill/>
        </p:spPr>
      </p:pic>
      <p:sp>
        <p:nvSpPr>
          <p:cNvPr id="4" name="Content Placeholder 3"/>
          <p:cNvSpPr>
            <a:spLocks noGrp="1"/>
          </p:cNvSpPr>
          <p:nvPr>
            <p:ph idx="1"/>
          </p:nvPr>
        </p:nvSpPr>
        <p:spPr>
          <a:xfrm>
            <a:off x="457200" y="762000"/>
            <a:ext cx="8229600" cy="5364163"/>
          </a:xfrm>
        </p:spPr>
        <p:txBody>
          <a:bodyPr>
            <a:noAutofit/>
          </a:bodyPr>
          <a:lstStyle/>
          <a:p>
            <a:pPr algn="ctr">
              <a:buNone/>
            </a:pPr>
            <a:r>
              <a:rPr lang="en-US" sz="4000" i="1" dirty="0" smtClean="0">
                <a:effectLst>
                  <a:glow rad="139700">
                    <a:schemeClr val="accent6">
                      <a:satMod val="175000"/>
                      <a:alpha val="40000"/>
                    </a:schemeClr>
                  </a:glow>
                </a:effectLst>
              </a:rPr>
              <a:t>   “Who knowing the judgment of God, that they which commit such things are worthy of death, not only do the same, but have pleasure in them that do them…But we are sure that the judgment of God is according to truth against them which commit such things.” (Rom. 1:32; 2:2)</a:t>
            </a:r>
            <a:endParaRPr lang="en-US" sz="4000" i="1" dirty="0">
              <a:effectLst>
                <a:glow rad="139700">
                  <a:schemeClr val="accent6">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86600" cy="1371600"/>
          </a:xfrm>
        </p:spPr>
        <p:txBody>
          <a:bodyPr/>
          <a:lstStyle/>
          <a:p>
            <a:r>
              <a:rPr lang="en-US" dirty="0" smtClean="0">
                <a:effectLst>
                  <a:glow rad="101600">
                    <a:schemeClr val="bg1">
                      <a:alpha val="60000"/>
                    </a:schemeClr>
                  </a:glow>
                </a:effectLst>
              </a:rPr>
              <a:t>1. Pride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447800"/>
            <a:ext cx="8991600" cy="5410200"/>
          </a:xfrm>
        </p:spPr>
        <p:txBody>
          <a:bodyPr>
            <a:normAutofit/>
          </a:bodyPr>
          <a:lstStyle/>
          <a:p>
            <a:r>
              <a:rPr lang="en-US" dirty="0" smtClean="0">
                <a:solidFill>
                  <a:srgbClr val="FFFF00"/>
                </a:solidFill>
                <a:effectLst>
                  <a:glow rad="101600">
                    <a:schemeClr val="bg1">
                      <a:alpha val="60000"/>
                    </a:schemeClr>
                  </a:glow>
                </a:effectLst>
              </a:rPr>
              <a:t>Believing that I have achieved what God                and others have done for me.</a:t>
            </a:r>
          </a:p>
          <a:p>
            <a:r>
              <a:rPr lang="en-US" i="1" dirty="0" smtClean="0">
                <a:effectLst>
                  <a:glow rad="101600">
                    <a:schemeClr val="bg1">
                      <a:alpha val="60000"/>
                    </a:schemeClr>
                  </a:glow>
                </a:effectLst>
              </a:rPr>
              <a:t>Prov. 8:13 “The fear of the LORD is to hate evil: pride, and arrogancy, and the evil way, and the froward mouth, do I hate.”</a:t>
            </a:r>
          </a:p>
          <a:p>
            <a:r>
              <a:rPr lang="en-US" i="1" dirty="0" smtClean="0">
                <a:effectLst>
                  <a:glow rad="101600">
                    <a:schemeClr val="bg1">
                      <a:alpha val="60000"/>
                    </a:schemeClr>
                  </a:glow>
                </a:effectLst>
              </a:rPr>
              <a:t>Prov. 16:18 “Pride goeth before destruction, and an haughty spirit before a fall. Better it is to be of an humble spirit with the lowly, than to divide the spoil with the proud.”</a:t>
            </a:r>
            <a:endParaRPr lang="en-US" i="1" dirty="0">
              <a:effectLst>
                <a:glow rad="101600">
                  <a:schemeClr val="bg1">
                    <a:alpha val="60000"/>
                  </a:schemeClr>
                </a:glow>
              </a:effectLst>
            </a:endParaRPr>
          </a:p>
        </p:txBody>
      </p:sp>
      <p:pic>
        <p:nvPicPr>
          <p:cNvPr id="5122" name="Picture 2"/>
          <p:cNvPicPr>
            <a:picLocks noChangeAspect="1" noChangeArrowheads="1"/>
          </p:cNvPicPr>
          <p:nvPr/>
        </p:nvPicPr>
        <p:blipFill>
          <a:blip r:embed="rId3" cstate="print"/>
          <a:srcRect/>
          <a:stretch>
            <a:fillRect/>
          </a:stretch>
        </p:blipFill>
        <p:spPr bwMode="auto">
          <a:xfrm>
            <a:off x="7162800" y="0"/>
            <a:ext cx="19812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dirty="0" smtClean="0">
                <a:solidFill>
                  <a:srgbClr val="FFFF00"/>
                </a:solidFill>
                <a:effectLst>
                  <a:glow rad="101600">
                    <a:schemeClr val="bg1">
                      <a:alpha val="60000"/>
                    </a:schemeClr>
                  </a:glow>
                </a:effectLst>
              </a:rPr>
              <a:t>Personal Commitment – </a:t>
            </a:r>
            <a:r>
              <a:rPr lang="en-US" sz="3600" i="1" dirty="0" smtClean="0">
                <a:solidFill>
                  <a:srgbClr val="FFFF00"/>
                </a:solidFill>
                <a:effectLst>
                  <a:glow rad="101600">
                    <a:schemeClr val="bg1">
                      <a:alpha val="60000"/>
                    </a:schemeClr>
                  </a:glow>
                </a:effectLst>
              </a:rPr>
              <a:t>I will reject the world’s standard of morality and look down and away when faced with moral temptations. I will avoid even the appearance of evil.</a:t>
            </a:r>
            <a:endParaRPr lang="en-US" sz="3600" i="1" dirty="0">
              <a:solidFill>
                <a:srgbClr val="FFFF00"/>
              </a:solidFill>
              <a:effectLst>
                <a:glow rad="101600">
                  <a:schemeClr val="bg1">
                    <a:alpha val="60000"/>
                  </a:schemeClr>
                </a:glow>
              </a:effectLst>
            </a:endParaRPr>
          </a:p>
        </p:txBody>
      </p:sp>
      <p:sp>
        <p:nvSpPr>
          <p:cNvPr id="4" name="Rectangle 3"/>
          <p:cNvSpPr/>
          <p:nvPr/>
        </p:nvSpPr>
        <p:spPr>
          <a:xfrm>
            <a:off x="3429000" y="2514599"/>
            <a:ext cx="5562600" cy="2308324"/>
          </a:xfrm>
          <a:prstGeom prst="rect">
            <a:avLst/>
          </a:prstGeom>
        </p:spPr>
        <p:txBody>
          <a:bodyPr wrap="square">
            <a:spAutoFit/>
          </a:bodyPr>
          <a:lstStyle/>
          <a:p>
            <a:r>
              <a:rPr lang="en-US" sz="3600" i="1" dirty="0" smtClean="0">
                <a:effectLst>
                  <a:glow rad="101600">
                    <a:schemeClr val="bg1">
                      <a:alpha val="60000"/>
                    </a:schemeClr>
                  </a:glow>
                </a:effectLst>
              </a:rPr>
              <a:t>“I made a covenant with mine eyes; why then should I think upon a maid?”           Job 31:1 </a:t>
            </a:r>
            <a:endParaRPr lang="en-US" sz="3600" i="1" dirty="0">
              <a:effectLst>
                <a:glow rad="101600">
                  <a:schemeClr val="bg1">
                    <a:alpha val="60000"/>
                  </a:schemeClr>
                </a:glow>
              </a:effectLst>
            </a:endParaRPr>
          </a:p>
        </p:txBody>
      </p:sp>
      <p:sp>
        <p:nvSpPr>
          <p:cNvPr id="6" name="Rectangle 5"/>
          <p:cNvSpPr/>
          <p:nvPr/>
        </p:nvSpPr>
        <p:spPr>
          <a:xfrm>
            <a:off x="3429000" y="4953000"/>
            <a:ext cx="5867400" cy="1200329"/>
          </a:xfrm>
          <a:prstGeom prst="rect">
            <a:avLst/>
          </a:prstGeom>
        </p:spPr>
        <p:txBody>
          <a:bodyPr wrap="square">
            <a:spAutoFit/>
          </a:bodyPr>
          <a:lstStyle/>
          <a:p>
            <a:r>
              <a:rPr lang="en-US" sz="3600" i="1" dirty="0" smtClean="0">
                <a:effectLst>
                  <a:glow rad="101600">
                    <a:schemeClr val="bg1">
                      <a:alpha val="60000"/>
                    </a:schemeClr>
                  </a:glow>
                </a:effectLst>
              </a:rPr>
              <a:t>“Abstain from all appearance of evil.”  I Thess. 5:22 </a:t>
            </a:r>
            <a:endParaRPr lang="en-US" sz="3600" i="1" dirty="0">
              <a:effectLst>
                <a:glow rad="101600">
                  <a:schemeClr val="bg1">
                    <a:alpha val="60000"/>
                  </a:schemeClr>
                </a:glow>
              </a:effectLst>
            </a:endParaRPr>
          </a:p>
        </p:txBody>
      </p:sp>
      <p:pic>
        <p:nvPicPr>
          <p:cNvPr id="4098" name="Picture 2" descr="C:\Users\Ptr. Daniel White\Desktop\Bible pictures\Bible pictures Old Testament\Caleb\joshua_and_caleb.jpg"/>
          <p:cNvPicPr>
            <a:picLocks noChangeAspect="1" noChangeArrowheads="1"/>
          </p:cNvPicPr>
          <p:nvPr/>
        </p:nvPicPr>
        <p:blipFill>
          <a:blip r:embed="rId3" cstate="print"/>
          <a:srcRect l="47535" t="6667" b="50370"/>
          <a:stretch>
            <a:fillRect/>
          </a:stretch>
        </p:blipFill>
        <p:spPr bwMode="auto">
          <a:xfrm flipH="1">
            <a:off x="1143000" y="2590800"/>
            <a:ext cx="220980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99" name="Picture 3" descr="C:\Users\Ptr. Daniel White\Desktop\Bible pictures\Bible pictures New Testament\PAUL\paul_helps_a_slave_2.jpg"/>
          <p:cNvPicPr>
            <a:picLocks noChangeAspect="1" noChangeArrowheads="1"/>
          </p:cNvPicPr>
          <p:nvPr/>
        </p:nvPicPr>
        <p:blipFill>
          <a:blip r:embed="rId4" cstate="print">
            <a:lum bright="-10000"/>
          </a:blip>
          <a:srcRect l="41458" t="412" r="14410" b="52510"/>
          <a:stretch>
            <a:fillRect/>
          </a:stretch>
        </p:blipFill>
        <p:spPr bwMode="auto">
          <a:xfrm flipH="1">
            <a:off x="381000" y="4267200"/>
            <a:ext cx="1981200" cy="23414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0.70"/>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p:cTn id="19" dur="1000" fill="hold"/>
                                        <p:tgtEl>
                                          <p:spTgt spid="4099"/>
                                        </p:tgtEl>
                                        <p:attrNameLst>
                                          <p:attrName>ppt_w</p:attrName>
                                        </p:attrNameLst>
                                      </p:cBhvr>
                                      <p:tavLst>
                                        <p:tav tm="0">
                                          <p:val>
                                            <p:strVal val="#ppt_w*0.70"/>
                                          </p:val>
                                        </p:tav>
                                        <p:tav tm="100000">
                                          <p:val>
                                            <p:strVal val="#ppt_w"/>
                                          </p:val>
                                        </p:tav>
                                      </p:tavLst>
                                    </p:anim>
                                    <p:anim calcmode="lin" valueType="num">
                                      <p:cBhvr>
                                        <p:cTn id="20" dur="1000" fill="hold"/>
                                        <p:tgtEl>
                                          <p:spTgt spid="4099"/>
                                        </p:tgtEl>
                                        <p:attrNameLst>
                                          <p:attrName>ppt_h</p:attrName>
                                        </p:attrNameLst>
                                      </p:cBhvr>
                                      <p:tavLst>
                                        <p:tav tm="0">
                                          <p:val>
                                            <p:strVal val="#ppt_h"/>
                                          </p:val>
                                        </p:tav>
                                        <p:tav tm="100000">
                                          <p:val>
                                            <p:strVal val="#ppt_h"/>
                                          </p:val>
                                        </p:tav>
                                      </p:tavLst>
                                    </p:anim>
                                    <p:animEffect transition="in" filter="fade">
                                      <p:cBhvr>
                                        <p:cTn id="21" dur="1000"/>
                                        <p:tgtEl>
                                          <p:spTgt spid="409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5334000" cy="1265238"/>
          </a:xfrm>
        </p:spPr>
        <p:txBody>
          <a:bodyPr/>
          <a:lstStyle/>
          <a:p>
            <a:r>
              <a:rPr lang="en-US" dirty="0" smtClean="0">
                <a:effectLst>
                  <a:glow rad="101600">
                    <a:schemeClr val="bg1">
                      <a:alpha val="60000"/>
                    </a:schemeClr>
                  </a:glow>
                </a:effectLst>
              </a:rPr>
              <a:t>8. Bitterness</a:t>
            </a:r>
            <a:endParaRPr lang="en-US" dirty="0">
              <a:effectLst>
                <a:glow rad="101600">
                  <a:schemeClr val="bg1">
                    <a:alpha val="60000"/>
                  </a:schemeClr>
                </a:glow>
              </a:effectLst>
            </a:endParaRPr>
          </a:p>
        </p:txBody>
      </p:sp>
      <p:sp>
        <p:nvSpPr>
          <p:cNvPr id="3" name="Content Placeholder 2"/>
          <p:cNvSpPr>
            <a:spLocks noGrp="1"/>
          </p:cNvSpPr>
          <p:nvPr>
            <p:ph sz="half" idx="1"/>
          </p:nvPr>
        </p:nvSpPr>
        <p:spPr>
          <a:xfrm>
            <a:off x="0" y="1295400"/>
            <a:ext cx="5486400" cy="4830763"/>
          </a:xfrm>
        </p:spPr>
        <p:txBody>
          <a:bodyPr>
            <a:normAutofit/>
          </a:bodyPr>
          <a:lstStyle/>
          <a:p>
            <a:r>
              <a:rPr lang="en-US" sz="3200" dirty="0" smtClean="0">
                <a:solidFill>
                  <a:srgbClr val="FFFF00"/>
                </a:solidFill>
                <a:effectLst>
                  <a:glow rad="101600">
                    <a:schemeClr val="bg1">
                      <a:alpha val="60000"/>
                    </a:schemeClr>
                  </a:glow>
                </a:effectLst>
              </a:rPr>
              <a:t>Failing to see God’s working through those who have caused you to suffer.</a:t>
            </a:r>
            <a:endParaRPr lang="en-US" sz="3200" dirty="0">
              <a:solidFill>
                <a:srgbClr val="FFFF00"/>
              </a:solidFill>
              <a:effectLst>
                <a:glow rad="101600">
                  <a:schemeClr val="bg1">
                    <a:alpha val="60000"/>
                  </a:schemeClr>
                </a:glow>
              </a:effectLst>
            </a:endParaRPr>
          </a:p>
        </p:txBody>
      </p:sp>
      <p:sp>
        <p:nvSpPr>
          <p:cNvPr id="6" name="Content Placeholder 5"/>
          <p:cNvSpPr>
            <a:spLocks noGrp="1"/>
          </p:cNvSpPr>
          <p:nvPr>
            <p:ph sz="half" idx="2"/>
          </p:nvPr>
        </p:nvSpPr>
        <p:spPr>
          <a:xfrm>
            <a:off x="2362200" y="3505200"/>
            <a:ext cx="6781800" cy="3352800"/>
          </a:xfrm>
        </p:spPr>
        <p:txBody>
          <a:bodyPr>
            <a:normAutofit/>
          </a:bodyPr>
          <a:lstStyle/>
          <a:p>
            <a:r>
              <a:rPr lang="en-US" i="1" dirty="0" smtClean="0">
                <a:effectLst>
                  <a:glow rad="101600">
                    <a:schemeClr val="bg1">
                      <a:alpha val="60000"/>
                    </a:schemeClr>
                  </a:glow>
                </a:effectLst>
              </a:rPr>
              <a:t>Heb. 12:15 “Looking diligently lest any man fail of the grace of God; lest any root of bitterness springing up trouble you, and thereby many be defiled.”</a:t>
            </a:r>
          </a:p>
          <a:p>
            <a:r>
              <a:rPr lang="en-US" i="1" dirty="0" smtClean="0">
                <a:effectLst>
                  <a:glow rad="101600">
                    <a:schemeClr val="bg1">
                      <a:alpha val="60000"/>
                    </a:schemeClr>
                  </a:glow>
                </a:effectLst>
              </a:rPr>
              <a:t>Eph. 4:31 “Let all bitterness, and wrath, and anger, and </a:t>
            </a:r>
            <a:r>
              <a:rPr lang="en-US" i="1" dirty="0" err="1" smtClean="0">
                <a:effectLst>
                  <a:glow rad="101600">
                    <a:schemeClr val="bg1">
                      <a:alpha val="60000"/>
                    </a:schemeClr>
                  </a:glow>
                </a:effectLst>
              </a:rPr>
              <a:t>clamour</a:t>
            </a:r>
            <a:r>
              <a:rPr lang="en-US" i="1" dirty="0" smtClean="0">
                <a:effectLst>
                  <a:glow rad="101600">
                    <a:schemeClr val="bg1">
                      <a:alpha val="60000"/>
                    </a:schemeClr>
                  </a:glow>
                </a:effectLst>
              </a:rPr>
              <a:t>, and evil speaking, be put away from you, with all malice.”</a:t>
            </a:r>
            <a:endParaRPr lang="en-US" i="1" dirty="0">
              <a:effectLst>
                <a:glow rad="101600">
                  <a:schemeClr val="bg1">
                    <a:alpha val="60000"/>
                  </a:schemeClr>
                </a:glow>
              </a:effectLst>
            </a:endParaRPr>
          </a:p>
        </p:txBody>
      </p:sp>
      <p:pic>
        <p:nvPicPr>
          <p:cNvPr id="5122" name="Picture 2"/>
          <p:cNvPicPr>
            <a:picLocks noChangeAspect="1" noChangeArrowheads="1"/>
          </p:cNvPicPr>
          <p:nvPr/>
        </p:nvPicPr>
        <p:blipFill>
          <a:blip r:embed="rId3" cstate="print"/>
          <a:srcRect/>
          <a:stretch>
            <a:fillRect/>
          </a:stretch>
        </p:blipFill>
        <p:spPr bwMode="auto">
          <a:xfrm>
            <a:off x="5791200" y="152400"/>
            <a:ext cx="31242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3" name="Picture 3"/>
          <p:cNvPicPr>
            <a:picLocks noChangeAspect="1" noChangeArrowheads="1"/>
          </p:cNvPicPr>
          <p:nvPr/>
        </p:nvPicPr>
        <p:blipFill>
          <a:blip r:embed="rId4" cstate="print"/>
          <a:srcRect/>
          <a:stretch>
            <a:fillRect/>
          </a:stretch>
        </p:blipFill>
        <p:spPr bwMode="auto">
          <a:xfrm>
            <a:off x="381000" y="3048000"/>
            <a:ext cx="1892300" cy="2838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to="" calcmode="lin" valueType="num">
                                      <p:cBhvr>
                                        <p:cTn id="12" dur="1" fill="hold"/>
                                        <p:tgtEl>
                                          <p:spTgt spid="512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to="" calcmode="lin" valueType="num">
                                      <p:cBhvr>
                                        <p:cTn id="17" dur="1" fill="hold"/>
                                        <p:tgtEl>
                                          <p:spTgt spid="6">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to="" calcmode="lin" valueType="num">
                                      <p:cBhvr>
                                        <p:cTn id="22"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r>
              <a:rPr lang="en-US" sz="3600" dirty="0" smtClean="0">
                <a:solidFill>
                  <a:srgbClr val="FFFF00"/>
                </a:solidFill>
                <a:effectLst>
                  <a:glow rad="101600">
                    <a:schemeClr val="bg1">
                      <a:alpha val="60000"/>
                    </a:schemeClr>
                  </a:glow>
                </a:effectLst>
              </a:rPr>
              <a:t>Personal commitment – </a:t>
            </a:r>
            <a:r>
              <a:rPr lang="en-US" sz="3600" i="1" dirty="0" smtClean="0">
                <a:solidFill>
                  <a:srgbClr val="FFFF00"/>
                </a:solidFill>
                <a:effectLst>
                  <a:glow rad="101600">
                    <a:schemeClr val="bg1">
                      <a:alpha val="60000"/>
                    </a:schemeClr>
                  </a:glow>
                </a:effectLst>
              </a:rPr>
              <a:t>I will…(Luke 6:27-38)</a:t>
            </a:r>
          </a:p>
          <a:p>
            <a:r>
              <a:rPr lang="en-US" sz="3600" i="1" dirty="0" smtClean="0">
                <a:effectLst>
                  <a:glow rad="101600">
                    <a:schemeClr val="bg1">
                      <a:alpha val="60000"/>
                    </a:schemeClr>
                  </a:glow>
                </a:effectLst>
              </a:rPr>
              <a:t>Love your enemies…</a:t>
            </a:r>
          </a:p>
          <a:p>
            <a:r>
              <a:rPr lang="en-US" sz="3600" i="1" dirty="0" smtClean="0">
                <a:effectLst>
                  <a:glow rad="101600">
                    <a:schemeClr val="bg1">
                      <a:alpha val="60000"/>
                    </a:schemeClr>
                  </a:glow>
                </a:effectLst>
              </a:rPr>
              <a:t>Do good to them which hate you…</a:t>
            </a:r>
          </a:p>
          <a:p>
            <a:r>
              <a:rPr lang="en-US" sz="3600" i="1" dirty="0" smtClean="0">
                <a:effectLst>
                  <a:glow rad="101600">
                    <a:schemeClr val="bg1">
                      <a:alpha val="60000"/>
                    </a:schemeClr>
                  </a:glow>
                </a:effectLst>
              </a:rPr>
              <a:t>Bless the that curse you…</a:t>
            </a:r>
          </a:p>
          <a:p>
            <a:r>
              <a:rPr lang="en-US" sz="3600" i="1" dirty="0" smtClean="0">
                <a:effectLst>
                  <a:glow rad="101600">
                    <a:schemeClr val="bg1">
                      <a:alpha val="60000"/>
                    </a:schemeClr>
                  </a:glow>
                </a:effectLst>
              </a:rPr>
              <a:t>Pray for them which despitefully use you…</a:t>
            </a:r>
          </a:p>
          <a:p>
            <a:r>
              <a:rPr lang="en-US" sz="3600" i="1" dirty="0" smtClean="0">
                <a:effectLst>
                  <a:glow rad="101600">
                    <a:schemeClr val="bg1">
                      <a:alpha val="60000"/>
                    </a:schemeClr>
                  </a:glow>
                </a:effectLst>
              </a:rPr>
              <a:t>Unto him that </a:t>
            </a:r>
            <a:r>
              <a:rPr lang="en-US" sz="3600" i="1" dirty="0" err="1" smtClean="0">
                <a:effectLst>
                  <a:glow rad="101600">
                    <a:schemeClr val="bg1">
                      <a:alpha val="60000"/>
                    </a:schemeClr>
                  </a:glow>
                </a:effectLst>
              </a:rPr>
              <a:t>smiteth</a:t>
            </a:r>
            <a:r>
              <a:rPr lang="en-US" sz="3600" i="1" dirty="0" smtClean="0">
                <a:effectLst>
                  <a:glow rad="101600">
                    <a:schemeClr val="bg1">
                      <a:alpha val="60000"/>
                    </a:schemeClr>
                  </a:glow>
                </a:effectLst>
              </a:rPr>
              <a:t> thee on the one cheek offer also the other…</a:t>
            </a:r>
          </a:p>
          <a:p>
            <a:r>
              <a:rPr lang="en-US" sz="3600" i="1" dirty="0" smtClean="0">
                <a:effectLst>
                  <a:glow rad="101600">
                    <a:schemeClr val="bg1">
                      <a:alpha val="60000"/>
                    </a:schemeClr>
                  </a:glow>
                </a:effectLst>
              </a:rPr>
              <a:t>Him that </a:t>
            </a:r>
            <a:r>
              <a:rPr lang="en-US" sz="3600" i="1" dirty="0" err="1" smtClean="0">
                <a:effectLst>
                  <a:glow rad="101600">
                    <a:schemeClr val="bg1">
                      <a:alpha val="60000"/>
                    </a:schemeClr>
                  </a:glow>
                </a:effectLst>
              </a:rPr>
              <a:t>taketh</a:t>
            </a:r>
            <a:r>
              <a:rPr lang="en-US" sz="3600" i="1" dirty="0" smtClean="0">
                <a:effectLst>
                  <a:glow rad="101600">
                    <a:schemeClr val="bg1">
                      <a:alpha val="60000"/>
                    </a:schemeClr>
                  </a:glow>
                </a:effectLst>
              </a:rPr>
              <a:t> away thy cloak forbid not to take thy coat also…</a:t>
            </a:r>
          </a:p>
          <a:p>
            <a:r>
              <a:rPr lang="en-US" sz="3600" i="1" dirty="0" smtClean="0">
                <a:effectLst>
                  <a:glow rad="101600">
                    <a:schemeClr val="bg1">
                      <a:alpha val="60000"/>
                    </a:schemeClr>
                  </a:glow>
                </a:effectLst>
              </a:rPr>
              <a:t>Give to every man that </a:t>
            </a:r>
            <a:r>
              <a:rPr lang="en-US" sz="3600" i="1" dirty="0" err="1" smtClean="0">
                <a:effectLst>
                  <a:glow rad="101600">
                    <a:schemeClr val="bg1">
                      <a:alpha val="60000"/>
                    </a:schemeClr>
                  </a:glow>
                </a:effectLst>
              </a:rPr>
              <a:t>asketh</a:t>
            </a:r>
            <a:r>
              <a:rPr lang="en-US" sz="3600" i="1" dirty="0" smtClean="0">
                <a:effectLst>
                  <a:glow rad="101600">
                    <a:schemeClr val="bg1">
                      <a:alpha val="60000"/>
                    </a:schemeClr>
                  </a:glow>
                </a:effectLst>
              </a:rPr>
              <a:t> thee…</a:t>
            </a:r>
          </a:p>
          <a:p>
            <a:pPr>
              <a:buNone/>
            </a:pP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4876800" cy="6126163"/>
          </a:xfrm>
        </p:spPr>
        <p:txBody>
          <a:bodyPr>
            <a:normAutofit/>
          </a:bodyPr>
          <a:lstStyle/>
          <a:p>
            <a:r>
              <a:rPr lang="en-US" sz="3600" i="1" dirty="0" smtClean="0">
                <a:effectLst>
                  <a:glow rad="101600">
                    <a:schemeClr val="bg1">
                      <a:alpha val="60000"/>
                    </a:schemeClr>
                  </a:glow>
                </a:effectLst>
              </a:rPr>
              <a:t>Him that </a:t>
            </a:r>
            <a:r>
              <a:rPr lang="en-US" sz="3600" i="1" dirty="0" err="1" smtClean="0">
                <a:effectLst>
                  <a:glow rad="101600">
                    <a:schemeClr val="bg1">
                      <a:alpha val="60000"/>
                    </a:schemeClr>
                  </a:glow>
                </a:effectLst>
              </a:rPr>
              <a:t>taketh</a:t>
            </a:r>
            <a:r>
              <a:rPr lang="en-US" sz="3600" i="1" dirty="0" smtClean="0">
                <a:effectLst>
                  <a:glow rad="101600">
                    <a:schemeClr val="bg1">
                      <a:alpha val="60000"/>
                    </a:schemeClr>
                  </a:glow>
                </a:effectLst>
              </a:rPr>
              <a:t> away thy goods ask them not again…</a:t>
            </a:r>
          </a:p>
          <a:p>
            <a:r>
              <a:rPr lang="en-US" sz="3600" i="1" dirty="0" smtClean="0">
                <a:effectLst>
                  <a:glow rad="101600">
                    <a:schemeClr val="bg1">
                      <a:alpha val="60000"/>
                    </a:schemeClr>
                  </a:glow>
                </a:effectLst>
              </a:rPr>
              <a:t>As ye would that men should do to you, do ye also to them likewise…</a:t>
            </a:r>
          </a:p>
          <a:p>
            <a:r>
              <a:rPr lang="en-US" sz="3600" i="1" dirty="0" smtClean="0">
                <a:effectLst>
                  <a:glow rad="101600">
                    <a:schemeClr val="bg1">
                      <a:alpha val="60000"/>
                    </a:schemeClr>
                  </a:glow>
                </a:effectLst>
              </a:rPr>
              <a:t>Love your enemies…</a:t>
            </a:r>
          </a:p>
        </p:txBody>
      </p:sp>
      <p:sp>
        <p:nvSpPr>
          <p:cNvPr id="6" name="Content Placeholder 5"/>
          <p:cNvSpPr>
            <a:spLocks noGrp="1"/>
          </p:cNvSpPr>
          <p:nvPr>
            <p:ph sz="half" idx="2"/>
          </p:nvPr>
        </p:nvSpPr>
        <p:spPr>
          <a:xfrm>
            <a:off x="5105400" y="2667000"/>
            <a:ext cx="4038600" cy="4191000"/>
          </a:xfrm>
        </p:spPr>
        <p:txBody>
          <a:bodyPr>
            <a:normAutofit/>
          </a:bodyPr>
          <a:lstStyle/>
          <a:p>
            <a:r>
              <a:rPr lang="en-US" sz="3600" i="1" dirty="0" smtClean="0">
                <a:effectLst>
                  <a:glow rad="101600">
                    <a:schemeClr val="bg1">
                      <a:alpha val="60000"/>
                    </a:schemeClr>
                  </a:glow>
                </a:effectLst>
              </a:rPr>
              <a:t>Do good and lend hoping for nothing again…</a:t>
            </a:r>
          </a:p>
          <a:p>
            <a:r>
              <a:rPr lang="en-US" sz="3600" i="1" dirty="0" smtClean="0">
                <a:effectLst>
                  <a:glow rad="101600">
                    <a:schemeClr val="bg1">
                      <a:alpha val="60000"/>
                    </a:schemeClr>
                  </a:glow>
                </a:effectLst>
              </a:rPr>
              <a:t>Be ye therefore merciful, as your Father also is merciful…</a:t>
            </a:r>
          </a:p>
          <a:p>
            <a:endParaRPr lang="en-US" sz="3600" dirty="0"/>
          </a:p>
        </p:txBody>
      </p:sp>
      <p:pic>
        <p:nvPicPr>
          <p:cNvPr id="6146" name="Picture 2"/>
          <p:cNvPicPr>
            <a:picLocks noChangeAspect="1" noChangeArrowheads="1"/>
          </p:cNvPicPr>
          <p:nvPr/>
        </p:nvPicPr>
        <p:blipFill>
          <a:blip r:embed="rId3" cstate="print"/>
          <a:srcRect/>
          <a:stretch>
            <a:fillRect/>
          </a:stretch>
        </p:blipFill>
        <p:spPr bwMode="auto">
          <a:xfrm>
            <a:off x="5334000" y="152400"/>
            <a:ext cx="3318477" cy="227647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1143000" y="4191000"/>
            <a:ext cx="2516038"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to="" calcmode="lin" valueType="num">
                                      <p:cBhvr>
                                        <p:cTn id="17" dur="1" fill="hold"/>
                                        <p:tgtEl>
                                          <p:spTgt spid="6">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to="" calcmode="lin" valueType="num">
                                      <p:cBhvr>
                                        <p:cTn id="22" dur="1" fill="hold"/>
                                        <p:tgtEl>
                                          <p:spTgt spid="6">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circle(in)">
                                      <p:cBhvr>
                                        <p:cTn id="27" dur="2000"/>
                                        <p:tgtEl>
                                          <p:spTgt spid="6147"/>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 calcmode="lin" valueType="num">
                                      <p:cBhvr>
                                        <p:cTn id="32" dur="1000" fill="hold"/>
                                        <p:tgtEl>
                                          <p:spTgt spid="6146"/>
                                        </p:tgtEl>
                                        <p:attrNameLst>
                                          <p:attrName>ppt_w</p:attrName>
                                        </p:attrNameLst>
                                      </p:cBhvr>
                                      <p:tavLst>
                                        <p:tav tm="0">
                                          <p:val>
                                            <p:strVal val="#ppt_w*0.70"/>
                                          </p:val>
                                        </p:tav>
                                        <p:tav tm="100000">
                                          <p:val>
                                            <p:strVal val="#ppt_w"/>
                                          </p:val>
                                        </p:tav>
                                      </p:tavLst>
                                    </p:anim>
                                    <p:anim calcmode="lin" valueType="num">
                                      <p:cBhvr>
                                        <p:cTn id="33" dur="1000" fill="hold"/>
                                        <p:tgtEl>
                                          <p:spTgt spid="6146"/>
                                        </p:tgtEl>
                                        <p:attrNameLst>
                                          <p:attrName>ppt_h</p:attrName>
                                        </p:attrNameLst>
                                      </p:cBhvr>
                                      <p:tavLst>
                                        <p:tav tm="0">
                                          <p:val>
                                            <p:strVal val="#ppt_h"/>
                                          </p:val>
                                        </p:tav>
                                        <p:tav tm="100000">
                                          <p:val>
                                            <p:strVal val="#ppt_h"/>
                                          </p:val>
                                        </p:tav>
                                      </p:tavLst>
                                    </p:anim>
                                    <p:animEffect transition="in" filter="fade">
                                      <p:cBhvr>
                                        <p:cTn id="34"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9. Neglecting the Needs of Others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152400" y="1600200"/>
            <a:ext cx="8991600" cy="5257800"/>
          </a:xfrm>
        </p:spPr>
        <p:txBody>
          <a:bodyPr>
            <a:normAutofit/>
          </a:bodyPr>
          <a:lstStyle/>
          <a:p>
            <a:r>
              <a:rPr lang="en-US" sz="3600" dirty="0" smtClean="0">
                <a:solidFill>
                  <a:srgbClr val="FFFF00"/>
                </a:solidFill>
                <a:effectLst>
                  <a:glow rad="101600">
                    <a:schemeClr val="bg1">
                      <a:alpha val="60000"/>
                    </a:schemeClr>
                  </a:glow>
                </a:effectLst>
              </a:rPr>
              <a:t>Being focused on one’s own personal needs and desires.</a:t>
            </a:r>
          </a:p>
          <a:p>
            <a:r>
              <a:rPr lang="en-US" sz="3600" i="1" dirty="0" smtClean="0">
                <a:effectLst>
                  <a:glow rad="101600">
                    <a:schemeClr val="bg1">
                      <a:alpha val="60000"/>
                    </a:schemeClr>
                  </a:glow>
                </a:effectLst>
              </a:rPr>
              <a:t> Phil. 2:3-5 “Let nothing be done through strife or vainglory; but in lowliness of mind let each esteem other better than themselves. Look not every man on his own things, but every man also on the things of others. Let this mind be in you, which was also in Christ Jesus.”</a:t>
            </a:r>
          </a:p>
          <a:p>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6629400"/>
          </a:xfrm>
        </p:spPr>
        <p:txBody>
          <a:bodyPr>
            <a:normAutofit fontScale="92500" lnSpcReduction="10000"/>
          </a:bodyPr>
          <a:lstStyle/>
          <a:p>
            <a:r>
              <a:rPr lang="en-US" sz="3600" i="1" dirty="0" smtClean="0">
                <a:effectLst>
                  <a:glow rad="101600">
                    <a:schemeClr val="bg1">
                      <a:alpha val="60000"/>
                    </a:schemeClr>
                  </a:glow>
                </a:effectLst>
              </a:rPr>
              <a:t> Acts 20:35 “I have </a:t>
            </a:r>
            <a:r>
              <a:rPr lang="en-US" sz="3600" i="1" dirty="0" err="1" smtClean="0">
                <a:effectLst>
                  <a:glow rad="101600">
                    <a:schemeClr val="bg1">
                      <a:alpha val="60000"/>
                    </a:schemeClr>
                  </a:glow>
                </a:effectLst>
              </a:rPr>
              <a:t>shewed</a:t>
            </a:r>
            <a:r>
              <a:rPr lang="en-US" sz="3600" i="1" dirty="0" smtClean="0">
                <a:effectLst>
                  <a:glow rad="101600">
                    <a:schemeClr val="bg1">
                      <a:alpha val="60000"/>
                    </a:schemeClr>
                  </a:glow>
                </a:effectLst>
              </a:rPr>
              <a:t> you all things, how that so </a:t>
            </a:r>
            <a:r>
              <a:rPr lang="en-US" sz="3600" i="1" dirty="0" err="1" smtClean="0">
                <a:effectLst>
                  <a:glow rad="101600">
                    <a:schemeClr val="bg1">
                      <a:alpha val="60000"/>
                    </a:schemeClr>
                  </a:glow>
                </a:effectLst>
              </a:rPr>
              <a:t>labouring</a:t>
            </a:r>
            <a:r>
              <a:rPr lang="en-US" sz="3600" i="1" dirty="0" smtClean="0">
                <a:effectLst>
                  <a:glow rad="101600">
                    <a:schemeClr val="bg1">
                      <a:alpha val="60000"/>
                    </a:schemeClr>
                  </a:glow>
                </a:effectLst>
              </a:rPr>
              <a:t> ye ought to support the weak, and to remember the words of the Lord Jesus, how he said, It is more blessed to give than to receive.”</a:t>
            </a:r>
          </a:p>
          <a:p>
            <a:r>
              <a:rPr lang="en-US" sz="3600" i="1" dirty="0" smtClean="0">
                <a:effectLst>
                  <a:glow rad="101600">
                    <a:schemeClr val="bg1">
                      <a:alpha val="60000"/>
                    </a:schemeClr>
                  </a:glow>
                </a:effectLst>
              </a:rPr>
              <a:t>James 1:27 “Pure religion and undefiled before God and the Father is this, To visit the fatherless and widows in their affliction.”</a:t>
            </a:r>
          </a:p>
          <a:p>
            <a:r>
              <a:rPr lang="en-US" sz="3600" i="1" dirty="0" smtClean="0">
                <a:effectLst>
                  <a:glow rad="101600">
                    <a:schemeClr val="bg1">
                      <a:alpha val="60000"/>
                    </a:schemeClr>
                  </a:glow>
                </a:effectLst>
              </a:rPr>
              <a:t> I John 3:17 "But whoso hath this world's good, and </a:t>
            </a:r>
            <a:r>
              <a:rPr lang="en-US" sz="3600" i="1" dirty="0" err="1" smtClean="0">
                <a:effectLst>
                  <a:glow rad="101600">
                    <a:schemeClr val="bg1">
                      <a:alpha val="60000"/>
                    </a:schemeClr>
                  </a:glow>
                </a:effectLst>
              </a:rPr>
              <a:t>seeth</a:t>
            </a:r>
            <a:r>
              <a:rPr lang="en-US" sz="3600" i="1" dirty="0" smtClean="0">
                <a:effectLst>
                  <a:glow rad="101600">
                    <a:schemeClr val="bg1">
                      <a:alpha val="60000"/>
                    </a:schemeClr>
                  </a:glow>
                </a:effectLst>
              </a:rPr>
              <a:t> his brother have need, and </a:t>
            </a:r>
            <a:r>
              <a:rPr lang="en-US" sz="3600" i="1" dirty="0" err="1" smtClean="0">
                <a:effectLst>
                  <a:glow rad="101600">
                    <a:schemeClr val="bg1">
                      <a:alpha val="60000"/>
                    </a:schemeClr>
                  </a:glow>
                </a:effectLst>
              </a:rPr>
              <a:t>shutteth</a:t>
            </a:r>
            <a:r>
              <a:rPr lang="en-US" sz="3600" i="1" dirty="0" smtClean="0">
                <a:effectLst>
                  <a:glow rad="101600">
                    <a:schemeClr val="bg1">
                      <a:alpha val="60000"/>
                    </a:schemeClr>
                  </a:glow>
                </a:effectLst>
              </a:rPr>
              <a:t> up his bowels of compassion from him, how </a:t>
            </a:r>
            <a:r>
              <a:rPr lang="en-US" sz="3600" i="1" dirty="0" err="1" smtClean="0">
                <a:effectLst>
                  <a:glow rad="101600">
                    <a:schemeClr val="bg1">
                      <a:alpha val="60000"/>
                    </a:schemeClr>
                  </a:glow>
                </a:effectLst>
              </a:rPr>
              <a:t>dwelleth</a:t>
            </a:r>
            <a:r>
              <a:rPr lang="en-US" sz="3600" i="1" dirty="0" smtClean="0">
                <a:effectLst>
                  <a:glow rad="101600">
                    <a:schemeClr val="bg1">
                      <a:alpha val="60000"/>
                    </a:schemeClr>
                  </a:glow>
                </a:effectLst>
              </a:rPr>
              <a:t> the love of God in him?</a:t>
            </a:r>
          </a:p>
          <a:p>
            <a:r>
              <a:rPr lang="en-US" sz="3600" i="1" dirty="0" smtClean="0">
                <a:solidFill>
                  <a:srgbClr val="FFFF00"/>
                </a:solidFill>
                <a:effectLst>
                  <a:glow rad="101600">
                    <a:schemeClr val="bg1">
                      <a:alpha val="60000"/>
                    </a:schemeClr>
                  </a:glow>
                </a:effectLst>
              </a:rPr>
              <a:t>Personal commitment - </a:t>
            </a:r>
            <a:endParaRPr lang="en-US" sz="3600" i="1" dirty="0">
              <a:solidFill>
                <a:srgbClr val="FFFF00"/>
              </a:solidFill>
              <a:effectLst>
                <a:glow rad="101600">
                  <a:schemeClr val="bg1">
                    <a:alpha val="60000"/>
                  </a:schemeClr>
                </a:glow>
              </a:effectLst>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0" cy="694227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417638"/>
          </a:xfrm>
        </p:spPr>
        <p:txBody>
          <a:bodyPr>
            <a:normAutofit fontScale="90000"/>
          </a:bodyPr>
          <a:lstStyle/>
          <a:p>
            <a:r>
              <a:rPr lang="en-US" dirty="0" smtClean="0">
                <a:effectLst>
                  <a:glow rad="101600">
                    <a:schemeClr val="bg1">
                      <a:alpha val="60000"/>
                    </a:schemeClr>
                  </a:glow>
                </a:effectLst>
              </a:rPr>
              <a:t>10. Failure to Act Quickly to </a:t>
            </a:r>
            <a:br>
              <a:rPr lang="en-US" dirty="0" smtClean="0">
                <a:effectLst>
                  <a:glow rad="101600">
                    <a:schemeClr val="bg1">
                      <a:alpha val="60000"/>
                    </a:schemeClr>
                  </a:glow>
                </a:effectLst>
              </a:rPr>
            </a:br>
            <a:r>
              <a:rPr lang="en-US" dirty="0" smtClean="0">
                <a:effectLst>
                  <a:glow rad="101600">
                    <a:schemeClr val="bg1">
                      <a:alpha val="60000"/>
                    </a:schemeClr>
                  </a:glow>
                </a:effectLst>
              </a:rPr>
              <a:t>Resolve a Problem </a:t>
            </a:r>
            <a:endParaRPr lang="en-US" dirty="0">
              <a:effectLst>
                <a:glow rad="101600">
                  <a:schemeClr val="bg1">
                    <a:alpha val="60000"/>
                  </a:schemeClr>
                </a:glow>
              </a:effectLst>
            </a:endParaRPr>
          </a:p>
        </p:txBody>
      </p:sp>
      <p:sp>
        <p:nvSpPr>
          <p:cNvPr id="4" name="Content Placeholder 3"/>
          <p:cNvSpPr>
            <a:spLocks noGrp="1"/>
          </p:cNvSpPr>
          <p:nvPr>
            <p:ph idx="1"/>
          </p:nvPr>
        </p:nvSpPr>
        <p:spPr>
          <a:xfrm>
            <a:off x="0" y="1447800"/>
            <a:ext cx="9144000" cy="5410200"/>
          </a:xfrm>
        </p:spPr>
        <p:txBody>
          <a:bodyPr>
            <a:normAutofit fontScale="92500"/>
          </a:bodyPr>
          <a:lstStyle/>
          <a:p>
            <a:r>
              <a:rPr lang="en-US" dirty="0" smtClean="0">
                <a:solidFill>
                  <a:srgbClr val="FFFF00"/>
                </a:solidFill>
                <a:effectLst>
                  <a:glow rad="101600">
                    <a:schemeClr val="bg1">
                      <a:alpha val="60000"/>
                    </a:schemeClr>
                  </a:glow>
                </a:effectLst>
              </a:rPr>
              <a:t>Hoping that a problem will simply </a:t>
            </a:r>
            <a:r>
              <a:rPr lang="en-US" dirty="0" smtClean="0">
                <a:solidFill>
                  <a:srgbClr val="FFFF00"/>
                </a:solidFill>
                <a:effectLst>
                  <a:glow rad="101600">
                    <a:schemeClr val="bg1">
                      <a:alpha val="60000"/>
                    </a:schemeClr>
                  </a:glow>
                </a:effectLst>
              </a:rPr>
              <a:t>improve, resolve itself or go away.</a:t>
            </a:r>
            <a:endParaRPr lang="en-US" dirty="0" smtClean="0">
              <a:solidFill>
                <a:srgbClr val="FFFF00"/>
              </a:solidFill>
              <a:effectLst>
                <a:glow rad="101600">
                  <a:schemeClr val="bg1">
                    <a:alpha val="60000"/>
                  </a:schemeClr>
                </a:glow>
              </a:effectLst>
            </a:endParaRPr>
          </a:p>
          <a:p>
            <a:r>
              <a:rPr lang="en-US" i="1" dirty="0" smtClean="0">
                <a:effectLst>
                  <a:glow rad="101600">
                    <a:schemeClr val="bg1">
                      <a:alpha val="60000"/>
                    </a:schemeClr>
                  </a:glow>
                </a:effectLst>
              </a:rPr>
              <a:t>Matt. 5:24-25 “Therefore if thou bring thy gift to the altar, and there </a:t>
            </a:r>
            <a:r>
              <a:rPr lang="en-US" i="1" dirty="0" err="1" smtClean="0">
                <a:effectLst>
                  <a:glow rad="101600">
                    <a:schemeClr val="bg1">
                      <a:alpha val="60000"/>
                    </a:schemeClr>
                  </a:glow>
                </a:effectLst>
              </a:rPr>
              <a:t>rememberest</a:t>
            </a:r>
            <a:r>
              <a:rPr lang="en-US" i="1" dirty="0" smtClean="0">
                <a:effectLst>
                  <a:glow rad="101600">
                    <a:schemeClr val="bg1">
                      <a:alpha val="60000"/>
                    </a:schemeClr>
                  </a:glow>
                </a:effectLst>
              </a:rPr>
              <a:t> that thy brother hath ought against thee; Leave there thy gift before the altar, and go thy way; first be reconciled to thy brother, and then come and offer thy gift. Agree with </a:t>
            </a:r>
            <a:r>
              <a:rPr lang="en-US" i="1" dirty="0" err="1" smtClean="0">
                <a:effectLst>
                  <a:glow rad="101600">
                    <a:schemeClr val="bg1">
                      <a:alpha val="60000"/>
                    </a:schemeClr>
                  </a:glow>
                </a:effectLst>
              </a:rPr>
              <a:t>thine</a:t>
            </a:r>
            <a:r>
              <a:rPr lang="en-US" i="1" dirty="0" smtClean="0">
                <a:effectLst>
                  <a:glow rad="101600">
                    <a:schemeClr val="bg1">
                      <a:alpha val="60000"/>
                    </a:schemeClr>
                  </a:glow>
                </a:effectLst>
              </a:rPr>
              <a:t> adversary quickly, whiles thou art in the way with him.”</a:t>
            </a:r>
          </a:p>
          <a:p>
            <a:r>
              <a:rPr lang="en-US" i="1" dirty="0" smtClean="0">
                <a:effectLst>
                  <a:glow rad="101600">
                    <a:schemeClr val="bg1">
                      <a:alpha val="60000"/>
                    </a:schemeClr>
                  </a:glow>
                </a:effectLst>
              </a:rPr>
              <a:t>Eccl. 8:11 “Because sentence against an evil work is not executed speedily, therefore the heart of the sons of men is fully set in them to do evil.”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
            <a:ext cx="9753600" cy="7543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52400"/>
            <a:ext cx="8763000" cy="6705600"/>
          </a:xfrm>
        </p:spPr>
        <p:txBody>
          <a:bodyPr>
            <a:normAutofit/>
          </a:bodyPr>
          <a:lstStyle/>
          <a:p>
            <a:r>
              <a:rPr lang="en-US" sz="3600" dirty="0" smtClean="0">
                <a:solidFill>
                  <a:srgbClr val="FFFF00"/>
                </a:solidFill>
                <a:effectLst>
                  <a:glow rad="101600">
                    <a:schemeClr val="bg1">
                      <a:alpha val="60000"/>
                    </a:schemeClr>
                  </a:glow>
                </a:effectLst>
              </a:rPr>
              <a:t>Personal commitment – </a:t>
            </a:r>
            <a:r>
              <a:rPr lang="en-US" sz="3600" i="1" dirty="0" smtClean="0">
                <a:solidFill>
                  <a:srgbClr val="FFFF00"/>
                </a:solidFill>
                <a:effectLst>
                  <a:glow rad="101600">
                    <a:schemeClr val="bg1">
                      <a:alpha val="60000"/>
                    </a:schemeClr>
                  </a:glow>
                </a:effectLst>
              </a:rPr>
              <a:t>I will act in the day I hear of the problem if at all possible.</a:t>
            </a:r>
            <a:endParaRPr lang="en-US" sz="3600" i="1" dirty="0">
              <a:solidFill>
                <a:srgbClr val="FFFF00"/>
              </a:solidFill>
              <a:effectLst>
                <a:glow rad="101600">
                  <a:schemeClr val="bg1">
                    <a:alpha val="60000"/>
                  </a:schemeClr>
                </a:glow>
              </a:effectLst>
            </a:endParaRPr>
          </a:p>
        </p:txBody>
      </p:sp>
      <p:pic>
        <p:nvPicPr>
          <p:cNvPr id="4099" name="Picture 3"/>
          <p:cNvPicPr>
            <a:picLocks noChangeAspect="1" noChangeArrowheads="1"/>
          </p:cNvPicPr>
          <p:nvPr/>
        </p:nvPicPr>
        <p:blipFill>
          <a:blip r:embed="rId3" cstate="print"/>
          <a:srcRect/>
          <a:stretch>
            <a:fillRect/>
          </a:stretch>
        </p:blipFill>
        <p:spPr bwMode="auto">
          <a:xfrm>
            <a:off x="2286000" y="2057400"/>
            <a:ext cx="4857750" cy="368617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600200" y="1905000"/>
            <a:ext cx="6096000" cy="4067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10058400" cy="76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730" name="Picture 2"/>
          <p:cNvPicPr>
            <a:picLocks noChangeAspect="1" noChangeArrowheads="1"/>
          </p:cNvPicPr>
          <p:nvPr/>
        </p:nvPicPr>
        <p:blipFill>
          <a:blip r:embed="rId3" cstate="print"/>
          <a:srcRect/>
          <a:stretch>
            <a:fillRect/>
          </a:stretch>
        </p:blipFill>
        <p:spPr bwMode="auto">
          <a:xfrm rot="21168914">
            <a:off x="395517" y="319317"/>
            <a:ext cx="2847975" cy="2847975"/>
          </a:xfrm>
          <a:prstGeom prst="rect">
            <a:avLst/>
          </a:prstGeom>
          <a:noFill/>
          <a:ln w="9525">
            <a:noFill/>
            <a:miter lim="800000"/>
            <a:headEnd/>
            <a:tailEnd/>
          </a:ln>
        </p:spPr>
      </p:pic>
      <p:pic>
        <p:nvPicPr>
          <p:cNvPr id="73731" name="Picture 3"/>
          <p:cNvPicPr>
            <a:picLocks noChangeAspect="1" noChangeArrowheads="1"/>
          </p:cNvPicPr>
          <p:nvPr/>
        </p:nvPicPr>
        <p:blipFill>
          <a:blip r:embed="rId4" cstate="print"/>
          <a:srcRect/>
          <a:stretch>
            <a:fillRect/>
          </a:stretch>
        </p:blipFill>
        <p:spPr bwMode="auto">
          <a:xfrm rot="652713">
            <a:off x="5899304" y="205450"/>
            <a:ext cx="2540000" cy="3810000"/>
          </a:xfrm>
          <a:prstGeom prst="rect">
            <a:avLst/>
          </a:prstGeom>
          <a:noFill/>
          <a:ln w="9525">
            <a:noFill/>
            <a:miter lim="800000"/>
            <a:headEnd/>
            <a:tailEnd/>
          </a:ln>
        </p:spPr>
      </p:pic>
      <p:pic>
        <p:nvPicPr>
          <p:cNvPr id="73733" name="Picture 5"/>
          <p:cNvPicPr>
            <a:picLocks noChangeAspect="1" noChangeArrowheads="1"/>
          </p:cNvPicPr>
          <p:nvPr/>
        </p:nvPicPr>
        <p:blipFill>
          <a:blip r:embed="rId5" cstate="print"/>
          <a:srcRect/>
          <a:stretch>
            <a:fillRect/>
          </a:stretch>
        </p:blipFill>
        <p:spPr bwMode="auto">
          <a:xfrm rot="21070426">
            <a:off x="854472" y="3805389"/>
            <a:ext cx="3107765" cy="2438400"/>
          </a:xfrm>
          <a:prstGeom prst="rect">
            <a:avLst/>
          </a:prstGeom>
          <a:noFill/>
          <a:ln w="9525">
            <a:noFill/>
            <a:miter lim="800000"/>
            <a:headEnd/>
            <a:tailEnd/>
          </a:ln>
        </p:spPr>
      </p:pic>
      <p:pic>
        <p:nvPicPr>
          <p:cNvPr id="73734" name="Picture 6"/>
          <p:cNvPicPr>
            <a:picLocks noChangeAspect="1" noChangeArrowheads="1"/>
          </p:cNvPicPr>
          <p:nvPr/>
        </p:nvPicPr>
        <p:blipFill>
          <a:blip r:embed="rId6" cstate="print">
            <a:lum bright="-10000"/>
          </a:blip>
          <a:srcRect l="2581" t="2261" r="2364" b="336"/>
          <a:stretch>
            <a:fillRect/>
          </a:stretch>
        </p:blipFill>
        <p:spPr bwMode="auto">
          <a:xfrm rot="309274">
            <a:off x="5196092" y="4277807"/>
            <a:ext cx="3130877" cy="2159862"/>
          </a:xfrm>
          <a:prstGeom prst="rect">
            <a:avLst/>
          </a:prstGeom>
          <a:noFill/>
          <a:ln w="9525">
            <a:noFill/>
            <a:miter lim="800000"/>
            <a:headEnd/>
            <a:tailEnd/>
          </a:ln>
        </p:spPr>
      </p:pic>
      <p:pic>
        <p:nvPicPr>
          <p:cNvPr id="73735" name="Picture 7"/>
          <p:cNvPicPr>
            <a:picLocks noChangeAspect="1" noChangeArrowheads="1"/>
          </p:cNvPicPr>
          <p:nvPr/>
        </p:nvPicPr>
        <p:blipFill>
          <a:blip r:embed="rId7" cstate="print">
            <a:lum contrast="20000"/>
          </a:blip>
          <a:srcRect/>
          <a:stretch>
            <a:fillRect/>
          </a:stretch>
        </p:blipFill>
        <p:spPr bwMode="auto">
          <a:xfrm>
            <a:off x="2438400" y="1371600"/>
            <a:ext cx="4648200" cy="35326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 to="" calcmode="lin" valueType="num">
                                      <p:cBhvr>
                                        <p:cTn id="7" dur="1" fill="hold"/>
                                        <p:tgtEl>
                                          <p:spTgt spid="7373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3731"/>
                                        </p:tgtEl>
                                        <p:attrNameLst>
                                          <p:attrName>style.visibility</p:attrName>
                                        </p:attrNameLst>
                                      </p:cBhvr>
                                      <p:to>
                                        <p:strVal val="visible"/>
                                      </p:to>
                                    </p:set>
                                    <p:anim to="" calcmode="lin" valueType="num">
                                      <p:cBhvr>
                                        <p:cTn id="12" dur="1" fill="hold"/>
                                        <p:tgtEl>
                                          <p:spTgt spid="7373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3733"/>
                                        </p:tgtEl>
                                        <p:attrNameLst>
                                          <p:attrName>style.visibility</p:attrName>
                                        </p:attrNameLst>
                                      </p:cBhvr>
                                      <p:to>
                                        <p:strVal val="visible"/>
                                      </p:to>
                                    </p:set>
                                    <p:anim to="" calcmode="lin" valueType="num">
                                      <p:cBhvr>
                                        <p:cTn id="17" dur="1" fill="hold"/>
                                        <p:tgtEl>
                                          <p:spTgt spid="7373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3734"/>
                                        </p:tgtEl>
                                        <p:attrNameLst>
                                          <p:attrName>style.visibility</p:attrName>
                                        </p:attrNameLst>
                                      </p:cBhvr>
                                      <p:to>
                                        <p:strVal val="visible"/>
                                      </p:to>
                                    </p:set>
                                    <p:anim to="" calcmode="lin" valueType="num">
                                      <p:cBhvr>
                                        <p:cTn id="22" dur="1" fill="hold"/>
                                        <p:tgtEl>
                                          <p:spTgt spid="7373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73735"/>
                                        </p:tgtEl>
                                        <p:attrNameLst>
                                          <p:attrName>style.visibility</p:attrName>
                                        </p:attrNameLst>
                                      </p:cBhvr>
                                      <p:to>
                                        <p:strVal val="visible"/>
                                      </p:to>
                                    </p:set>
                                    <p:anim calcmode="lin" valueType="num">
                                      <p:cBhvr>
                                        <p:cTn id="27" dur="2000" fill="hold"/>
                                        <p:tgtEl>
                                          <p:spTgt spid="73735"/>
                                        </p:tgtEl>
                                        <p:attrNameLst>
                                          <p:attrName>ppt_w</p:attrName>
                                        </p:attrNameLst>
                                      </p:cBhvr>
                                      <p:tavLst>
                                        <p:tav tm="0">
                                          <p:val>
                                            <p:fltVal val="0"/>
                                          </p:val>
                                        </p:tav>
                                        <p:tav tm="100000">
                                          <p:val>
                                            <p:strVal val="#ppt_w"/>
                                          </p:val>
                                        </p:tav>
                                      </p:tavLst>
                                    </p:anim>
                                    <p:anim calcmode="lin" valueType="num">
                                      <p:cBhvr>
                                        <p:cTn id="28" dur="2000" fill="hold"/>
                                        <p:tgtEl>
                                          <p:spTgt spid="73735"/>
                                        </p:tgtEl>
                                        <p:attrNameLst>
                                          <p:attrName>ppt_h</p:attrName>
                                        </p:attrNameLst>
                                      </p:cBhvr>
                                      <p:tavLst>
                                        <p:tav tm="0">
                                          <p:val>
                                            <p:fltVal val="0"/>
                                          </p:val>
                                        </p:tav>
                                        <p:tav tm="100000">
                                          <p:val>
                                            <p:strVal val="#ppt_h"/>
                                          </p:val>
                                        </p:tav>
                                      </p:tavLst>
                                    </p:anim>
                                    <p:animEffect transition="in" filter="fade">
                                      <p:cBhvr>
                                        <p:cTn id="29" dur="20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9525000" cy="822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477962"/>
          </a:xfrm>
        </p:spPr>
        <p:txBody>
          <a:bodyPr>
            <a:noAutofit/>
          </a:bodyPr>
          <a:lstStyle/>
          <a:p>
            <a:r>
              <a:rPr lang="en-US" dirty="0" smtClean="0">
                <a:effectLst>
                  <a:glow rad="101600">
                    <a:schemeClr val="bg1">
                      <a:alpha val="60000"/>
                    </a:schemeClr>
                  </a:glow>
                </a:effectLst>
              </a:rPr>
              <a:t>Ten Deadly Dangers that </a:t>
            </a:r>
            <a:br>
              <a:rPr lang="en-US" dirty="0" smtClean="0">
                <a:effectLst>
                  <a:glow rad="101600">
                    <a:schemeClr val="bg1">
                      <a:alpha val="60000"/>
                    </a:schemeClr>
                  </a:glow>
                </a:effectLst>
              </a:rPr>
            </a:br>
            <a:r>
              <a:rPr lang="en-US" dirty="0" smtClean="0">
                <a:effectLst>
                  <a:glow rad="101600">
                    <a:schemeClr val="bg1">
                      <a:alpha val="60000"/>
                    </a:schemeClr>
                  </a:glow>
                </a:effectLst>
              </a:rPr>
              <a:t>Cause Christians to Fail </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4" name="Content Placeholder 3"/>
          <p:cNvSpPr>
            <a:spLocks noGrp="1"/>
          </p:cNvSpPr>
          <p:nvPr>
            <p:ph sz="half" idx="1"/>
          </p:nvPr>
        </p:nvSpPr>
        <p:spPr>
          <a:xfrm>
            <a:off x="0" y="2133600"/>
            <a:ext cx="4495800" cy="4724400"/>
          </a:xfrm>
        </p:spPr>
        <p:txBody>
          <a:bodyPr>
            <a:normAutofit/>
          </a:bodyPr>
          <a:lstStyle/>
          <a:p>
            <a:pPr>
              <a:buNone/>
            </a:pPr>
            <a:r>
              <a:rPr lang="en-US" sz="3600" dirty="0" smtClean="0">
                <a:effectLst>
                  <a:glow rad="101600">
                    <a:schemeClr val="bg1">
                      <a:alpha val="60000"/>
                    </a:schemeClr>
                  </a:glow>
                </a:effectLst>
              </a:rPr>
              <a:t>1. Pride </a:t>
            </a:r>
          </a:p>
          <a:p>
            <a:pPr>
              <a:buNone/>
            </a:pPr>
            <a:r>
              <a:rPr lang="en-US" sz="3600" dirty="0" smtClean="0">
                <a:effectLst>
                  <a:glow rad="101600">
                    <a:schemeClr val="bg1">
                      <a:alpha val="60000"/>
                    </a:schemeClr>
                  </a:glow>
                </a:effectLst>
              </a:rPr>
              <a:t>2. Wrong Priorities </a:t>
            </a:r>
          </a:p>
          <a:p>
            <a:pPr>
              <a:buNone/>
            </a:pPr>
            <a:r>
              <a:rPr lang="en-US" sz="3600" dirty="0" smtClean="0">
                <a:effectLst>
                  <a:glow rad="101600">
                    <a:schemeClr val="bg1">
                      <a:alpha val="60000"/>
                    </a:schemeClr>
                  </a:glow>
                </a:effectLst>
              </a:rPr>
              <a:t>3. Neglect of God </a:t>
            </a:r>
          </a:p>
          <a:p>
            <a:pPr>
              <a:buNone/>
            </a:pPr>
            <a:r>
              <a:rPr lang="en-US" sz="3600" dirty="0" smtClean="0">
                <a:effectLst>
                  <a:glow rad="101600">
                    <a:schemeClr val="bg1">
                      <a:alpha val="60000"/>
                    </a:schemeClr>
                  </a:glow>
                </a:effectLst>
              </a:rPr>
              <a:t>4. Unwise Counselors </a:t>
            </a:r>
          </a:p>
          <a:p>
            <a:pPr>
              <a:buNone/>
            </a:pPr>
            <a:r>
              <a:rPr lang="en-US" sz="3600" dirty="0" smtClean="0">
                <a:effectLst>
                  <a:glow rad="101600">
                    <a:schemeClr val="bg1">
                      <a:alpha val="60000"/>
                    </a:schemeClr>
                  </a:glow>
                </a:effectLst>
              </a:rPr>
              <a:t>5. Fear of Man            </a:t>
            </a:r>
          </a:p>
          <a:p>
            <a:pPr>
              <a:buNone/>
            </a:pPr>
            <a:r>
              <a:rPr lang="en-US" sz="3600" dirty="0" smtClean="0">
                <a:effectLst>
                  <a:glow rad="101600">
                    <a:schemeClr val="bg1">
                      <a:alpha val="60000"/>
                    </a:schemeClr>
                  </a:glow>
                </a:effectLst>
              </a:rPr>
              <a:t>6. Love of Money </a:t>
            </a:r>
          </a:p>
          <a:p>
            <a:pPr>
              <a:buNone/>
            </a:pPr>
            <a:endParaRPr lang="en-US" sz="3600" dirty="0" smtClean="0">
              <a:effectLst>
                <a:glow rad="101600">
                  <a:schemeClr val="bg1">
                    <a:alpha val="60000"/>
                  </a:schemeClr>
                </a:glow>
              </a:effectLst>
            </a:endParaRPr>
          </a:p>
        </p:txBody>
      </p:sp>
      <p:sp>
        <p:nvSpPr>
          <p:cNvPr id="5" name="Content Placeholder 4"/>
          <p:cNvSpPr>
            <a:spLocks noGrp="1"/>
          </p:cNvSpPr>
          <p:nvPr>
            <p:ph sz="half" idx="2"/>
          </p:nvPr>
        </p:nvSpPr>
        <p:spPr>
          <a:xfrm>
            <a:off x="4495800" y="1981200"/>
            <a:ext cx="4495800" cy="4876800"/>
          </a:xfrm>
        </p:spPr>
        <p:txBody>
          <a:bodyPr>
            <a:normAutofit/>
          </a:bodyPr>
          <a:lstStyle/>
          <a:p>
            <a:pPr>
              <a:buNone/>
            </a:pPr>
            <a:r>
              <a:rPr lang="en-US" sz="3600" dirty="0" smtClean="0">
                <a:effectLst>
                  <a:glow rad="101600">
                    <a:schemeClr val="bg1">
                      <a:alpha val="60000"/>
                    </a:schemeClr>
                  </a:glow>
                </a:effectLst>
              </a:rPr>
              <a:t>  7. Lust </a:t>
            </a:r>
          </a:p>
          <a:p>
            <a:pPr>
              <a:buNone/>
            </a:pPr>
            <a:r>
              <a:rPr lang="en-US" sz="3600" dirty="0" smtClean="0">
                <a:effectLst>
                  <a:glow rad="101600">
                    <a:schemeClr val="bg1">
                      <a:alpha val="60000"/>
                    </a:schemeClr>
                  </a:glow>
                </a:effectLst>
              </a:rPr>
              <a:t>  8. Bitterness </a:t>
            </a:r>
          </a:p>
          <a:p>
            <a:pPr>
              <a:buNone/>
            </a:pPr>
            <a:r>
              <a:rPr lang="en-US" sz="3600" dirty="0" smtClean="0">
                <a:effectLst>
                  <a:glow rad="101600">
                    <a:schemeClr val="bg1">
                      <a:alpha val="60000"/>
                    </a:schemeClr>
                  </a:glow>
                </a:effectLst>
              </a:rPr>
              <a:t>  9. Neglecting the        </a:t>
            </a:r>
          </a:p>
          <a:p>
            <a:pPr>
              <a:buNone/>
            </a:pPr>
            <a:r>
              <a:rPr lang="en-US" sz="3600" dirty="0" smtClean="0">
                <a:effectLst>
                  <a:glow rad="101600">
                    <a:schemeClr val="bg1">
                      <a:alpha val="60000"/>
                    </a:schemeClr>
                  </a:glow>
                </a:effectLst>
              </a:rPr>
              <a:t>      Needs of Others </a:t>
            </a:r>
          </a:p>
          <a:p>
            <a:pPr>
              <a:buNone/>
            </a:pPr>
            <a:r>
              <a:rPr lang="en-US" sz="3600" dirty="0" smtClean="0">
                <a:effectLst>
                  <a:glow rad="101600">
                    <a:schemeClr val="bg1">
                      <a:alpha val="60000"/>
                    </a:schemeClr>
                  </a:glow>
                </a:effectLst>
              </a:rPr>
              <a:t>10. Failure to Act           </a:t>
            </a:r>
          </a:p>
          <a:p>
            <a:pPr>
              <a:buNone/>
            </a:pPr>
            <a:r>
              <a:rPr lang="en-US" sz="3600" dirty="0" smtClean="0">
                <a:effectLst>
                  <a:glow rad="101600">
                    <a:schemeClr val="bg1">
                      <a:alpha val="60000"/>
                    </a:schemeClr>
                  </a:glow>
                </a:effectLst>
              </a:rPr>
              <a:t>      Quickly to Resolve </a:t>
            </a:r>
          </a:p>
          <a:p>
            <a:pPr>
              <a:buNone/>
            </a:pPr>
            <a:r>
              <a:rPr lang="en-US" sz="3600" dirty="0" smtClean="0">
                <a:effectLst>
                  <a:glow rad="101600">
                    <a:schemeClr val="bg1">
                      <a:alpha val="60000"/>
                    </a:schemeClr>
                  </a:glow>
                </a:effectLst>
              </a:rPr>
              <a:t>       a Problem</a:t>
            </a:r>
          </a:p>
          <a:p>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to="" calcmode="lin" valueType="num">
                                      <p:cBhvr>
                                        <p:cTn id="32" dur="1" fill="hold"/>
                                        <p:tgtEl>
                                          <p:spTgt spid="4">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to="" calcmode="lin" valueType="num">
                                      <p:cBhvr>
                                        <p:cTn id="37" dur="1" fill="hold"/>
                                        <p:tgtEl>
                                          <p:spTgt spid="5">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 to="" calcmode="lin" valueType="num">
                                      <p:cBhvr>
                                        <p:cTn id="42" dur="1" fill="hold"/>
                                        <p:tgtEl>
                                          <p:spTgt spid="5">
                                            <p:txEl>
                                              <p:pRg st="1" end="1"/>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 to="" calcmode="lin" valueType="num">
                                      <p:cBhvr>
                                        <p:cTn id="47" dur="1" fill="hold"/>
                                        <p:tgtEl>
                                          <p:spTgt spid="5">
                                            <p:txEl>
                                              <p:pRg st="2" end="2"/>
                                            </p:txEl>
                                          </p:spTgt>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 to="" calcmode="lin" valueType="num">
                                      <p:cBhvr>
                                        <p:cTn id="50" dur="1" fill="hold"/>
                                        <p:tgtEl>
                                          <p:spTgt spid="5">
                                            <p:txEl>
                                              <p:pRg st="3" end="3"/>
                                            </p:txEl>
                                          </p:spTgt>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to="" calcmode="lin" valueType="num">
                                      <p:cBhvr>
                                        <p:cTn id="55" dur="1" fill="hold"/>
                                        <p:tgtEl>
                                          <p:spTgt spid="5">
                                            <p:txEl>
                                              <p:pRg st="4" end="4"/>
                                            </p:txEl>
                                          </p:spTgt>
                                        </p:tgtEl>
                                        <p:attrNameLst>
                                          <p:attrName/>
                                        </p:attrNameLst>
                                      </p:cBhvr>
                                    </p:anim>
                                  </p:childTnLst>
                                </p:cTn>
                              </p:par>
                              <p:par>
                                <p:cTn id="56" presetID="24" presetClass="entr" presetSubtype="0" fill="hold" nodeType="with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 to="" calcmode="lin" valueType="num">
                                      <p:cBhvr>
                                        <p:cTn id="58" dur="1" fill="hold"/>
                                        <p:tgtEl>
                                          <p:spTgt spid="5">
                                            <p:txEl>
                                              <p:pRg st="5" end="5"/>
                                            </p:txEl>
                                          </p:spTgt>
                                        </p:tgtEl>
                                        <p:attrNameLst>
                                          <p:attrName/>
                                        </p:attrNameLst>
                                      </p:cBhvr>
                                    </p:anim>
                                  </p:childTnLst>
                                </p:cTn>
                              </p:par>
                              <p:par>
                                <p:cTn id="59" presetID="24" presetClass="entr" presetSubtype="0" fill="hold" nodeType="with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 to="" calcmode="lin" valueType="num">
                                      <p:cBhvr>
                                        <p:cTn id="61" dur="1" fill="hold"/>
                                        <p:tgtEl>
                                          <p:spTgt spid="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5181600" cy="6705600"/>
          </a:xfrm>
        </p:spPr>
        <p:txBody>
          <a:bodyPr>
            <a:normAutofit lnSpcReduction="10000"/>
          </a:bodyPr>
          <a:lstStyle/>
          <a:p>
            <a:r>
              <a:rPr lang="en-US" i="1" dirty="0" smtClean="0">
                <a:effectLst>
                  <a:glow rad="101600">
                    <a:schemeClr val="bg1">
                      <a:alpha val="60000"/>
                    </a:schemeClr>
                  </a:glow>
                </a:effectLst>
              </a:rPr>
              <a:t>Prov. 29:23 “A man's pride shall bring him low: but honour shall uphold the humble in spirit.”</a:t>
            </a:r>
          </a:p>
          <a:p>
            <a:r>
              <a:rPr lang="en-US" dirty="0" smtClean="0">
                <a:solidFill>
                  <a:srgbClr val="FFFF00"/>
                </a:solidFill>
                <a:effectLst>
                  <a:glow rad="101600">
                    <a:schemeClr val="bg1">
                      <a:alpha val="60000"/>
                    </a:schemeClr>
                  </a:glow>
                </a:effectLst>
              </a:rPr>
              <a:t>Personal commitment </a:t>
            </a:r>
            <a:r>
              <a:rPr lang="en-US" i="1" dirty="0" smtClean="0">
                <a:solidFill>
                  <a:srgbClr val="FFFF00"/>
                </a:solidFill>
                <a:effectLst>
                  <a:glow rad="101600">
                    <a:schemeClr val="bg1">
                      <a:alpha val="60000"/>
                    </a:schemeClr>
                  </a:glow>
                </a:effectLst>
              </a:rPr>
              <a:t>–        I will deflect praise</a:t>
            </a:r>
          </a:p>
          <a:p>
            <a:r>
              <a:rPr lang="en-US" i="1" dirty="0" smtClean="0">
                <a:effectLst>
                  <a:glow rad="101600">
                    <a:schemeClr val="bg1">
                      <a:alpha val="60000"/>
                    </a:schemeClr>
                  </a:glow>
                </a:effectLst>
              </a:rPr>
              <a:t>Proverbs 27:1-2 “Boast not thyself of tomorrow; for thou knowest not what a day may bring forth.  Let another man praise thee, and not thine own mouth; a stranger, and not thine own lips.”</a:t>
            </a:r>
            <a:endParaRPr lang="en-US" i="1" dirty="0">
              <a:effectLst>
                <a:glow rad="101600">
                  <a:schemeClr val="bg1">
                    <a:alpha val="60000"/>
                  </a:schemeClr>
                </a:glow>
              </a:effectLst>
            </a:endParaRPr>
          </a:p>
        </p:txBody>
      </p:sp>
      <p:pic>
        <p:nvPicPr>
          <p:cNvPr id="6146" name="Picture 2"/>
          <p:cNvPicPr>
            <a:picLocks noChangeAspect="1" noChangeArrowheads="1"/>
          </p:cNvPicPr>
          <p:nvPr/>
        </p:nvPicPr>
        <p:blipFill>
          <a:blip r:embed="rId3" cstate="print"/>
          <a:srcRect/>
          <a:stretch>
            <a:fillRect/>
          </a:stretch>
        </p:blipFill>
        <p:spPr bwMode="auto">
          <a:xfrm>
            <a:off x="5334000" y="609600"/>
            <a:ext cx="3598968" cy="5037436"/>
          </a:xfrm>
          <a:prstGeom prst="rect">
            <a:avLst/>
          </a:prstGeom>
          <a:ln>
            <a:noFill/>
          </a:ln>
          <a:effectLst>
            <a:softEdge rad="112500"/>
          </a:effectLst>
        </p:spPr>
      </p:pic>
      <p:sp>
        <p:nvSpPr>
          <p:cNvPr id="4" name="Rectangle 3"/>
          <p:cNvSpPr/>
          <p:nvPr/>
        </p:nvSpPr>
        <p:spPr>
          <a:xfrm>
            <a:off x="5410200" y="685801"/>
            <a:ext cx="3429000" cy="4876799"/>
          </a:xfrm>
          <a:prstGeom prst="rect">
            <a:avLst/>
          </a:prstGeom>
          <a:solidFill>
            <a:schemeClr val="accent4">
              <a:lumMod val="60000"/>
              <a:lumOff val="40000"/>
            </a:schemeClr>
          </a:solidFill>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800" b="1" i="1" dirty="0" smtClean="0"/>
              <a:t>(Jesus)  </a:t>
            </a:r>
          </a:p>
          <a:p>
            <a:pPr algn="ctr"/>
            <a:r>
              <a:rPr lang="en-US" sz="3800" i="1" dirty="0" smtClean="0"/>
              <a:t>“Every one that </a:t>
            </a:r>
            <a:r>
              <a:rPr lang="en-US" sz="3800" i="1" dirty="0" err="1" smtClean="0"/>
              <a:t>exalteth</a:t>
            </a:r>
            <a:r>
              <a:rPr lang="en-US" sz="3800" i="1" dirty="0" smtClean="0"/>
              <a:t> himself shall be abased; and he that </a:t>
            </a:r>
            <a:r>
              <a:rPr lang="en-US" sz="3800" i="1" dirty="0" err="1" smtClean="0"/>
              <a:t>humbleth</a:t>
            </a:r>
            <a:r>
              <a:rPr lang="en-US" sz="3800" i="1" dirty="0" smtClean="0"/>
              <a:t> himself shall be exalted.”</a:t>
            </a:r>
            <a:endParaRPr lang="en-US" sz="3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029200" cy="1143000"/>
          </a:xfrm>
        </p:spPr>
        <p:txBody>
          <a:bodyPr/>
          <a:lstStyle/>
          <a:p>
            <a:r>
              <a:rPr lang="en-US" dirty="0" smtClean="0">
                <a:effectLst>
                  <a:glow rad="101600">
                    <a:schemeClr val="bg1">
                      <a:alpha val="60000"/>
                    </a:schemeClr>
                  </a:glow>
                </a:effectLst>
              </a:rPr>
              <a:t>2. Wrong Priorities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066800"/>
            <a:ext cx="9144000" cy="5791200"/>
          </a:xfrm>
        </p:spPr>
        <p:txBody>
          <a:bodyPr>
            <a:normAutofit/>
          </a:bodyPr>
          <a:lstStyle/>
          <a:p>
            <a:r>
              <a:rPr lang="en-US" dirty="0" smtClean="0">
                <a:solidFill>
                  <a:srgbClr val="FFFF00"/>
                </a:solidFill>
                <a:effectLst>
                  <a:glow rad="101600">
                    <a:schemeClr val="bg1">
                      <a:alpha val="60000"/>
                    </a:schemeClr>
                  </a:glow>
                </a:effectLst>
              </a:rPr>
              <a:t>Putting work or personal interest                        ahead of church attendance, serving                         the Lord, needs of your </a:t>
            </a:r>
            <a:r>
              <a:rPr lang="en-US" dirty="0" smtClean="0">
                <a:solidFill>
                  <a:srgbClr val="FFFF00"/>
                </a:solidFill>
                <a:effectLst>
                  <a:glow rad="101600">
                    <a:schemeClr val="bg1">
                      <a:alpha val="60000"/>
                    </a:schemeClr>
                  </a:glow>
                </a:effectLst>
              </a:rPr>
              <a:t>family, </a:t>
            </a:r>
            <a:r>
              <a:rPr lang="en-US" dirty="0" smtClean="0">
                <a:solidFill>
                  <a:srgbClr val="FFFF00"/>
                </a:solidFill>
                <a:effectLst>
                  <a:glow rad="101600">
                    <a:schemeClr val="bg1">
                      <a:alpha val="60000"/>
                    </a:schemeClr>
                  </a:glow>
                </a:effectLst>
              </a:rPr>
              <a:t>etc.</a:t>
            </a:r>
          </a:p>
          <a:p>
            <a:r>
              <a:rPr lang="en-US" i="1" dirty="0" smtClean="0">
                <a:effectLst>
                  <a:glow rad="101600">
                    <a:schemeClr val="bg1">
                      <a:alpha val="60000"/>
                    </a:schemeClr>
                  </a:glow>
                </a:effectLst>
              </a:rPr>
              <a:t>Matt. 6:33 “But seek ye first the kingdom of God, and his righteousness; and all these things shall be added unto you.”</a:t>
            </a:r>
          </a:p>
          <a:p>
            <a:r>
              <a:rPr lang="en-US" i="1" dirty="0" smtClean="0">
                <a:effectLst>
                  <a:glow rad="101600">
                    <a:schemeClr val="bg1">
                      <a:alpha val="60000"/>
                    </a:schemeClr>
                  </a:glow>
                </a:effectLst>
              </a:rPr>
              <a:t>Matt</a:t>
            </a:r>
            <a:r>
              <a:rPr lang="en-US" i="1" dirty="0" smtClean="0">
                <a:effectLst>
                  <a:glow rad="101600">
                    <a:schemeClr val="bg1">
                      <a:alpha val="60000"/>
                    </a:schemeClr>
                  </a:glow>
                </a:effectLst>
              </a:rPr>
              <a:t>. 10:37 “He that loveth father or mother more than me is not worthy of me: and he that loveth son or daughter more than me is not worthy of me.”</a:t>
            </a:r>
          </a:p>
          <a:p>
            <a:r>
              <a:rPr lang="en-US" i="1" dirty="0" smtClean="0">
                <a:effectLst>
                  <a:glow rad="101600">
                    <a:schemeClr val="bg1">
                      <a:alpha val="60000"/>
                    </a:schemeClr>
                  </a:glow>
                </a:effectLst>
              </a:rPr>
              <a:t>Eph</a:t>
            </a:r>
            <a:r>
              <a:rPr lang="en-US" i="1" dirty="0" smtClean="0">
                <a:effectLst>
                  <a:glow rad="101600">
                    <a:schemeClr val="bg1">
                      <a:alpha val="60000"/>
                    </a:schemeClr>
                  </a:glow>
                </a:effectLst>
              </a:rPr>
              <a:t>. 5:22-6:4; Col. 3:18-21; I Tim. 3:4-5</a:t>
            </a:r>
          </a:p>
        </p:txBody>
      </p:sp>
      <p:pic>
        <p:nvPicPr>
          <p:cNvPr id="5123" name="Picture 3"/>
          <p:cNvPicPr>
            <a:picLocks noChangeAspect="1" noChangeArrowheads="1"/>
          </p:cNvPicPr>
          <p:nvPr/>
        </p:nvPicPr>
        <p:blipFill>
          <a:blip r:embed="rId3" cstate="print"/>
          <a:srcRect/>
          <a:stretch>
            <a:fillRect/>
          </a:stretch>
        </p:blipFill>
        <p:spPr bwMode="auto">
          <a:xfrm>
            <a:off x="6502400" y="152400"/>
            <a:ext cx="26416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9906000" cy="723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2209800"/>
          </a:xfrm>
        </p:spPr>
        <p:txBody>
          <a:bodyPr>
            <a:noAutofit/>
          </a:bodyPr>
          <a:lstStyle/>
          <a:p>
            <a:pPr algn="l"/>
            <a:r>
              <a:rPr lang="en-US" sz="3600" dirty="0" smtClean="0">
                <a:solidFill>
                  <a:srgbClr val="FFFF00"/>
                </a:solidFill>
                <a:effectLst>
                  <a:glow rad="101600">
                    <a:schemeClr val="bg1">
                      <a:alpha val="60000"/>
                    </a:schemeClr>
                  </a:glow>
                </a:effectLst>
              </a:rPr>
              <a:t>Personal commitment – </a:t>
            </a:r>
            <a:r>
              <a:rPr lang="en-US" sz="3600" i="1" dirty="0" smtClean="0">
                <a:solidFill>
                  <a:srgbClr val="FFFF00"/>
                </a:solidFill>
                <a:effectLst>
                  <a:glow rad="101600">
                    <a:schemeClr val="bg1">
                      <a:alpha val="60000"/>
                    </a:schemeClr>
                  </a:glow>
                </a:effectLst>
              </a:rPr>
              <a:t>I will put the Lord first in my life and my family needs ahead of my own.</a:t>
            </a:r>
            <a:br>
              <a:rPr lang="en-US" sz="3600" i="1" dirty="0" smtClean="0">
                <a:solidFill>
                  <a:srgbClr val="FFFF00"/>
                </a:solidFill>
                <a:effectLst>
                  <a:glow rad="101600">
                    <a:schemeClr val="bg1">
                      <a:alpha val="60000"/>
                    </a:schemeClr>
                  </a:glow>
                </a:effectLst>
              </a:rPr>
            </a:br>
            <a:endParaRPr lang="en-US" sz="3600" dirty="0"/>
          </a:p>
        </p:txBody>
      </p:sp>
      <p:sp>
        <p:nvSpPr>
          <p:cNvPr id="3" name="Rectangle 2"/>
          <p:cNvSpPr/>
          <p:nvPr/>
        </p:nvSpPr>
        <p:spPr>
          <a:xfrm>
            <a:off x="838200" y="3048000"/>
            <a:ext cx="7162800" cy="156966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i="1" dirty="0" smtClean="0">
                <a:effectLst/>
              </a:rPr>
              <a:t>(Colossians 3:24) “Knowing that of the Lord ye shall receive the reward of the inheritance: for ye serve the Lord Christ.”</a:t>
            </a:r>
            <a:endParaRPr lang="en-US" sz="3200" i="1" dirty="0">
              <a:effectLst/>
            </a:endParaRPr>
          </a:p>
        </p:txBody>
      </p:sp>
      <p:sp>
        <p:nvSpPr>
          <p:cNvPr id="4" name="Rectangle 3"/>
          <p:cNvSpPr/>
          <p:nvPr/>
        </p:nvSpPr>
        <p:spPr>
          <a:xfrm>
            <a:off x="304801" y="2057400"/>
            <a:ext cx="8382000" cy="3539430"/>
          </a:xfrm>
          <a:prstGeom prst="rect">
            <a:avLst/>
          </a:prstGeom>
          <a:solidFill>
            <a:srgbClr val="00B050"/>
          </a:solidFill>
          <a:ln w="28575">
            <a:solidFill>
              <a:schemeClr val="bg1"/>
            </a:solidFill>
          </a:ln>
        </p:spPr>
        <p:txBody>
          <a:bodyPr wrap="square">
            <a:spAutoFit/>
          </a:bodyPr>
          <a:lstStyle/>
          <a:p>
            <a:pPr algn="ctr"/>
            <a:r>
              <a:rPr lang="en-US" sz="3200" i="1" dirty="0" smtClean="0">
                <a:solidFill>
                  <a:schemeClr val="bg1"/>
                </a:solidFill>
              </a:rPr>
              <a:t>(Colossians 3:18-21) “Wives, submit yourselves unto your own husbands, as it is fit in the Lord. Husbands, love your wives, and be not bitter against them. Children, obey your parents in all things: for this is well pleasing unto the Lord. Fathers, provoke not your children to anger, lest they be discouraged.”</a:t>
            </a:r>
            <a:endParaRPr lang="en-US" sz="32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219200"/>
          </a:xfrm>
        </p:spPr>
        <p:txBody>
          <a:bodyPr/>
          <a:lstStyle/>
          <a:p>
            <a:r>
              <a:rPr lang="en-US" dirty="0" smtClean="0">
                <a:effectLst>
                  <a:glow rad="101600">
                    <a:schemeClr val="bg1">
                      <a:alpha val="60000"/>
                    </a:schemeClr>
                  </a:glow>
                </a:effectLst>
              </a:rPr>
              <a:t>3. Neglect of God</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152400" y="1219200"/>
            <a:ext cx="8991600" cy="5638800"/>
          </a:xfrm>
        </p:spPr>
        <p:txBody>
          <a:bodyPr>
            <a:noAutofit/>
          </a:bodyPr>
          <a:lstStyle/>
          <a:p>
            <a:r>
              <a:rPr lang="en-US" sz="3600" dirty="0" smtClean="0">
                <a:solidFill>
                  <a:srgbClr val="FFFF00"/>
                </a:solidFill>
                <a:effectLst>
                  <a:glow rad="101600">
                    <a:schemeClr val="bg1">
                      <a:alpha val="60000"/>
                    </a:schemeClr>
                  </a:glow>
                </a:effectLst>
              </a:rPr>
              <a:t>Allowing people and things </a:t>
            </a:r>
            <a:r>
              <a:rPr lang="en-US" sz="3600" dirty="0" smtClean="0">
                <a:solidFill>
                  <a:srgbClr val="FFFF00"/>
                </a:solidFill>
                <a:effectLst>
                  <a:glow rad="101600">
                    <a:schemeClr val="bg1">
                      <a:alpha val="60000"/>
                    </a:schemeClr>
                  </a:glow>
                </a:effectLst>
              </a:rPr>
              <a:t>to crowd </a:t>
            </a:r>
            <a:r>
              <a:rPr lang="en-US" sz="3600" dirty="0" smtClean="0">
                <a:solidFill>
                  <a:srgbClr val="FFFF00"/>
                </a:solidFill>
                <a:effectLst>
                  <a:glow rad="101600">
                    <a:schemeClr val="bg1">
                      <a:alpha val="60000"/>
                    </a:schemeClr>
                  </a:glow>
                </a:effectLst>
              </a:rPr>
              <a:t>out </a:t>
            </a:r>
            <a:r>
              <a:rPr lang="en-US" sz="3600" dirty="0" smtClean="0">
                <a:solidFill>
                  <a:srgbClr val="FFFF00"/>
                </a:solidFill>
                <a:effectLst>
                  <a:glow rad="101600">
                    <a:schemeClr val="bg1">
                      <a:alpha val="60000"/>
                    </a:schemeClr>
                  </a:glow>
                </a:effectLst>
              </a:rPr>
              <a:t>  time </a:t>
            </a:r>
            <a:r>
              <a:rPr lang="en-US" sz="3600" dirty="0" smtClean="0">
                <a:solidFill>
                  <a:srgbClr val="FFFF00"/>
                </a:solidFill>
                <a:effectLst>
                  <a:glow rad="101600">
                    <a:schemeClr val="bg1">
                      <a:alpha val="60000"/>
                    </a:schemeClr>
                  </a:glow>
                </a:effectLst>
              </a:rPr>
              <a:t>for…</a:t>
            </a:r>
          </a:p>
          <a:p>
            <a:pPr>
              <a:buFont typeface="Wingdings"/>
              <a:buChar char="Ø"/>
            </a:pPr>
            <a:r>
              <a:rPr lang="en-US" sz="3600" dirty="0" smtClean="0">
                <a:effectLst>
                  <a:glow rad="101600">
                    <a:schemeClr val="bg1">
                      <a:alpha val="60000"/>
                    </a:schemeClr>
                  </a:glow>
                </a:effectLst>
              </a:rPr>
              <a:t>Prayer – </a:t>
            </a:r>
            <a:r>
              <a:rPr lang="en-US" sz="3600" i="1" dirty="0" smtClean="0">
                <a:effectLst>
                  <a:glow rad="101600">
                    <a:schemeClr val="bg1">
                      <a:alpha val="60000"/>
                    </a:schemeClr>
                  </a:glow>
                </a:effectLst>
              </a:rPr>
              <a:t>Luke 18:1</a:t>
            </a:r>
          </a:p>
          <a:p>
            <a:pPr>
              <a:buFont typeface="Wingdings"/>
              <a:buChar char="Ø"/>
            </a:pPr>
            <a:r>
              <a:rPr lang="en-US" sz="3600" dirty="0" smtClean="0">
                <a:effectLst>
                  <a:glow rad="101600">
                    <a:schemeClr val="bg1">
                      <a:alpha val="60000"/>
                    </a:schemeClr>
                  </a:glow>
                </a:effectLst>
              </a:rPr>
              <a:t>Bible reading – </a:t>
            </a:r>
            <a:r>
              <a:rPr lang="en-US" sz="3600" i="1" dirty="0" smtClean="0">
                <a:effectLst>
                  <a:glow rad="101600">
                    <a:schemeClr val="bg1">
                      <a:alpha val="60000"/>
                    </a:schemeClr>
                  </a:glow>
                </a:effectLst>
              </a:rPr>
              <a:t>I Tim. 4:13</a:t>
            </a:r>
          </a:p>
          <a:p>
            <a:pPr>
              <a:buFont typeface="Wingdings"/>
              <a:buChar char="Ø"/>
            </a:pPr>
            <a:r>
              <a:rPr lang="en-US" sz="3600" dirty="0" smtClean="0">
                <a:effectLst>
                  <a:glow rad="101600">
                    <a:schemeClr val="bg1">
                      <a:alpha val="60000"/>
                    </a:schemeClr>
                  </a:glow>
                </a:effectLst>
              </a:rPr>
              <a:t>Bible study – </a:t>
            </a:r>
            <a:r>
              <a:rPr lang="en-US" sz="3600" i="1" dirty="0" smtClean="0">
                <a:effectLst>
                  <a:glow rad="101600">
                    <a:schemeClr val="bg1">
                      <a:alpha val="60000"/>
                    </a:schemeClr>
                  </a:glow>
                </a:effectLst>
              </a:rPr>
              <a:t>II Tim. 2:15</a:t>
            </a:r>
          </a:p>
          <a:p>
            <a:pPr>
              <a:buFont typeface="Wingdings"/>
              <a:buChar char="Ø"/>
            </a:pPr>
            <a:r>
              <a:rPr lang="en-US" sz="3600" dirty="0" smtClean="0">
                <a:effectLst>
                  <a:glow rad="101600">
                    <a:schemeClr val="bg1">
                      <a:alpha val="60000"/>
                    </a:schemeClr>
                  </a:glow>
                </a:effectLst>
              </a:rPr>
              <a:t>Bible memorization and meditation – </a:t>
            </a:r>
            <a:r>
              <a:rPr lang="en-US" sz="3600" i="1" dirty="0" smtClean="0">
                <a:effectLst>
                  <a:glow rad="101600">
                    <a:schemeClr val="bg1">
                      <a:alpha val="60000"/>
                    </a:schemeClr>
                  </a:glow>
                </a:effectLst>
              </a:rPr>
              <a:t>Ps. 119</a:t>
            </a:r>
          </a:p>
          <a:p>
            <a:pPr>
              <a:buFont typeface="Wingdings"/>
              <a:buChar char="Ø"/>
            </a:pPr>
            <a:r>
              <a:rPr lang="en-US" sz="3600" dirty="0" smtClean="0">
                <a:effectLst>
                  <a:glow rad="101600">
                    <a:schemeClr val="bg1">
                      <a:alpha val="60000"/>
                    </a:schemeClr>
                  </a:glow>
                </a:effectLst>
              </a:rPr>
              <a:t>Church attendance – </a:t>
            </a:r>
            <a:r>
              <a:rPr lang="en-US" sz="3600" i="1" dirty="0" smtClean="0">
                <a:effectLst>
                  <a:glow rad="101600">
                    <a:schemeClr val="bg1">
                      <a:alpha val="60000"/>
                    </a:schemeClr>
                  </a:glow>
                </a:effectLst>
              </a:rPr>
              <a:t>Heb. 10:24-25</a:t>
            </a:r>
          </a:p>
          <a:p>
            <a:pPr>
              <a:buFont typeface="Wingdings"/>
              <a:buChar char="Ø"/>
            </a:pPr>
            <a:r>
              <a:rPr lang="en-US" sz="3600" dirty="0" smtClean="0">
                <a:effectLst>
                  <a:glow rad="101600">
                    <a:schemeClr val="bg1">
                      <a:alpha val="60000"/>
                    </a:schemeClr>
                  </a:glow>
                </a:effectLst>
              </a:rPr>
              <a:t>Service for Christ in the Local Church –             </a:t>
            </a:r>
            <a:r>
              <a:rPr lang="en-US" sz="3600" i="1" dirty="0" smtClean="0">
                <a:effectLst>
                  <a:glow rad="101600">
                    <a:schemeClr val="bg1">
                      <a:alpha val="60000"/>
                    </a:schemeClr>
                  </a:glow>
                </a:effectLst>
              </a:rPr>
              <a:t>I Cor. 16:15</a:t>
            </a:r>
          </a:p>
          <a:p>
            <a:pPr>
              <a:buNone/>
            </a:pPr>
            <a:r>
              <a:rPr lang="en-US" sz="3600" dirty="0" smtClean="0">
                <a:effectLst>
                  <a:glow rad="101600">
                    <a:schemeClr val="bg1">
                      <a:alpha val="60000"/>
                    </a:schemeClr>
                  </a:glow>
                </a:effectLst>
              </a:rPr>
              <a:t/>
            </a:r>
            <a:br>
              <a:rPr lang="en-US" sz="3600" dirty="0" smtClean="0">
                <a:effectLst>
                  <a:glow rad="101600">
                    <a:schemeClr val="bg1">
                      <a:alpha val="60000"/>
                    </a:schemeClr>
                  </a:glow>
                </a:effectLst>
              </a:rPr>
            </a:br>
            <a:endParaRPr lang="en-US" sz="3600" dirty="0">
              <a:effectLst>
                <a:glow rad="101600">
                  <a:schemeClr val="bg1">
                    <a:alpha val="60000"/>
                  </a:schemeClr>
                </a:glow>
              </a:effectLst>
            </a:endParaRPr>
          </a:p>
        </p:txBody>
      </p:sp>
      <p:pic>
        <p:nvPicPr>
          <p:cNvPr id="4098" name="Picture 2"/>
          <p:cNvPicPr>
            <a:picLocks noChangeAspect="1" noChangeArrowheads="1"/>
          </p:cNvPicPr>
          <p:nvPr/>
        </p:nvPicPr>
        <p:blipFill>
          <a:blip r:embed="rId3" cstate="print"/>
          <a:srcRect/>
          <a:stretch>
            <a:fillRect/>
          </a:stretch>
        </p:blipFill>
        <p:spPr bwMode="auto">
          <a:xfrm>
            <a:off x="5486400" y="2057400"/>
            <a:ext cx="344129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33400"/>
            <a:ext cx="10058400" cy="7696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752600"/>
          </a:xfrm>
        </p:spPr>
        <p:txBody>
          <a:bodyPr>
            <a:normAutofit fontScale="90000"/>
          </a:bodyPr>
          <a:lstStyle/>
          <a:p>
            <a:r>
              <a:rPr lang="en-US" dirty="0" smtClean="0">
                <a:solidFill>
                  <a:srgbClr val="FFFF00"/>
                </a:solidFill>
                <a:effectLst>
                  <a:glow rad="101600">
                    <a:schemeClr val="bg1">
                      <a:alpha val="60000"/>
                    </a:schemeClr>
                  </a:glow>
                </a:effectLst>
              </a:rPr>
              <a:t>Personal commitment – </a:t>
            </a:r>
            <a:r>
              <a:rPr lang="en-US" i="1" dirty="0" smtClean="0">
                <a:solidFill>
                  <a:srgbClr val="FFFF00"/>
                </a:solidFill>
                <a:effectLst>
                  <a:glow rad="101600">
                    <a:schemeClr val="bg1">
                      <a:alpha val="60000"/>
                    </a:schemeClr>
                  </a:glow>
                </a:effectLst>
              </a:rPr>
              <a:t>I will build my life around Scriptural priorities </a:t>
            </a:r>
            <a:br>
              <a:rPr lang="en-US" i="1" dirty="0" smtClean="0">
                <a:solidFill>
                  <a:srgbClr val="FFFF00"/>
                </a:solidFill>
                <a:effectLst>
                  <a:glow rad="101600">
                    <a:schemeClr val="bg1">
                      <a:alpha val="60000"/>
                    </a:schemeClr>
                  </a:glow>
                </a:effectLst>
              </a:rPr>
            </a:br>
            <a:r>
              <a:rPr lang="en-US" i="1" dirty="0" smtClean="0">
                <a:solidFill>
                  <a:srgbClr val="FFFF00"/>
                </a:solidFill>
                <a:effectLst>
                  <a:glow rad="101600">
                    <a:schemeClr val="bg1">
                      <a:alpha val="60000"/>
                    </a:schemeClr>
                  </a:glow>
                </a:effectLst>
              </a:rPr>
              <a:t>(I Cor. 15:58)</a:t>
            </a:r>
            <a:br>
              <a:rPr lang="en-US" i="1" dirty="0" smtClean="0">
                <a:solidFill>
                  <a:srgbClr val="FFFF00"/>
                </a:solidFill>
                <a:effectLst>
                  <a:glow rad="101600">
                    <a:schemeClr val="bg1">
                      <a:alpha val="60000"/>
                    </a:schemeClr>
                  </a:glow>
                </a:effectLst>
              </a:rPr>
            </a:br>
            <a:endParaRPr lang="en-US" dirty="0"/>
          </a:p>
        </p:txBody>
      </p:sp>
      <p:pic>
        <p:nvPicPr>
          <p:cNvPr id="7170" name="Picture 2"/>
          <p:cNvPicPr>
            <a:picLocks noChangeAspect="1" noChangeArrowheads="1"/>
          </p:cNvPicPr>
          <p:nvPr/>
        </p:nvPicPr>
        <p:blipFill>
          <a:blip r:embed="rId3" cstate="print"/>
          <a:srcRect/>
          <a:stretch>
            <a:fillRect/>
          </a:stretch>
        </p:blipFill>
        <p:spPr bwMode="auto">
          <a:xfrm rot="21104477">
            <a:off x="203111" y="2840204"/>
            <a:ext cx="4762500" cy="317182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rot="1099909" flipH="1">
            <a:off x="4729141" y="3143828"/>
            <a:ext cx="4019550" cy="316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1143000"/>
          </a:xfrm>
        </p:spPr>
        <p:txBody>
          <a:bodyPr>
            <a:normAutofit fontScale="90000"/>
          </a:bodyPr>
          <a:lstStyle/>
          <a:p>
            <a:r>
              <a:rPr lang="en-US" dirty="0" smtClean="0">
                <a:effectLst>
                  <a:glow rad="101600">
                    <a:schemeClr val="bg1">
                      <a:alpha val="60000"/>
                    </a:schemeClr>
                  </a:glow>
                </a:effectLst>
              </a:rPr>
              <a:t>4. Unwise Counselors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solidFill>
                  <a:srgbClr val="FFFF00"/>
                </a:solidFill>
                <a:effectLst>
                  <a:glow rad="101600">
                    <a:schemeClr val="bg1">
                      <a:alpha val="60000"/>
                    </a:schemeClr>
                  </a:glow>
                </a:effectLst>
              </a:rPr>
              <a:t>Seeking the advice of </a:t>
            </a:r>
            <a:r>
              <a:rPr lang="en-US" dirty="0" smtClean="0">
                <a:solidFill>
                  <a:srgbClr val="FFFF00"/>
                </a:solidFill>
                <a:effectLst>
                  <a:glow rad="101600">
                    <a:schemeClr val="bg1">
                      <a:alpha val="60000"/>
                    </a:schemeClr>
                  </a:glow>
                </a:effectLst>
              </a:rPr>
              <a:t>popular/worldly                                   </a:t>
            </a:r>
            <a:r>
              <a:rPr lang="en-US" dirty="0" smtClean="0">
                <a:solidFill>
                  <a:srgbClr val="FFFF00"/>
                </a:solidFill>
                <a:effectLst>
                  <a:glow rad="101600">
                    <a:schemeClr val="bg1">
                      <a:alpha val="60000"/>
                    </a:schemeClr>
                  </a:glow>
                </a:effectLst>
              </a:rPr>
              <a:t>people rather than godly people.</a:t>
            </a:r>
          </a:p>
          <a:p>
            <a:r>
              <a:rPr lang="en-US" i="1" dirty="0" smtClean="0">
                <a:effectLst>
                  <a:glow rad="101600">
                    <a:schemeClr val="bg1">
                      <a:alpha val="60000"/>
                    </a:schemeClr>
                  </a:glow>
                </a:effectLst>
              </a:rPr>
              <a:t>Psalms 1:1-3 “Blessed is the man that </a:t>
            </a:r>
            <a:r>
              <a:rPr lang="en-US" i="1" dirty="0" err="1" smtClean="0">
                <a:effectLst>
                  <a:glow rad="101600">
                    <a:schemeClr val="bg1">
                      <a:alpha val="60000"/>
                    </a:schemeClr>
                  </a:glow>
                </a:effectLst>
              </a:rPr>
              <a:t>walketh</a:t>
            </a:r>
            <a:r>
              <a:rPr lang="en-US" i="1" dirty="0" smtClean="0">
                <a:effectLst>
                  <a:glow rad="101600">
                    <a:schemeClr val="bg1">
                      <a:alpha val="60000"/>
                    </a:schemeClr>
                  </a:glow>
                </a:effectLst>
              </a:rPr>
              <a:t> not in the counsel of the ungodly, nor </a:t>
            </a:r>
            <a:r>
              <a:rPr lang="en-US" i="1" dirty="0" err="1" smtClean="0">
                <a:effectLst>
                  <a:glow rad="101600">
                    <a:schemeClr val="bg1">
                      <a:alpha val="60000"/>
                    </a:schemeClr>
                  </a:glow>
                </a:effectLst>
              </a:rPr>
              <a:t>standeth</a:t>
            </a:r>
            <a:r>
              <a:rPr lang="en-US" i="1" dirty="0" smtClean="0">
                <a:effectLst>
                  <a:glow rad="101600">
                    <a:schemeClr val="bg1">
                      <a:alpha val="60000"/>
                    </a:schemeClr>
                  </a:glow>
                </a:effectLst>
              </a:rPr>
              <a:t> in the way of sinners, nor </a:t>
            </a:r>
            <a:r>
              <a:rPr lang="en-US" i="1" dirty="0" err="1" smtClean="0">
                <a:effectLst>
                  <a:glow rad="101600">
                    <a:schemeClr val="bg1">
                      <a:alpha val="60000"/>
                    </a:schemeClr>
                  </a:glow>
                </a:effectLst>
              </a:rPr>
              <a:t>sitteth</a:t>
            </a:r>
            <a:r>
              <a:rPr lang="en-US" i="1" dirty="0" smtClean="0">
                <a:effectLst>
                  <a:glow rad="101600">
                    <a:schemeClr val="bg1">
                      <a:alpha val="60000"/>
                    </a:schemeClr>
                  </a:glow>
                </a:effectLst>
              </a:rPr>
              <a:t> in the seat of the scornful. But his delight is in the law of the LORD; and in his law doth he meditate day and night. And he shall be like a tree planted by the rivers of water, that </a:t>
            </a:r>
            <a:r>
              <a:rPr lang="en-US" i="1" dirty="0" err="1" smtClean="0">
                <a:effectLst>
                  <a:glow rad="101600">
                    <a:schemeClr val="bg1">
                      <a:alpha val="60000"/>
                    </a:schemeClr>
                  </a:glow>
                </a:effectLst>
              </a:rPr>
              <a:t>bringeth</a:t>
            </a:r>
            <a:r>
              <a:rPr lang="en-US" i="1" dirty="0" smtClean="0">
                <a:effectLst>
                  <a:glow rad="101600">
                    <a:schemeClr val="bg1">
                      <a:alpha val="60000"/>
                    </a:schemeClr>
                  </a:glow>
                </a:effectLst>
              </a:rPr>
              <a:t> forth his fruit in his season; his leaf also shall not wither; and whatsoever he doeth shall prosper.”</a:t>
            </a:r>
            <a:endParaRPr lang="en-US" i="1" dirty="0">
              <a:effectLst>
                <a:glow rad="101600">
                  <a:schemeClr val="bg1">
                    <a:alpha val="60000"/>
                  </a:schemeClr>
                </a:glow>
              </a:effectLst>
            </a:endParaRPr>
          </a:p>
        </p:txBody>
      </p:sp>
      <p:pic>
        <p:nvPicPr>
          <p:cNvPr id="3075" name="Picture 3"/>
          <p:cNvPicPr>
            <a:picLocks noChangeAspect="1" noChangeArrowheads="1"/>
          </p:cNvPicPr>
          <p:nvPr/>
        </p:nvPicPr>
        <p:blipFill>
          <a:blip r:embed="rId3" cstate="print"/>
          <a:srcRect/>
          <a:stretch>
            <a:fillRect/>
          </a:stretch>
        </p:blipFill>
        <p:spPr bwMode="auto">
          <a:xfrm>
            <a:off x="6858000" y="0"/>
            <a:ext cx="2286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10400"/>
          </a:xfrm>
        </p:spPr>
        <p:txBody>
          <a:bodyPr>
            <a:noAutofit/>
          </a:bodyPr>
          <a:lstStyle/>
          <a:p>
            <a:pPr>
              <a:buNone/>
            </a:pPr>
            <a:r>
              <a:rPr lang="en-US" sz="2900" i="1" dirty="0" smtClean="0">
                <a:effectLst>
                  <a:glow rad="101600">
                    <a:schemeClr val="bg1">
                      <a:alpha val="60000"/>
                    </a:schemeClr>
                  </a:glow>
                </a:effectLst>
              </a:rPr>
              <a:t>    I Kings 12:8-11 “But he (</a:t>
            </a:r>
            <a:r>
              <a:rPr lang="en-US" sz="2900" i="1" dirty="0" err="1" smtClean="0">
                <a:effectLst>
                  <a:glow rad="101600">
                    <a:schemeClr val="bg1">
                      <a:alpha val="60000"/>
                    </a:schemeClr>
                  </a:glow>
                </a:effectLst>
              </a:rPr>
              <a:t>Rehoboam</a:t>
            </a:r>
            <a:r>
              <a:rPr lang="en-US" sz="2900" i="1" dirty="0" smtClean="0">
                <a:effectLst>
                  <a:glow rad="101600">
                    <a:schemeClr val="bg1">
                      <a:alpha val="60000"/>
                    </a:schemeClr>
                  </a:glow>
                </a:effectLst>
              </a:rPr>
              <a:t>) forsook the counsel of the old men, which they had given him, and consulted with the young men that were grown up with him, and which stood before him: And he said unto them, What counsel give ye that we may answer this people, who have spoken to me, saying, Make the yoke which thy father did put upon us lighter? And the young men that were grown up with him </a:t>
            </a:r>
            <a:r>
              <a:rPr lang="en-US" sz="2900" i="1" dirty="0" err="1" smtClean="0">
                <a:effectLst>
                  <a:glow rad="101600">
                    <a:schemeClr val="bg1">
                      <a:alpha val="60000"/>
                    </a:schemeClr>
                  </a:glow>
                </a:effectLst>
              </a:rPr>
              <a:t>spake</a:t>
            </a:r>
            <a:r>
              <a:rPr lang="en-US" sz="2900" i="1" dirty="0" smtClean="0">
                <a:effectLst>
                  <a:glow rad="101600">
                    <a:schemeClr val="bg1">
                      <a:alpha val="60000"/>
                    </a:schemeClr>
                  </a:glow>
                </a:effectLst>
              </a:rPr>
              <a:t> unto him, saying, Thus </a:t>
            </a:r>
            <a:r>
              <a:rPr lang="en-US" sz="2900" i="1" dirty="0" err="1" smtClean="0">
                <a:effectLst>
                  <a:glow rad="101600">
                    <a:schemeClr val="bg1">
                      <a:alpha val="60000"/>
                    </a:schemeClr>
                  </a:glow>
                </a:effectLst>
              </a:rPr>
              <a:t>shalt</a:t>
            </a:r>
            <a:r>
              <a:rPr lang="en-US" sz="2900" i="1" dirty="0" smtClean="0">
                <a:effectLst>
                  <a:glow rad="101600">
                    <a:schemeClr val="bg1">
                      <a:alpha val="60000"/>
                    </a:schemeClr>
                  </a:glow>
                </a:effectLst>
              </a:rPr>
              <a:t> thou speak unto this people that </a:t>
            </a:r>
            <a:r>
              <a:rPr lang="en-US" sz="2900" i="1" dirty="0" err="1" smtClean="0">
                <a:effectLst>
                  <a:glow rad="101600">
                    <a:schemeClr val="bg1">
                      <a:alpha val="60000"/>
                    </a:schemeClr>
                  </a:glow>
                </a:effectLst>
              </a:rPr>
              <a:t>spake</a:t>
            </a:r>
            <a:r>
              <a:rPr lang="en-US" sz="2900" i="1" dirty="0" smtClean="0">
                <a:effectLst>
                  <a:glow rad="101600">
                    <a:schemeClr val="bg1">
                      <a:alpha val="60000"/>
                    </a:schemeClr>
                  </a:glow>
                </a:effectLst>
              </a:rPr>
              <a:t> unto thee, saying, Thy father made our yoke heavy, but make thou it lighter unto us; thus </a:t>
            </a:r>
            <a:r>
              <a:rPr lang="en-US" sz="2900" i="1" dirty="0" err="1" smtClean="0">
                <a:effectLst>
                  <a:glow rad="101600">
                    <a:schemeClr val="bg1">
                      <a:alpha val="60000"/>
                    </a:schemeClr>
                  </a:glow>
                </a:effectLst>
              </a:rPr>
              <a:t>shalt</a:t>
            </a:r>
            <a:r>
              <a:rPr lang="en-US" sz="2900" i="1" dirty="0" smtClean="0">
                <a:effectLst>
                  <a:glow rad="101600">
                    <a:schemeClr val="bg1">
                      <a:alpha val="60000"/>
                    </a:schemeClr>
                  </a:glow>
                </a:effectLst>
              </a:rPr>
              <a:t> thou say unto them, My little finger shall be thicker than my father's loins. And now whereas my father did lade you with a heavy yoke, I will add to your yoke: my father hath chastised you with whips, but I will chastise you with scorpions.”</a:t>
            </a:r>
            <a:endParaRPr lang="en-US" sz="2900" i="1" dirty="0">
              <a:effectLst>
                <a:glow rad="101600">
                  <a:schemeClr val="bg1">
                    <a:alpha val="60000"/>
                  </a:schemeClr>
                </a:glow>
              </a:effectLst>
            </a:endParaRPr>
          </a:p>
        </p:txBody>
      </p:sp>
      <p:sp>
        <p:nvSpPr>
          <p:cNvPr id="4" name="Rectangle 3"/>
          <p:cNvSpPr/>
          <p:nvPr/>
        </p:nvSpPr>
        <p:spPr>
          <a:xfrm>
            <a:off x="-457200" y="-457200"/>
            <a:ext cx="9753600" cy="784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Ptr. Daniel White\Desktop\Bible pictures\Bible pictures Old Testament\Rehoboam\Young men influence Rehoboam 1168-53.jpg"/>
          <p:cNvPicPr>
            <a:picLocks noChangeAspect="1" noChangeArrowheads="1"/>
          </p:cNvPicPr>
          <p:nvPr/>
        </p:nvPicPr>
        <p:blipFill>
          <a:blip r:embed="rId3" cstate="print">
            <a:lum bright="-10000"/>
          </a:blip>
          <a:srcRect/>
          <a:stretch>
            <a:fillRect/>
          </a:stretch>
        </p:blipFill>
        <p:spPr bwMode="auto">
          <a:xfrm>
            <a:off x="1676400" y="-228600"/>
            <a:ext cx="6019799" cy="7086600"/>
          </a:xfrm>
          <a:prstGeom prst="rect">
            <a:avLst/>
          </a:prstGeom>
          <a:noFill/>
        </p:spPr>
      </p:pic>
      <p:pic>
        <p:nvPicPr>
          <p:cNvPr id="1027" name="Picture 3" descr="c:\Users\Ptr. Daniel White\Desktop\Bible pictures\faces\rehoboam_jeroboam1.jpg"/>
          <p:cNvPicPr>
            <a:picLocks noChangeAspect="1" noChangeArrowheads="1"/>
          </p:cNvPicPr>
          <p:nvPr/>
        </p:nvPicPr>
        <p:blipFill>
          <a:blip r:embed="rId4" cstate="print">
            <a:lum bright="-10000" contrast="20000"/>
          </a:blip>
          <a:srcRect/>
          <a:stretch>
            <a:fillRect/>
          </a:stretch>
        </p:blipFill>
        <p:spPr bwMode="auto">
          <a:xfrm>
            <a:off x="-783833" y="-304800"/>
            <a:ext cx="10080233" cy="75117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4316</TotalTime>
  <Words>2257</Words>
  <Application>Microsoft Office PowerPoint</Application>
  <PresentationFormat>On-screen Show (4:3)</PresentationFormat>
  <Paragraphs>152</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Ten Deadly Dangers that  Cause Christians to Fail</vt:lpstr>
      <vt:lpstr>1. Pride</vt:lpstr>
      <vt:lpstr>Slide 3</vt:lpstr>
      <vt:lpstr>2. Wrong Priorities</vt:lpstr>
      <vt:lpstr>Personal commitment – I will put the Lord first in my life and my family needs ahead of my own. </vt:lpstr>
      <vt:lpstr>3. Neglect of God</vt:lpstr>
      <vt:lpstr>Personal commitment – I will build my life around Scriptural priorities  (I Cor. 15:58) </vt:lpstr>
      <vt:lpstr>4. Unwise Counselors</vt:lpstr>
      <vt:lpstr>Slide 9</vt:lpstr>
      <vt:lpstr>Slide 10</vt:lpstr>
      <vt:lpstr>5. Fear of Man</vt:lpstr>
      <vt:lpstr>Slide 12</vt:lpstr>
      <vt:lpstr>6. Love of Money</vt:lpstr>
      <vt:lpstr>Slide 14</vt:lpstr>
      <vt:lpstr> Personal commitment - I will reject debt, money from evil sources, and will set my affections on things above (Col. 3:2). </vt:lpstr>
      <vt:lpstr>7. Lust</vt:lpstr>
      <vt:lpstr>Slide 17</vt:lpstr>
      <vt:lpstr>Slide 18</vt:lpstr>
      <vt:lpstr>Slide 19</vt:lpstr>
      <vt:lpstr>Slide 20</vt:lpstr>
      <vt:lpstr>8. Bitterness</vt:lpstr>
      <vt:lpstr>Slide 22</vt:lpstr>
      <vt:lpstr>Slide 23</vt:lpstr>
      <vt:lpstr>9. Neglecting the Needs of Others</vt:lpstr>
      <vt:lpstr>Slide 25</vt:lpstr>
      <vt:lpstr>10. Failure to Act Quickly to  Resolve a Problem </vt:lpstr>
      <vt:lpstr>Slide 27</vt:lpstr>
      <vt:lpstr>Slide 28</vt:lpstr>
      <vt:lpstr>Ten Deadly Dangers that  Cause Christians to Fail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Deadly Dangers that  Cause Christians to Fail</dc:title>
  <dc:creator>Ptr. Daniel White</dc:creator>
  <cp:lastModifiedBy>Ptr. Daniel White</cp:lastModifiedBy>
  <cp:revision>31</cp:revision>
  <dcterms:created xsi:type="dcterms:W3CDTF">2010-11-18T20:53:24Z</dcterms:created>
  <dcterms:modified xsi:type="dcterms:W3CDTF">2010-12-22T22:04:39Z</dcterms:modified>
</cp:coreProperties>
</file>