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6" r:id="rId10"/>
    <p:sldId id="267" r:id="rId11"/>
    <p:sldId id="269" r:id="rId12"/>
    <p:sldId id="270" r:id="rId13"/>
    <p:sldId id="271" r:id="rId14"/>
    <p:sldId id="272" r:id="rId15"/>
    <p:sldId id="273" r:id="rId16"/>
    <p:sldId id="274" r:id="rId17"/>
    <p:sldId id="268" r:id="rId18"/>
    <p:sldId id="276"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7" r:id="rId40"/>
    <p:sldId id="29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autoAdjust="0"/>
    <p:restoredTop sz="94698" autoAdjust="0"/>
  </p:normalViewPr>
  <p:slideViewPr>
    <p:cSldViewPr>
      <p:cViewPr varScale="1">
        <p:scale>
          <a:sx n="81" d="100"/>
          <a:sy n="81" d="100"/>
        </p:scale>
        <p:origin x="-81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8BDF1B-0D18-431C-83A0-6E6931875696}" type="datetimeFigureOut">
              <a:rPr lang="en-US" smtClean="0"/>
              <a:pPr/>
              <a:t>1/19/2011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D19483-4C22-418E-BC11-9BC5D588597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D19483-4C22-418E-BC11-9BC5D588597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40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19483-4C22-418E-BC11-9BC5D588597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1C9C7F-88BC-4AB2-8CE7-75CBA07D7CF8}"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A58E8-512E-41A4-9810-C766C7A72BA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1C9C7F-88BC-4AB2-8CE7-75CBA07D7CF8}"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A58E8-512E-41A4-9810-C766C7A72BA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1C9C7F-88BC-4AB2-8CE7-75CBA07D7CF8}"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A58E8-512E-41A4-9810-C766C7A72BA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1C9C7F-88BC-4AB2-8CE7-75CBA07D7CF8}"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A58E8-512E-41A4-9810-C766C7A72BA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1C9C7F-88BC-4AB2-8CE7-75CBA07D7CF8}"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A58E8-512E-41A4-9810-C766C7A72BA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1C9C7F-88BC-4AB2-8CE7-75CBA07D7CF8}"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A58E8-512E-41A4-9810-C766C7A72BA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1C9C7F-88BC-4AB2-8CE7-75CBA07D7CF8}" type="datetimeFigureOut">
              <a:rPr lang="en-US" smtClean="0"/>
              <a:pPr/>
              <a:t>1/19/2011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EA58E8-512E-41A4-9810-C766C7A72BA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1C9C7F-88BC-4AB2-8CE7-75CBA07D7CF8}" type="datetimeFigureOut">
              <a:rPr lang="en-US" smtClean="0"/>
              <a:pPr/>
              <a:t>1/19/2011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EA58E8-512E-41A4-9810-C766C7A72BA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1C9C7F-88BC-4AB2-8CE7-75CBA07D7CF8}" type="datetimeFigureOut">
              <a:rPr lang="en-US" smtClean="0"/>
              <a:pPr/>
              <a:t>1/19/2011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EA58E8-512E-41A4-9810-C766C7A72BA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1C9C7F-88BC-4AB2-8CE7-75CBA07D7CF8}"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A58E8-512E-41A4-9810-C766C7A72BA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1C9C7F-88BC-4AB2-8CE7-75CBA07D7CF8}"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A58E8-512E-41A4-9810-C766C7A72BA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1C9C7F-88BC-4AB2-8CE7-75CBA07D7CF8}" type="datetimeFigureOut">
              <a:rPr lang="en-US" smtClean="0"/>
              <a:pPr/>
              <a:t>1/19/2011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EA58E8-512E-41A4-9810-C766C7A72BA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1600" cy="1143000"/>
          </a:xfrm>
        </p:spPr>
        <p:txBody>
          <a:bodyPr>
            <a:noAutofit/>
          </a:bodyPr>
          <a:lstStyle/>
          <a:p>
            <a:r>
              <a:rPr lang="en-US" dirty="0" smtClean="0">
                <a:effectLst>
                  <a:glow rad="101600">
                    <a:schemeClr val="bg1">
                      <a:alpha val="60000"/>
                    </a:schemeClr>
                  </a:glow>
                </a:effectLst>
              </a:rPr>
              <a:t>Keeping the Hearts of Your Children</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905000"/>
            <a:ext cx="9144000" cy="4800600"/>
          </a:xfrm>
        </p:spPr>
        <p:txBody>
          <a:bodyPr>
            <a:prstTxWarp prst="textArchUp">
              <a:avLst>
                <a:gd name="adj" fmla="val 10829605"/>
              </a:avLst>
            </a:prstTxWarp>
            <a:normAutofit/>
          </a:bodyPr>
          <a:lstStyle/>
          <a:p>
            <a:pPr algn="ctr">
              <a:buNone/>
            </a:pPr>
            <a:r>
              <a:rPr lang="en-US" sz="4400" i="1" dirty="0" smtClean="0">
                <a:solidFill>
                  <a:srgbClr val="FFFF00"/>
                </a:solidFill>
                <a:effectLst>
                  <a:glow rad="101600">
                    <a:schemeClr val="bg1">
                      <a:alpha val="60000"/>
                    </a:schemeClr>
                  </a:glow>
                </a:effectLst>
              </a:rPr>
              <a:t>The Key to Raising Godly Children</a:t>
            </a:r>
            <a:endParaRPr lang="en-US" sz="4400" i="1" dirty="0">
              <a:solidFill>
                <a:srgbClr val="FFFF00"/>
              </a:solidFill>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a:stretch>
            <a:fillRect/>
          </a:stretch>
        </p:blipFill>
        <p:spPr bwMode="auto">
          <a:xfrm>
            <a:off x="3276600" y="2514600"/>
            <a:ext cx="2514600" cy="3886200"/>
          </a:xfrm>
          <a:prstGeom prst="rect">
            <a:avLst/>
          </a:prstGeom>
          <a:ln w="88900" cap="sq" cmpd="thickThin">
            <a:solidFill>
              <a:srgbClr val="000000"/>
            </a:solidFill>
            <a:prstDash val="solid"/>
            <a:miter lim="800000"/>
          </a:ln>
          <a:effectLst>
            <a:innerShdw blurRad="76200">
              <a:srgbClr val="000000"/>
            </a:innerShdw>
          </a:effectLst>
        </p:spPr>
      </p:pic>
      <p:pic>
        <p:nvPicPr>
          <p:cNvPr id="1028" name="Picture 4"/>
          <p:cNvPicPr>
            <a:picLocks noChangeAspect="1" noChangeArrowheads="1"/>
          </p:cNvPicPr>
          <p:nvPr/>
        </p:nvPicPr>
        <p:blipFill>
          <a:blip r:embed="rId4" cstate="print"/>
          <a:srcRect/>
          <a:stretch>
            <a:fillRect/>
          </a:stretch>
        </p:blipFill>
        <p:spPr bwMode="auto">
          <a:xfrm rot="20947413">
            <a:off x="1336865" y="3199787"/>
            <a:ext cx="1905000"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p:cNvPicPr>
            <a:picLocks noChangeAspect="1" noChangeArrowheads="1"/>
          </p:cNvPicPr>
          <p:nvPr/>
        </p:nvPicPr>
        <p:blipFill>
          <a:blip r:embed="rId5" cstate="print">
            <a:lum bright="-10000"/>
          </a:blip>
          <a:srcRect/>
          <a:stretch>
            <a:fillRect/>
          </a:stretch>
        </p:blipFill>
        <p:spPr bwMode="auto">
          <a:xfrm rot="555331">
            <a:off x="5781699" y="3519181"/>
            <a:ext cx="3200400" cy="2272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324600" cy="1066800"/>
          </a:xfrm>
        </p:spPr>
        <p:txBody>
          <a:bodyPr/>
          <a:lstStyle/>
          <a:p>
            <a:r>
              <a:rPr lang="en-US" dirty="0" smtClean="0">
                <a:effectLst>
                  <a:glow rad="101600">
                    <a:schemeClr val="bg1">
                      <a:alpha val="60000"/>
                    </a:schemeClr>
                  </a:glow>
                </a:effectLst>
              </a:rPr>
              <a:t> </a:t>
            </a:r>
            <a:r>
              <a:rPr lang="en-US" dirty="0">
                <a:effectLst>
                  <a:glow rad="101600">
                    <a:schemeClr val="bg1">
                      <a:alpha val="60000"/>
                    </a:schemeClr>
                  </a:glow>
                </a:effectLst>
              </a:rPr>
              <a:t>Key Ingredient</a:t>
            </a:r>
          </a:p>
        </p:txBody>
      </p:sp>
      <p:sp>
        <p:nvSpPr>
          <p:cNvPr id="3" name="Content Placeholder 2"/>
          <p:cNvSpPr>
            <a:spLocks noGrp="1"/>
          </p:cNvSpPr>
          <p:nvPr>
            <p:ph idx="1"/>
          </p:nvPr>
        </p:nvSpPr>
        <p:spPr>
          <a:xfrm>
            <a:off x="0" y="1143000"/>
            <a:ext cx="6477000" cy="5715000"/>
          </a:xfrm>
        </p:spPr>
        <p:txBody>
          <a:bodyPr>
            <a:normAutofit/>
          </a:bodyPr>
          <a:lstStyle/>
          <a:p>
            <a:pPr>
              <a:buFont typeface="Arial" charset="0"/>
              <a:buChar char="•"/>
            </a:pPr>
            <a:r>
              <a:rPr lang="en-US" dirty="0" smtClean="0">
                <a:effectLst>
                  <a:glow rad="101600">
                    <a:schemeClr val="bg1">
                      <a:alpha val="60000"/>
                    </a:schemeClr>
                  </a:glow>
                </a:effectLst>
              </a:rPr>
              <a:t>The </a:t>
            </a:r>
            <a:r>
              <a:rPr lang="en-US" dirty="0">
                <a:effectLst>
                  <a:glow rad="101600">
                    <a:schemeClr val="bg1">
                      <a:alpha val="60000"/>
                    </a:schemeClr>
                  </a:glow>
                </a:effectLst>
              </a:rPr>
              <a:t>key ingredient to raising godly children is to get their hearts </a:t>
            </a:r>
            <a:r>
              <a:rPr lang="en-US" dirty="0" smtClean="0">
                <a:effectLst>
                  <a:glow rad="101600">
                    <a:schemeClr val="bg1">
                      <a:alpha val="60000"/>
                    </a:schemeClr>
                  </a:glow>
                </a:effectLst>
              </a:rPr>
              <a:t>early.</a:t>
            </a:r>
          </a:p>
          <a:p>
            <a:pPr>
              <a:buFont typeface="Arial" charset="0"/>
              <a:buChar char="•"/>
            </a:pPr>
            <a:r>
              <a:rPr lang="en-US" dirty="0" smtClean="0">
                <a:effectLst>
                  <a:glow rad="101600">
                    <a:schemeClr val="bg1">
                      <a:alpha val="60000"/>
                    </a:schemeClr>
                  </a:glow>
                </a:effectLst>
              </a:rPr>
              <a:t>Keep </a:t>
            </a:r>
            <a:r>
              <a:rPr lang="en-US" dirty="0">
                <a:effectLst>
                  <a:glow rad="101600">
                    <a:schemeClr val="bg1">
                      <a:alpha val="60000"/>
                    </a:schemeClr>
                  </a:glow>
                </a:effectLst>
              </a:rPr>
              <a:t>their </a:t>
            </a:r>
            <a:r>
              <a:rPr lang="en-US" dirty="0" smtClean="0">
                <a:effectLst>
                  <a:glow rad="101600">
                    <a:schemeClr val="bg1">
                      <a:alpha val="60000"/>
                    </a:schemeClr>
                  </a:glow>
                </a:effectLst>
              </a:rPr>
              <a:t>hearts.</a:t>
            </a:r>
          </a:p>
          <a:p>
            <a:r>
              <a:rPr lang="en-US" dirty="0">
                <a:effectLst>
                  <a:glow rad="101600">
                    <a:schemeClr val="bg1">
                      <a:alpha val="60000"/>
                    </a:schemeClr>
                  </a:glow>
                </a:effectLst>
              </a:rPr>
              <a:t>B</a:t>
            </a:r>
            <a:r>
              <a:rPr lang="en-US" dirty="0" smtClean="0">
                <a:effectLst>
                  <a:glow rad="101600">
                    <a:schemeClr val="bg1">
                      <a:alpha val="60000"/>
                    </a:schemeClr>
                  </a:glow>
                </a:effectLst>
              </a:rPr>
              <a:t>e </a:t>
            </a:r>
            <a:r>
              <a:rPr lang="en-US" dirty="0">
                <a:effectLst>
                  <a:glow rad="101600">
                    <a:schemeClr val="bg1">
                      <a:alpha val="60000"/>
                    </a:schemeClr>
                  </a:glow>
                </a:effectLst>
              </a:rPr>
              <a:t>extremely vigilant not to lose their hearts. </a:t>
            </a:r>
            <a:endParaRPr lang="en-US" dirty="0" smtClean="0">
              <a:effectLst>
                <a:glow rad="101600">
                  <a:schemeClr val="bg1">
                    <a:alpha val="60000"/>
                  </a:schemeClr>
                </a:glow>
              </a:effectLst>
            </a:endParaRPr>
          </a:p>
          <a:p>
            <a:r>
              <a:rPr lang="en-US" dirty="0" smtClean="0">
                <a:effectLst>
                  <a:glow rad="101600">
                    <a:schemeClr val="bg1">
                      <a:alpha val="60000"/>
                    </a:schemeClr>
                  </a:glow>
                </a:effectLst>
              </a:rPr>
              <a:t>If </a:t>
            </a:r>
            <a:r>
              <a:rPr lang="en-US" dirty="0">
                <a:effectLst>
                  <a:glow rad="101600">
                    <a:schemeClr val="bg1">
                      <a:alpha val="60000"/>
                    </a:schemeClr>
                  </a:glow>
                </a:effectLst>
              </a:rPr>
              <a:t>you do lose your child’s </a:t>
            </a:r>
            <a:r>
              <a:rPr lang="en-US" dirty="0" smtClean="0">
                <a:effectLst>
                  <a:glow rad="101600">
                    <a:schemeClr val="bg1">
                      <a:alpha val="60000"/>
                    </a:schemeClr>
                  </a:glow>
                </a:effectLst>
              </a:rPr>
              <a:t>heart</a:t>
            </a:r>
            <a:r>
              <a:rPr lang="en-US" dirty="0">
                <a:effectLst>
                  <a:glow rad="101600">
                    <a:schemeClr val="bg1">
                      <a:alpha val="60000"/>
                    </a:schemeClr>
                  </a:glow>
                </a:effectLst>
              </a:rPr>
              <a:t>, then quickly find out </a:t>
            </a:r>
            <a:r>
              <a:rPr lang="en-US" dirty="0">
                <a:solidFill>
                  <a:srgbClr val="FFFF00"/>
                </a:solidFill>
                <a:effectLst>
                  <a:glow rad="101600">
                    <a:schemeClr val="bg1">
                      <a:alpha val="60000"/>
                    </a:schemeClr>
                  </a:glow>
                </a:effectLst>
              </a:rPr>
              <a:t>where</a:t>
            </a:r>
            <a:r>
              <a:rPr lang="en-US" dirty="0">
                <a:effectLst>
                  <a:glow rad="101600">
                    <a:schemeClr val="bg1">
                      <a:alpha val="60000"/>
                    </a:schemeClr>
                  </a:glow>
                </a:effectLst>
              </a:rPr>
              <a:t> and </a:t>
            </a:r>
            <a:r>
              <a:rPr lang="en-US" dirty="0">
                <a:solidFill>
                  <a:srgbClr val="FFFF00"/>
                </a:solidFill>
                <a:effectLst>
                  <a:glow rad="101600">
                    <a:schemeClr val="bg1">
                      <a:alpha val="60000"/>
                    </a:schemeClr>
                  </a:glow>
                </a:effectLst>
              </a:rPr>
              <a:t>when</a:t>
            </a:r>
            <a:r>
              <a:rPr lang="en-US" dirty="0">
                <a:effectLst>
                  <a:glow rad="101600">
                    <a:schemeClr val="bg1">
                      <a:alpha val="60000"/>
                    </a:schemeClr>
                  </a:glow>
                </a:effectLst>
              </a:rPr>
              <a:t> you lost it and put into action a plan to </a:t>
            </a:r>
            <a:r>
              <a:rPr lang="en-US" dirty="0" smtClean="0">
                <a:effectLst>
                  <a:glow rad="101600">
                    <a:schemeClr val="bg1">
                      <a:alpha val="60000"/>
                    </a:schemeClr>
                  </a:glow>
                </a:effectLst>
              </a:rPr>
              <a:t>get </a:t>
            </a:r>
            <a:r>
              <a:rPr lang="en-US" dirty="0">
                <a:effectLst>
                  <a:glow rad="101600">
                    <a:schemeClr val="bg1">
                      <a:alpha val="60000"/>
                    </a:schemeClr>
                  </a:glow>
                </a:effectLst>
              </a:rPr>
              <a:t>the heart back </a:t>
            </a:r>
            <a:r>
              <a:rPr lang="en-US" b="1" u="sng" dirty="0">
                <a:effectLst>
                  <a:glow rad="101600">
                    <a:schemeClr val="bg1">
                      <a:alpha val="60000"/>
                    </a:schemeClr>
                  </a:glow>
                </a:effectLst>
              </a:rPr>
              <a:t>NO MATTER WHAT IT </a:t>
            </a:r>
            <a:r>
              <a:rPr lang="en-US" b="1" u="sng" dirty="0" smtClean="0">
                <a:effectLst>
                  <a:glow rad="101600">
                    <a:schemeClr val="bg1">
                      <a:alpha val="60000"/>
                    </a:schemeClr>
                  </a:glow>
                </a:effectLst>
              </a:rPr>
              <a:t>TAKES!</a:t>
            </a:r>
            <a:endParaRPr lang="en-US" dirty="0">
              <a:effectLst>
                <a:glow rad="101600">
                  <a:schemeClr val="bg1">
                    <a:alpha val="60000"/>
                  </a:schemeClr>
                </a:glow>
              </a:effectLst>
            </a:endParaRPr>
          </a:p>
        </p:txBody>
      </p:sp>
      <p:pic>
        <p:nvPicPr>
          <p:cNvPr id="8194" name="Picture 2"/>
          <p:cNvPicPr>
            <a:picLocks noChangeAspect="1" noChangeArrowheads="1"/>
          </p:cNvPicPr>
          <p:nvPr/>
        </p:nvPicPr>
        <p:blipFill>
          <a:blip r:embed="rId3" cstate="print"/>
          <a:srcRect/>
          <a:stretch>
            <a:fillRect/>
          </a:stretch>
        </p:blipFill>
        <p:spPr bwMode="auto">
          <a:xfrm>
            <a:off x="6629401" y="-1"/>
            <a:ext cx="2514600" cy="2372711"/>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r="36000" b="1124"/>
          <a:stretch>
            <a:fillRect/>
          </a:stretch>
        </p:blipFill>
        <p:spPr bwMode="auto">
          <a:xfrm>
            <a:off x="6248400" y="1066800"/>
            <a:ext cx="2438400" cy="2514600"/>
          </a:xfrm>
          <a:prstGeom prst="rect">
            <a:avLst/>
          </a:prstGeom>
          <a:noFill/>
          <a:ln w="9525">
            <a:noFill/>
            <a:miter lim="800000"/>
            <a:headEnd/>
            <a:tailEnd/>
          </a:ln>
        </p:spPr>
      </p:pic>
      <p:pic>
        <p:nvPicPr>
          <p:cNvPr id="8198" name="Picture 6"/>
          <p:cNvPicPr>
            <a:picLocks noChangeAspect="1" noChangeArrowheads="1"/>
          </p:cNvPicPr>
          <p:nvPr/>
        </p:nvPicPr>
        <p:blipFill>
          <a:blip r:embed="rId5" cstate="print"/>
          <a:srcRect/>
          <a:stretch>
            <a:fillRect/>
          </a:stretch>
        </p:blipFill>
        <p:spPr bwMode="auto">
          <a:xfrm>
            <a:off x="6400800" y="2286000"/>
            <a:ext cx="2743200" cy="2614532"/>
          </a:xfrm>
          <a:prstGeom prst="rect">
            <a:avLst/>
          </a:prstGeom>
          <a:noFill/>
          <a:ln w="9525">
            <a:noFill/>
            <a:miter lim="800000"/>
            <a:headEnd/>
            <a:tailEnd/>
          </a:ln>
        </p:spPr>
      </p:pic>
      <p:pic>
        <p:nvPicPr>
          <p:cNvPr id="8196" name="Picture 4"/>
          <p:cNvPicPr>
            <a:picLocks noChangeAspect="1" noChangeArrowheads="1"/>
          </p:cNvPicPr>
          <p:nvPr/>
        </p:nvPicPr>
        <p:blipFill>
          <a:blip r:embed="rId6" cstate="print"/>
          <a:srcRect/>
          <a:stretch>
            <a:fillRect/>
          </a:stretch>
        </p:blipFill>
        <p:spPr bwMode="auto">
          <a:xfrm>
            <a:off x="6502400" y="4343400"/>
            <a:ext cx="2641600" cy="198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 to="" calcmode="lin" valueType="num">
                                      <p:cBhvr>
                                        <p:cTn id="12" dur="1" fill="hold"/>
                                        <p:tgtEl>
                                          <p:spTgt spid="819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8198"/>
                                        </p:tgtEl>
                                        <p:attrNameLst>
                                          <p:attrName>style.visibility</p:attrName>
                                        </p:attrNameLst>
                                      </p:cBhvr>
                                      <p:to>
                                        <p:strVal val="visible"/>
                                      </p:to>
                                    </p:set>
                                    <p:anim to="" calcmode="lin" valueType="num">
                                      <p:cBhvr>
                                        <p:cTn id="27" dur="1" fill="hold"/>
                                        <p:tgtEl>
                                          <p:spTgt spid="819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 to="" calcmode="lin" valueType="num">
                                      <p:cBhvr>
                                        <p:cTn id="37" dur="1" fill="hold"/>
                                        <p:tgtEl>
                                          <p:spTgt spid="819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Autofit/>
          </a:bodyPr>
          <a:lstStyle/>
          <a:p>
            <a:r>
              <a:rPr lang="en-US" sz="3300" dirty="0" smtClean="0">
                <a:effectLst>
                  <a:glow rad="101600">
                    <a:schemeClr val="bg1">
                      <a:alpha val="60000"/>
                    </a:schemeClr>
                  </a:glow>
                </a:effectLst>
              </a:rPr>
              <a:t>No matter…</a:t>
            </a:r>
          </a:p>
          <a:p>
            <a:pPr>
              <a:buFont typeface="Wingdings"/>
              <a:buChar char="Ø"/>
            </a:pPr>
            <a:r>
              <a:rPr lang="en-US" sz="3300" dirty="0">
                <a:effectLst>
                  <a:glow rad="101600">
                    <a:schemeClr val="bg1">
                      <a:alpha val="60000"/>
                    </a:schemeClr>
                  </a:glow>
                </a:effectLst>
              </a:rPr>
              <a:t> </a:t>
            </a:r>
            <a:r>
              <a:rPr lang="en-US" sz="3300" dirty="0" smtClean="0">
                <a:effectLst>
                  <a:glow rad="101600">
                    <a:schemeClr val="bg1">
                      <a:alpha val="60000"/>
                    </a:schemeClr>
                  </a:glow>
                </a:effectLst>
              </a:rPr>
              <a:t>How much time</a:t>
            </a:r>
          </a:p>
          <a:p>
            <a:pPr>
              <a:buFont typeface="Wingdings"/>
              <a:buChar char="Ø"/>
            </a:pPr>
            <a:r>
              <a:rPr lang="en-US" sz="3300" dirty="0">
                <a:effectLst>
                  <a:glow rad="101600">
                    <a:schemeClr val="bg1">
                      <a:alpha val="60000"/>
                    </a:schemeClr>
                  </a:glow>
                </a:effectLst>
              </a:rPr>
              <a:t> </a:t>
            </a:r>
            <a:r>
              <a:rPr lang="en-US" sz="3300" dirty="0" smtClean="0">
                <a:effectLst>
                  <a:glow rad="101600">
                    <a:schemeClr val="bg1">
                      <a:alpha val="60000"/>
                    </a:schemeClr>
                  </a:glow>
                </a:effectLst>
              </a:rPr>
              <a:t>Trouble</a:t>
            </a:r>
          </a:p>
          <a:p>
            <a:pPr>
              <a:buFont typeface="Wingdings"/>
              <a:buChar char="Ø"/>
            </a:pPr>
            <a:r>
              <a:rPr lang="en-US" sz="3300" dirty="0" smtClean="0">
                <a:effectLst>
                  <a:glow rad="101600">
                    <a:schemeClr val="bg1">
                      <a:alpha val="60000"/>
                    </a:schemeClr>
                  </a:glow>
                </a:effectLst>
              </a:rPr>
              <a:t> Money it takes to get back your child’s heart, you must decide</a:t>
            </a:r>
            <a:r>
              <a:rPr lang="en-US" sz="3300" dirty="0">
                <a:effectLst>
                  <a:glow rad="101600">
                    <a:schemeClr val="bg1">
                      <a:alpha val="60000"/>
                    </a:schemeClr>
                  </a:glow>
                </a:effectLst>
              </a:rPr>
              <a:t> </a:t>
            </a:r>
            <a:r>
              <a:rPr lang="en-US" sz="3300" dirty="0" smtClean="0">
                <a:effectLst>
                  <a:glow rad="101600">
                    <a:schemeClr val="bg1">
                      <a:alpha val="60000"/>
                    </a:schemeClr>
                  </a:glow>
                </a:effectLst>
              </a:rPr>
              <a:t>you will be willing to pay the price.</a:t>
            </a:r>
          </a:p>
          <a:p>
            <a:pPr marL="514350" indent="-514350" hangingPunct="0">
              <a:buAutoNum type="arabicPeriod"/>
            </a:pPr>
            <a:r>
              <a:rPr lang="en-US" sz="3300" dirty="0" smtClean="0">
                <a:effectLst>
                  <a:glow rad="101600">
                    <a:schemeClr val="bg1">
                      <a:alpha val="60000"/>
                    </a:schemeClr>
                  </a:glow>
                </a:effectLst>
              </a:rPr>
              <a:t>It </a:t>
            </a:r>
            <a:r>
              <a:rPr lang="en-US" sz="3300" dirty="0">
                <a:effectLst>
                  <a:glow rad="101600">
                    <a:schemeClr val="bg1">
                      <a:alpha val="60000"/>
                    </a:schemeClr>
                  </a:glow>
                </a:effectLst>
              </a:rPr>
              <a:t>may cost you your job.  Are you willing to pay the </a:t>
            </a:r>
            <a:r>
              <a:rPr lang="en-US" sz="3300" dirty="0" smtClean="0">
                <a:effectLst>
                  <a:glow rad="101600">
                    <a:schemeClr val="bg1">
                      <a:alpha val="60000"/>
                    </a:schemeClr>
                  </a:glow>
                </a:effectLst>
              </a:rPr>
              <a:t>price?</a:t>
            </a:r>
          </a:p>
          <a:p>
            <a:pPr marL="514350" indent="-514350" hangingPunct="0">
              <a:buAutoNum type="arabicPeriod"/>
            </a:pPr>
            <a:r>
              <a:rPr lang="en-US" sz="3300" dirty="0" smtClean="0">
                <a:effectLst>
                  <a:glow rad="101600">
                    <a:schemeClr val="bg1">
                      <a:alpha val="60000"/>
                    </a:schemeClr>
                  </a:glow>
                </a:effectLst>
              </a:rPr>
              <a:t>It </a:t>
            </a:r>
            <a:r>
              <a:rPr lang="en-US" sz="3300" dirty="0">
                <a:effectLst>
                  <a:glow rad="101600">
                    <a:schemeClr val="bg1">
                      <a:alpha val="60000"/>
                    </a:schemeClr>
                  </a:glow>
                </a:effectLst>
              </a:rPr>
              <a:t>may cost you selling your home and relocating elsewhere.  Are you willing to </a:t>
            </a:r>
            <a:r>
              <a:rPr lang="en-US" sz="3300" dirty="0" smtClean="0">
                <a:effectLst>
                  <a:glow rad="101600">
                    <a:schemeClr val="bg1">
                      <a:alpha val="60000"/>
                    </a:schemeClr>
                  </a:glow>
                </a:effectLst>
              </a:rPr>
              <a:t>pay </a:t>
            </a:r>
            <a:r>
              <a:rPr lang="en-US" sz="3300" dirty="0">
                <a:effectLst>
                  <a:glow rad="101600">
                    <a:schemeClr val="bg1">
                      <a:alpha val="60000"/>
                    </a:schemeClr>
                  </a:glow>
                </a:effectLst>
              </a:rPr>
              <a:t>the </a:t>
            </a:r>
            <a:r>
              <a:rPr lang="en-US" sz="3300" dirty="0" smtClean="0">
                <a:effectLst>
                  <a:glow rad="101600">
                    <a:schemeClr val="bg1">
                      <a:alpha val="60000"/>
                    </a:schemeClr>
                  </a:glow>
                </a:effectLst>
              </a:rPr>
              <a:t>price?</a:t>
            </a:r>
          </a:p>
          <a:p>
            <a:pPr marL="514350" indent="-514350" hangingPunct="0">
              <a:buNone/>
            </a:pPr>
            <a:r>
              <a:rPr lang="en-US" sz="3300" dirty="0" smtClean="0">
                <a:effectLst>
                  <a:glow rad="101600">
                    <a:schemeClr val="bg1">
                      <a:alpha val="60000"/>
                    </a:schemeClr>
                  </a:glow>
                </a:effectLst>
              </a:rPr>
              <a:t>3.  It </a:t>
            </a:r>
            <a:r>
              <a:rPr lang="en-US" sz="3300" dirty="0">
                <a:effectLst>
                  <a:glow rad="101600">
                    <a:schemeClr val="bg1">
                      <a:alpha val="60000"/>
                    </a:schemeClr>
                  </a:glow>
                </a:effectLst>
              </a:rPr>
              <a:t>may require radical changes in your own personal life.  Are you willing to pay </a:t>
            </a:r>
            <a:r>
              <a:rPr lang="en-US" sz="3300" dirty="0" smtClean="0">
                <a:effectLst>
                  <a:glow rad="101600">
                    <a:schemeClr val="bg1">
                      <a:alpha val="60000"/>
                    </a:schemeClr>
                  </a:glow>
                </a:effectLst>
              </a:rPr>
              <a:t>the </a:t>
            </a:r>
            <a:r>
              <a:rPr lang="en-US" sz="3300" dirty="0">
                <a:effectLst>
                  <a:glow rad="101600">
                    <a:schemeClr val="bg1">
                      <a:alpha val="60000"/>
                    </a:schemeClr>
                  </a:glow>
                </a:effectLst>
              </a:rPr>
              <a:t>price?</a:t>
            </a:r>
          </a:p>
          <a:p>
            <a:pPr>
              <a:buFont typeface="Wingdings"/>
              <a:buChar char="Ø"/>
            </a:pPr>
            <a:endParaRPr lang="en-US" sz="3300" dirty="0" smtClean="0">
              <a:effectLst>
                <a:glow rad="101600">
                  <a:schemeClr val="bg1">
                    <a:alpha val="60000"/>
                  </a:schemeClr>
                </a:glow>
              </a:effectLst>
            </a:endParaRPr>
          </a:p>
          <a:p>
            <a:endParaRPr lang="en-US" sz="3300" dirty="0">
              <a:effectLst>
                <a:glow rad="101600">
                  <a:schemeClr val="bg1">
                    <a:alpha val="60000"/>
                  </a:schemeClr>
                </a:glow>
              </a:effectLst>
            </a:endParaRPr>
          </a:p>
        </p:txBody>
      </p:sp>
      <p:pic>
        <p:nvPicPr>
          <p:cNvPr id="9218" name="Picture 2"/>
          <p:cNvPicPr>
            <a:picLocks noChangeAspect="1" noChangeArrowheads="1"/>
          </p:cNvPicPr>
          <p:nvPr/>
        </p:nvPicPr>
        <p:blipFill>
          <a:blip r:embed="rId3" cstate="print"/>
          <a:srcRect/>
          <a:stretch>
            <a:fillRect/>
          </a:stretch>
        </p:blipFill>
        <p:spPr bwMode="auto">
          <a:xfrm>
            <a:off x="6781800" y="0"/>
            <a:ext cx="2362200" cy="2133600"/>
          </a:xfrm>
          <a:prstGeom prst="rect">
            <a:avLst/>
          </a:prstGeom>
          <a:ln>
            <a:noFill/>
          </a:ln>
          <a:effectLst>
            <a:softEdge rad="112500"/>
          </a:effectLst>
        </p:spPr>
      </p:pic>
      <p:pic>
        <p:nvPicPr>
          <p:cNvPr id="9219" name="Picture 3"/>
          <p:cNvPicPr>
            <a:picLocks noChangeAspect="1" noChangeArrowheads="1"/>
          </p:cNvPicPr>
          <p:nvPr/>
        </p:nvPicPr>
        <p:blipFill>
          <a:blip r:embed="rId4" cstate="print"/>
          <a:srcRect/>
          <a:stretch>
            <a:fillRect/>
          </a:stretch>
        </p:blipFill>
        <p:spPr bwMode="auto">
          <a:xfrm>
            <a:off x="3352800" y="152400"/>
            <a:ext cx="3505200" cy="1752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971800"/>
          </a:xfrm>
        </p:spPr>
        <p:txBody>
          <a:bodyPr>
            <a:normAutofit fontScale="90000"/>
          </a:bodyPr>
          <a:lstStyle/>
          <a:p>
            <a:r>
              <a:rPr lang="en-US" sz="4900" b="1" cap="all" dirty="0">
                <a:effectLst>
                  <a:glow rad="101600">
                    <a:schemeClr val="bg1">
                      <a:alpha val="60000"/>
                    </a:schemeClr>
                  </a:glow>
                </a:effectLst>
              </a:rPr>
              <a:t>The heart of every problem </a:t>
            </a:r>
            <a:r>
              <a:rPr lang="en-US" sz="4900" b="1" cap="all" dirty="0" smtClean="0">
                <a:effectLst>
                  <a:glow rad="101600">
                    <a:schemeClr val="bg1">
                      <a:alpha val="60000"/>
                    </a:schemeClr>
                  </a:glow>
                </a:effectLst>
              </a:rPr>
              <a:t>          is </a:t>
            </a:r>
            <a:r>
              <a:rPr lang="en-US" sz="4900" b="1" cap="all" dirty="0">
                <a:effectLst>
                  <a:glow rad="101600">
                    <a:schemeClr val="bg1">
                      <a:alpha val="60000"/>
                    </a:schemeClr>
                  </a:glow>
                </a:effectLst>
              </a:rPr>
              <a:t>a problem in the heart</a:t>
            </a:r>
            <a:r>
              <a:rPr lang="en-US" sz="4900" dirty="0">
                <a:effectLst>
                  <a:glow rad="101600">
                    <a:schemeClr val="bg1">
                      <a:alpha val="60000"/>
                    </a:schemeClr>
                  </a:glow>
                </a:effectLst>
              </a:rPr>
              <a:t>  </a:t>
            </a:r>
            <a:r>
              <a:rPr lang="en-US" sz="4900" dirty="0" smtClean="0">
                <a:effectLst>
                  <a:glow rad="101600">
                    <a:schemeClr val="bg1">
                      <a:alpha val="60000"/>
                    </a:schemeClr>
                  </a:glow>
                </a:effectLst>
              </a:rPr>
              <a:t> </a:t>
            </a:r>
            <a:r>
              <a:rPr lang="en-US" dirty="0">
                <a:effectLst>
                  <a:glow rad="101600">
                    <a:schemeClr val="bg1">
                      <a:alpha val="60000"/>
                    </a:schemeClr>
                  </a:glow>
                </a:effectLst>
              </a:rPr>
              <a:t/>
            </a:r>
            <a:br>
              <a:rPr lang="en-US" dirty="0">
                <a:effectLst>
                  <a:glow rad="101600">
                    <a:schemeClr val="bg1">
                      <a:alpha val="60000"/>
                    </a:schemeClr>
                  </a:glow>
                </a:effectLst>
              </a:rPr>
            </a:br>
            <a:r>
              <a:rPr lang="en-US" dirty="0">
                <a:effectLst>
                  <a:glow rad="101600">
                    <a:schemeClr val="bg1">
                      <a:alpha val="60000"/>
                    </a:schemeClr>
                  </a:glow>
                </a:effectLst>
              </a:rPr>
              <a:t>	</a:t>
            </a:r>
            <a:r>
              <a:rPr lang="en-US" dirty="0" smtClean="0">
                <a:effectLst>
                  <a:glow rad="101600">
                    <a:schemeClr val="bg1">
                      <a:alpha val="60000"/>
                    </a:schemeClr>
                  </a:glow>
                </a:effectLst>
              </a:rPr>
              <a:t>(</a:t>
            </a:r>
            <a:r>
              <a:rPr lang="en-US" i="1" dirty="0" smtClean="0">
                <a:effectLst>
                  <a:glow rad="101600">
                    <a:schemeClr val="bg1">
                      <a:alpha val="60000"/>
                    </a:schemeClr>
                  </a:glow>
                </a:effectLst>
              </a:rPr>
              <a:t>II </a:t>
            </a:r>
            <a:r>
              <a:rPr lang="en-US" i="1" dirty="0">
                <a:effectLst>
                  <a:glow rad="101600">
                    <a:schemeClr val="bg1">
                      <a:alpha val="60000"/>
                    </a:schemeClr>
                  </a:glow>
                </a:effectLst>
              </a:rPr>
              <a:t>Kings 10:15-16;  Proverbs 4:23;  23:26;  Matthew 12:34-35;  </a:t>
            </a:r>
            <a:r>
              <a:rPr lang="en-US" i="1" dirty="0" smtClean="0">
                <a:effectLst>
                  <a:glow rad="101600">
                    <a:schemeClr val="bg1">
                      <a:alpha val="60000"/>
                    </a:schemeClr>
                  </a:glow>
                </a:effectLst>
              </a:rPr>
              <a:t>15:19)</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0" y="3429000"/>
            <a:ext cx="9144000" cy="3429000"/>
          </a:xfrm>
        </p:spPr>
        <p:txBody>
          <a:bodyPr>
            <a:normAutofit/>
          </a:bodyPr>
          <a:lstStyle/>
          <a:p>
            <a:r>
              <a:rPr lang="en-US" sz="3600" dirty="0">
                <a:effectLst>
                  <a:glow rad="101600">
                    <a:schemeClr val="bg1">
                      <a:alpha val="60000"/>
                    </a:schemeClr>
                  </a:glow>
                </a:effectLst>
              </a:rPr>
              <a:t>The most vital organ in your body is your heart  -  You can live without your arm or leg, </a:t>
            </a:r>
            <a:r>
              <a:rPr lang="en-US" sz="3600" dirty="0" smtClean="0">
                <a:effectLst>
                  <a:glow rad="101600">
                    <a:schemeClr val="bg1">
                      <a:alpha val="60000"/>
                    </a:schemeClr>
                  </a:glow>
                </a:effectLst>
              </a:rPr>
              <a:t>but </a:t>
            </a:r>
            <a:r>
              <a:rPr lang="en-US" sz="3600" dirty="0">
                <a:effectLst>
                  <a:glow rad="101600">
                    <a:schemeClr val="bg1">
                      <a:alpha val="60000"/>
                    </a:schemeClr>
                  </a:glow>
                </a:effectLst>
              </a:rPr>
              <a:t>you can’t live without a heart.  </a:t>
            </a:r>
            <a:endParaRPr lang="en-US" sz="3600" dirty="0" smtClean="0">
              <a:effectLst>
                <a:glow rad="101600">
                  <a:schemeClr val="bg1">
                    <a:alpha val="60000"/>
                  </a:schemeClr>
                </a:glow>
              </a:effectLst>
            </a:endParaRPr>
          </a:p>
          <a:p>
            <a:r>
              <a:rPr lang="en-US" sz="3600" b="1" cap="all" dirty="0" smtClean="0">
                <a:effectLst>
                  <a:glow rad="101600">
                    <a:schemeClr val="bg1">
                      <a:alpha val="60000"/>
                    </a:schemeClr>
                  </a:glow>
                </a:effectLst>
              </a:rPr>
              <a:t>Your </a:t>
            </a:r>
            <a:r>
              <a:rPr lang="en-US" sz="3600" b="1" cap="all" dirty="0">
                <a:effectLst>
                  <a:glow rad="101600">
                    <a:schemeClr val="bg1">
                      <a:alpha val="60000"/>
                    </a:schemeClr>
                  </a:glow>
                </a:effectLst>
              </a:rPr>
              <a:t>heart keeps everything else </a:t>
            </a:r>
            <a:r>
              <a:rPr lang="en-US" sz="3600" b="1" cap="all" dirty="0" smtClean="0">
                <a:effectLst>
                  <a:glow rad="101600">
                    <a:schemeClr val="bg1">
                      <a:alpha val="60000"/>
                    </a:schemeClr>
                  </a:glow>
                </a:effectLst>
              </a:rPr>
              <a:t> in </a:t>
            </a:r>
            <a:r>
              <a:rPr lang="en-US" sz="3600" b="1" cap="all" dirty="0">
                <a:effectLst>
                  <a:glow rad="101600">
                    <a:schemeClr val="bg1">
                      <a:alpha val="60000"/>
                    </a:schemeClr>
                  </a:glow>
                </a:effectLst>
              </a:rPr>
              <a:t>your life living and functioning!</a:t>
            </a:r>
            <a:endParaRPr lang="en-US" sz="3600" dirty="0">
              <a:effectLst>
                <a:glow rad="101600">
                  <a:schemeClr val="bg1">
                    <a:alpha val="60000"/>
                  </a:schemeClr>
                </a:glow>
              </a:effectLst>
            </a:endParaRPr>
          </a:p>
        </p:txBody>
      </p:sp>
      <p:pic>
        <p:nvPicPr>
          <p:cNvPr id="10242" name="Picture 2"/>
          <p:cNvPicPr>
            <a:picLocks noChangeAspect="1" noChangeArrowheads="1"/>
          </p:cNvPicPr>
          <p:nvPr/>
        </p:nvPicPr>
        <p:blipFill>
          <a:blip r:embed="rId3" cstate="print"/>
          <a:srcRect/>
          <a:stretch>
            <a:fillRect/>
          </a:stretch>
        </p:blipFill>
        <p:spPr bwMode="auto">
          <a:xfrm>
            <a:off x="1828800" y="2743199"/>
            <a:ext cx="5867400" cy="390751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304800"/>
            <a:ext cx="95250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5200" y="274638"/>
            <a:ext cx="5638800" cy="6354762"/>
          </a:xfrm>
        </p:spPr>
        <p:txBody>
          <a:bodyPr>
            <a:normAutofit fontScale="90000"/>
          </a:bodyPr>
          <a:lstStyle/>
          <a:p>
            <a:r>
              <a:rPr lang="en-US" i="1" dirty="0" smtClean="0">
                <a:effectLst>
                  <a:glow rad="101600">
                    <a:schemeClr val="bg1">
                      <a:alpha val="60000"/>
                    </a:schemeClr>
                  </a:glow>
                </a:effectLst>
              </a:rPr>
              <a:t>“For the word of God is quick, and powerful, and sharper than any two edged sword, piercing even to the dividing asunder of soul and spirit, and of the joints and marrow, and is a discerner of the thoughts and intents of the heart.”</a:t>
            </a:r>
            <a:br>
              <a:rPr lang="en-US" i="1" dirty="0" smtClean="0">
                <a:effectLst>
                  <a:glow rad="101600">
                    <a:schemeClr val="bg1">
                      <a:alpha val="60000"/>
                    </a:schemeClr>
                  </a:glow>
                </a:effectLst>
              </a:rPr>
            </a:br>
            <a:r>
              <a:rPr lang="en-US" i="1" dirty="0" smtClean="0">
                <a:effectLst>
                  <a:glow rad="101600">
                    <a:schemeClr val="bg1">
                      <a:alpha val="60000"/>
                    </a:schemeClr>
                  </a:glow>
                </a:effectLst>
              </a:rPr>
              <a:t>(Heb. 4:12)</a:t>
            </a:r>
            <a:endParaRPr lang="en-US" i="1" dirty="0">
              <a:effectLst>
                <a:glow rad="101600">
                  <a:schemeClr val="bg1">
                    <a:alpha val="60000"/>
                  </a:schemeClr>
                </a:glow>
              </a:effectLst>
            </a:endParaRPr>
          </a:p>
        </p:txBody>
      </p:sp>
      <p:pic>
        <p:nvPicPr>
          <p:cNvPr id="11266" name="Picture 2"/>
          <p:cNvPicPr>
            <a:picLocks noGrp="1" noChangeAspect="1" noChangeArrowheads="1"/>
          </p:cNvPicPr>
          <p:nvPr>
            <p:ph idx="1"/>
          </p:nvPr>
        </p:nvPicPr>
        <p:blipFill>
          <a:blip r:embed="rId3" cstate="print"/>
          <a:srcRect/>
          <a:stretch>
            <a:fillRect/>
          </a:stretch>
        </p:blipFill>
        <p:spPr bwMode="auto">
          <a:xfrm>
            <a:off x="0" y="0"/>
            <a:ext cx="3413760" cy="4267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r>
              <a:rPr lang="en-US" sz="4900" dirty="0">
                <a:effectLst>
                  <a:glow rad="101600">
                    <a:schemeClr val="bg1">
                      <a:alpha val="60000"/>
                    </a:schemeClr>
                  </a:glow>
                </a:effectLst>
              </a:rPr>
              <a:t>Rebellion </a:t>
            </a:r>
            <a:r>
              <a:rPr lang="en-US" sz="4900" dirty="0" smtClean="0">
                <a:effectLst>
                  <a:glow rad="101600">
                    <a:schemeClr val="bg1">
                      <a:alpha val="60000"/>
                    </a:schemeClr>
                  </a:glow>
                </a:effectLst>
              </a:rPr>
              <a:t>Originates </a:t>
            </a:r>
            <a:r>
              <a:rPr lang="en-US" sz="4900" dirty="0">
                <a:effectLst>
                  <a:glow rad="101600">
                    <a:schemeClr val="bg1">
                      <a:alpha val="60000"/>
                    </a:schemeClr>
                  </a:glow>
                </a:effectLst>
              </a:rPr>
              <a:t>in the </a:t>
            </a:r>
            <a:r>
              <a:rPr lang="en-US" sz="4900" dirty="0" smtClean="0">
                <a:effectLst>
                  <a:glow rad="101600">
                    <a:schemeClr val="bg1">
                      <a:alpha val="60000"/>
                    </a:schemeClr>
                  </a:glow>
                </a:effectLst>
              </a:rPr>
              <a:t>Heart    </a:t>
            </a:r>
            <a:r>
              <a:rPr lang="en-US" i="1" dirty="0" smtClean="0">
                <a:effectLst>
                  <a:glow rad="101600">
                    <a:schemeClr val="bg1">
                      <a:alpha val="60000"/>
                    </a:schemeClr>
                  </a:glow>
                </a:effectLst>
              </a:rPr>
              <a:t>(Hebrews </a:t>
            </a:r>
            <a:r>
              <a:rPr lang="en-US" i="1" dirty="0">
                <a:effectLst>
                  <a:glow rad="101600">
                    <a:schemeClr val="bg1">
                      <a:alpha val="60000"/>
                    </a:schemeClr>
                  </a:glow>
                </a:effectLst>
              </a:rPr>
              <a:t>3:10, </a:t>
            </a:r>
            <a:r>
              <a:rPr lang="en-US" i="1" dirty="0" smtClean="0">
                <a:effectLst>
                  <a:glow rad="101600">
                    <a:schemeClr val="bg1">
                      <a:alpha val="60000"/>
                    </a:schemeClr>
                  </a:glow>
                </a:effectLst>
              </a:rPr>
              <a:t>13)</a:t>
            </a:r>
            <a:r>
              <a:rPr lang="en-US" dirty="0">
                <a:effectLst>
                  <a:glow rad="101600">
                    <a:schemeClr val="bg1">
                      <a:alpha val="60000"/>
                    </a:schemeClr>
                  </a:glow>
                </a:effectLst>
              </a:rPr>
              <a:t/>
            </a:r>
            <a:br>
              <a:rPr lang="en-US" dirty="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idx="1"/>
          </p:nvPr>
        </p:nvSpPr>
        <p:spPr>
          <a:xfrm>
            <a:off x="0" y="4267200"/>
            <a:ext cx="8915400" cy="2590800"/>
          </a:xfrm>
        </p:spPr>
        <p:txBody>
          <a:bodyPr/>
          <a:lstStyle/>
          <a:p>
            <a:pPr algn="ctr">
              <a:buNone/>
            </a:pPr>
            <a:r>
              <a:rPr lang="en-US" i="1" dirty="0" smtClean="0">
                <a:solidFill>
                  <a:srgbClr val="FFFF00"/>
                </a:solidFill>
                <a:effectLst>
                  <a:glow rad="101600">
                    <a:schemeClr val="bg1">
                      <a:alpha val="60000"/>
                    </a:schemeClr>
                  </a:glow>
                </a:effectLst>
              </a:rPr>
              <a:t>   “Wherefore I was grieved with that generation, and said, They do </a:t>
            </a:r>
            <a:r>
              <a:rPr lang="en-US" i="1" dirty="0" err="1" smtClean="0">
                <a:solidFill>
                  <a:srgbClr val="FFFF00"/>
                </a:solidFill>
                <a:effectLst>
                  <a:glow rad="101600">
                    <a:schemeClr val="bg1">
                      <a:alpha val="60000"/>
                    </a:schemeClr>
                  </a:glow>
                </a:effectLst>
              </a:rPr>
              <a:t>alway</a:t>
            </a:r>
            <a:r>
              <a:rPr lang="en-US" i="1" dirty="0" smtClean="0">
                <a:solidFill>
                  <a:srgbClr val="FFFF00"/>
                </a:solidFill>
                <a:effectLst>
                  <a:glow rad="101600">
                    <a:schemeClr val="bg1">
                      <a:alpha val="60000"/>
                    </a:schemeClr>
                  </a:glow>
                </a:effectLst>
              </a:rPr>
              <a:t> err in their heart; and they have not known my ways…But exhort one another daily, while it is called To day; lest any of you be hardened through the deceitfulness of sin.”</a:t>
            </a:r>
            <a:endParaRPr lang="en-US" i="1" dirty="0">
              <a:solidFill>
                <a:srgbClr val="FFFF00"/>
              </a:solidFill>
              <a:effectLst>
                <a:glow rad="101600">
                  <a:schemeClr val="bg1">
                    <a:alpha val="60000"/>
                  </a:schemeClr>
                </a:glow>
              </a:effectLst>
            </a:endParaRPr>
          </a:p>
        </p:txBody>
      </p:sp>
      <p:pic>
        <p:nvPicPr>
          <p:cNvPr id="12291" name="Picture 3"/>
          <p:cNvPicPr>
            <a:picLocks noChangeAspect="1" noChangeArrowheads="1"/>
          </p:cNvPicPr>
          <p:nvPr/>
        </p:nvPicPr>
        <p:blipFill>
          <a:blip r:embed="rId3" cstate="print"/>
          <a:srcRect r="37882" b="-2128"/>
          <a:stretch>
            <a:fillRect/>
          </a:stretch>
        </p:blipFill>
        <p:spPr bwMode="auto">
          <a:xfrm rot="21174290">
            <a:off x="155350" y="1512374"/>
            <a:ext cx="2444750" cy="2667000"/>
          </a:xfrm>
          <a:prstGeom prst="rect">
            <a:avLst/>
          </a:prstGeom>
          <a:ln>
            <a:noFill/>
          </a:ln>
          <a:effectLst>
            <a:softEdge rad="112500"/>
          </a:effectLst>
        </p:spPr>
      </p:pic>
      <p:pic>
        <p:nvPicPr>
          <p:cNvPr id="12292" name="Picture 4"/>
          <p:cNvPicPr>
            <a:picLocks noChangeAspect="1" noChangeArrowheads="1"/>
          </p:cNvPicPr>
          <p:nvPr/>
        </p:nvPicPr>
        <p:blipFill>
          <a:blip r:embed="rId4" cstate="print"/>
          <a:srcRect/>
          <a:stretch>
            <a:fillRect/>
          </a:stretch>
        </p:blipFill>
        <p:spPr bwMode="auto">
          <a:xfrm rot="835844">
            <a:off x="6677927" y="1694047"/>
            <a:ext cx="2362200" cy="2590800"/>
          </a:xfrm>
          <a:prstGeom prst="rect">
            <a:avLst/>
          </a:prstGeom>
          <a:ln>
            <a:noFill/>
          </a:ln>
          <a:effectLst>
            <a:softEdge rad="112500"/>
          </a:effectLst>
        </p:spPr>
      </p:pic>
      <p:pic>
        <p:nvPicPr>
          <p:cNvPr id="12293" name="Picture 5"/>
          <p:cNvPicPr>
            <a:picLocks noChangeAspect="1" noChangeArrowheads="1"/>
          </p:cNvPicPr>
          <p:nvPr/>
        </p:nvPicPr>
        <p:blipFill>
          <a:blip r:embed="rId5" cstate="print"/>
          <a:srcRect/>
          <a:stretch>
            <a:fillRect/>
          </a:stretch>
        </p:blipFill>
        <p:spPr bwMode="auto">
          <a:xfrm>
            <a:off x="2743200" y="1600200"/>
            <a:ext cx="3780718" cy="2667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hangingPunct="0"/>
            <a:r>
              <a:rPr lang="en-US" dirty="0">
                <a:effectLst>
                  <a:glow rad="101600">
                    <a:schemeClr val="bg1">
                      <a:alpha val="60000"/>
                    </a:schemeClr>
                  </a:glow>
                </a:effectLst>
              </a:rPr>
              <a:t>A parent who has his child’s heart will </a:t>
            </a:r>
            <a:r>
              <a:rPr lang="en-US" dirty="0" smtClean="0">
                <a:effectLst>
                  <a:glow rad="101600">
                    <a:schemeClr val="bg1">
                      <a:alpha val="60000"/>
                    </a:schemeClr>
                  </a:glow>
                </a:effectLst>
              </a:rPr>
              <a:t>be able to speak into his </a:t>
            </a:r>
            <a:r>
              <a:rPr lang="en-US" dirty="0">
                <a:effectLst>
                  <a:glow rad="101600">
                    <a:schemeClr val="bg1">
                      <a:alpha val="60000"/>
                    </a:schemeClr>
                  </a:glow>
                </a:effectLst>
              </a:rPr>
              <a:t>child’s </a:t>
            </a:r>
            <a:r>
              <a:rPr lang="en-US" dirty="0" smtClean="0">
                <a:effectLst>
                  <a:glow rad="101600">
                    <a:schemeClr val="bg1">
                      <a:alpha val="60000"/>
                    </a:schemeClr>
                  </a:glow>
                </a:effectLst>
              </a:rPr>
              <a:t>life - </a:t>
            </a:r>
            <a:r>
              <a:rPr lang="en-US" i="1" dirty="0" smtClean="0">
                <a:effectLst>
                  <a:glow rad="101600">
                    <a:schemeClr val="bg1">
                      <a:alpha val="60000"/>
                    </a:schemeClr>
                  </a:glow>
                </a:effectLst>
              </a:rPr>
              <a:t>Proverbs </a:t>
            </a:r>
            <a:r>
              <a:rPr lang="en-US" i="1" dirty="0">
                <a:effectLst>
                  <a:glow rad="101600">
                    <a:schemeClr val="bg1">
                      <a:alpha val="60000"/>
                    </a:schemeClr>
                  </a:glow>
                </a:effectLst>
              </a:rPr>
              <a:t>1:8-9</a:t>
            </a:r>
          </a:p>
          <a:p>
            <a:pPr hangingPunct="0"/>
            <a:r>
              <a:rPr lang="en-US" dirty="0" smtClean="0">
                <a:effectLst>
                  <a:glow rad="101600">
                    <a:schemeClr val="bg1">
                      <a:alpha val="60000"/>
                    </a:schemeClr>
                  </a:glow>
                </a:effectLst>
              </a:rPr>
              <a:t>A </a:t>
            </a:r>
            <a:r>
              <a:rPr lang="en-US" dirty="0">
                <a:effectLst>
                  <a:glow rad="101600">
                    <a:schemeClr val="bg1">
                      <a:alpha val="60000"/>
                    </a:schemeClr>
                  </a:glow>
                </a:effectLst>
              </a:rPr>
              <a:t>parent who has his child’s heart will know what is going on in his child’s life </a:t>
            </a:r>
            <a:r>
              <a:rPr lang="en-US" dirty="0" smtClean="0">
                <a:effectLst>
                  <a:glow rad="101600">
                    <a:schemeClr val="bg1">
                      <a:alpha val="60000"/>
                    </a:schemeClr>
                  </a:glow>
                </a:effectLst>
              </a:rPr>
              <a:t>- </a:t>
            </a:r>
            <a:r>
              <a:rPr lang="en-US" i="1" dirty="0" smtClean="0">
                <a:effectLst>
                  <a:glow rad="101600">
                    <a:schemeClr val="bg1">
                      <a:alpha val="60000"/>
                    </a:schemeClr>
                  </a:glow>
                </a:effectLst>
              </a:rPr>
              <a:t>Proverbs </a:t>
            </a:r>
            <a:r>
              <a:rPr lang="en-US" i="1" dirty="0">
                <a:effectLst>
                  <a:glow rad="101600">
                    <a:schemeClr val="bg1">
                      <a:alpha val="60000"/>
                    </a:schemeClr>
                  </a:glow>
                </a:effectLst>
              </a:rPr>
              <a:t>1:10-33</a:t>
            </a:r>
          </a:p>
          <a:p>
            <a:pPr hangingPunct="0"/>
            <a:r>
              <a:rPr lang="en-US" dirty="0" smtClean="0">
                <a:effectLst>
                  <a:glow rad="101600">
                    <a:schemeClr val="bg1">
                      <a:alpha val="60000"/>
                    </a:schemeClr>
                  </a:glow>
                </a:effectLst>
              </a:rPr>
              <a:t>A </a:t>
            </a:r>
            <a:r>
              <a:rPr lang="en-US" dirty="0">
                <a:effectLst>
                  <a:glow rad="101600">
                    <a:schemeClr val="bg1">
                      <a:alpha val="60000"/>
                    </a:schemeClr>
                  </a:glow>
                </a:effectLst>
              </a:rPr>
              <a:t>parent who has his child’s heart can direct his child’s feet to go in the right </a:t>
            </a:r>
            <a:r>
              <a:rPr lang="en-US" dirty="0" smtClean="0">
                <a:effectLst>
                  <a:glow rad="101600">
                    <a:schemeClr val="bg1">
                      <a:alpha val="60000"/>
                    </a:schemeClr>
                  </a:glow>
                </a:effectLst>
              </a:rPr>
              <a:t>direction - </a:t>
            </a:r>
            <a:r>
              <a:rPr lang="en-US" i="1" dirty="0">
                <a:effectLst>
                  <a:glow rad="101600">
                    <a:schemeClr val="bg1">
                      <a:alpha val="60000"/>
                    </a:schemeClr>
                  </a:glow>
                </a:effectLst>
              </a:rPr>
              <a:t>Proverbs 2:1, 20-22</a:t>
            </a:r>
          </a:p>
          <a:p>
            <a:pPr hangingPunct="0"/>
            <a:r>
              <a:rPr lang="en-US" dirty="0" smtClean="0">
                <a:effectLst>
                  <a:glow rad="101600">
                    <a:schemeClr val="bg1">
                      <a:alpha val="60000"/>
                    </a:schemeClr>
                  </a:glow>
                </a:effectLst>
              </a:rPr>
              <a:t>A </a:t>
            </a:r>
            <a:r>
              <a:rPr lang="en-US" dirty="0">
                <a:effectLst>
                  <a:glow rad="101600">
                    <a:schemeClr val="bg1">
                      <a:alpha val="60000"/>
                    </a:schemeClr>
                  </a:glow>
                </a:effectLst>
              </a:rPr>
              <a:t>parent who has his child’s heart can protect his child’s eyes from immoral </a:t>
            </a:r>
            <a:r>
              <a:rPr lang="en-US" dirty="0" smtClean="0">
                <a:effectLst>
                  <a:glow rad="101600">
                    <a:schemeClr val="bg1">
                      <a:alpha val="60000"/>
                    </a:schemeClr>
                  </a:glow>
                </a:effectLst>
              </a:rPr>
              <a:t>pictures and </a:t>
            </a:r>
            <a:r>
              <a:rPr lang="en-US" dirty="0">
                <a:effectLst>
                  <a:glow rad="101600">
                    <a:schemeClr val="bg1">
                      <a:alpha val="60000"/>
                    </a:schemeClr>
                  </a:glow>
                </a:effectLst>
              </a:rPr>
              <a:t>his or her ears from carnal music </a:t>
            </a:r>
            <a:r>
              <a:rPr lang="en-US" dirty="0" smtClean="0">
                <a:effectLst>
                  <a:glow rad="101600">
                    <a:schemeClr val="bg1">
                      <a:alpha val="60000"/>
                    </a:schemeClr>
                  </a:glow>
                </a:effectLst>
              </a:rPr>
              <a:t>- </a:t>
            </a:r>
            <a:r>
              <a:rPr lang="en-US" i="1" dirty="0" smtClean="0">
                <a:effectLst>
                  <a:glow rad="101600">
                    <a:schemeClr val="bg1">
                      <a:alpha val="60000"/>
                    </a:schemeClr>
                  </a:glow>
                </a:effectLst>
              </a:rPr>
              <a:t>Proverbs 6:20-33; Ephesians 5:10-19</a:t>
            </a:r>
            <a:endParaRPr lang="en-US" i="1" dirty="0">
              <a:effectLst>
                <a:glow rad="101600">
                  <a:schemeClr val="bg1">
                    <a:alpha val="60000"/>
                  </a:schemeClr>
                </a:glow>
              </a:effectLst>
            </a:endParaRPr>
          </a:p>
          <a:p>
            <a:pPr hangingPunct="0"/>
            <a:r>
              <a:rPr lang="en-US" dirty="0" smtClean="0">
                <a:effectLst>
                  <a:glow rad="101600">
                    <a:schemeClr val="bg1">
                      <a:alpha val="60000"/>
                    </a:schemeClr>
                  </a:glow>
                </a:effectLst>
              </a:rPr>
              <a:t>A </a:t>
            </a:r>
            <a:r>
              <a:rPr lang="en-US" dirty="0">
                <a:effectLst>
                  <a:glow rad="101600">
                    <a:schemeClr val="bg1">
                      <a:alpha val="60000"/>
                    </a:schemeClr>
                  </a:glow>
                </a:effectLst>
              </a:rPr>
              <a:t>parent who has his child’s heart can determine who his child’s friends will </a:t>
            </a:r>
            <a:r>
              <a:rPr lang="en-US" dirty="0" smtClean="0">
                <a:effectLst>
                  <a:glow rad="101600">
                    <a:schemeClr val="bg1">
                      <a:alpha val="60000"/>
                    </a:schemeClr>
                  </a:glow>
                </a:effectLst>
              </a:rPr>
              <a:t>be - </a:t>
            </a:r>
            <a:r>
              <a:rPr lang="en-US" i="1" dirty="0" smtClean="0">
                <a:effectLst>
                  <a:glow rad="101600">
                    <a:schemeClr val="bg1">
                      <a:alpha val="60000"/>
                    </a:schemeClr>
                  </a:glow>
                </a:effectLst>
              </a:rPr>
              <a:t>Philippians </a:t>
            </a:r>
            <a:r>
              <a:rPr lang="en-US" i="1" dirty="0">
                <a:effectLst>
                  <a:glow rad="101600">
                    <a:schemeClr val="bg1">
                      <a:alpha val="60000"/>
                    </a:schemeClr>
                  </a:glow>
                </a:effectLst>
              </a:rPr>
              <a:t>3:15-20</a:t>
            </a:r>
          </a:p>
          <a:p>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a:buNone/>
            </a:pPr>
            <a:r>
              <a:rPr lang="en-US" sz="3600" dirty="0" smtClean="0">
                <a:effectLst>
                  <a:glow rad="101600">
                    <a:schemeClr val="bg1">
                      <a:alpha val="60000"/>
                    </a:schemeClr>
                  </a:glow>
                </a:effectLst>
              </a:rPr>
              <a:t>    Every </a:t>
            </a:r>
            <a:r>
              <a:rPr lang="en-US" sz="3600" dirty="0">
                <a:effectLst>
                  <a:glow rad="101600">
                    <a:schemeClr val="bg1">
                      <a:alpha val="60000"/>
                    </a:schemeClr>
                  </a:glow>
                </a:effectLst>
              </a:rPr>
              <a:t>parent who loses his child’s heart runs the risk of raising a </a:t>
            </a:r>
            <a:r>
              <a:rPr lang="en-US" sz="3600" dirty="0" smtClean="0">
                <a:effectLst>
                  <a:glow rad="101600">
                    <a:schemeClr val="bg1">
                      <a:alpha val="60000"/>
                    </a:schemeClr>
                  </a:glow>
                </a:effectLst>
              </a:rPr>
              <a:t>rebel, who </a:t>
            </a:r>
            <a:r>
              <a:rPr lang="en-US" sz="3600" dirty="0">
                <a:effectLst>
                  <a:glow rad="101600">
                    <a:schemeClr val="bg1">
                      <a:alpha val="60000"/>
                    </a:schemeClr>
                  </a:glow>
                </a:effectLst>
              </a:rPr>
              <a:t>will break his parent’s heart </a:t>
            </a:r>
            <a:r>
              <a:rPr lang="en-US" sz="3600" dirty="0" smtClean="0">
                <a:effectLst>
                  <a:glow rad="101600">
                    <a:schemeClr val="bg1">
                      <a:alpha val="60000"/>
                    </a:schemeClr>
                  </a:glow>
                </a:effectLst>
              </a:rPr>
              <a:t>- </a:t>
            </a:r>
            <a:r>
              <a:rPr lang="en-US" sz="3600" i="1" dirty="0">
                <a:effectLst>
                  <a:glow rad="101600">
                    <a:schemeClr val="bg1">
                      <a:alpha val="60000"/>
                    </a:schemeClr>
                  </a:glow>
                </a:effectLst>
              </a:rPr>
              <a:t>Proverbs 17:25, 19:25-27;  29:15, </a:t>
            </a:r>
            <a:r>
              <a:rPr lang="en-US" sz="3600" i="1" dirty="0" smtClean="0">
                <a:effectLst>
                  <a:glow rad="101600">
                    <a:schemeClr val="bg1">
                      <a:alpha val="60000"/>
                    </a:schemeClr>
                  </a:glow>
                </a:effectLst>
              </a:rPr>
              <a:t>17</a:t>
            </a:r>
            <a:endParaRPr lang="en-US" sz="3600" i="1" dirty="0">
              <a:effectLst>
                <a:glow rad="101600">
                  <a:schemeClr val="bg1">
                    <a:alpha val="60000"/>
                  </a:schemeClr>
                </a:glow>
              </a:effectLst>
            </a:endParaRPr>
          </a:p>
        </p:txBody>
      </p:sp>
      <p:pic>
        <p:nvPicPr>
          <p:cNvPr id="13314" name="Picture 2"/>
          <p:cNvPicPr>
            <a:picLocks noChangeAspect="1" noChangeArrowheads="1"/>
          </p:cNvPicPr>
          <p:nvPr/>
        </p:nvPicPr>
        <p:blipFill>
          <a:blip r:embed="rId3" cstate="print"/>
          <a:srcRect/>
          <a:stretch>
            <a:fillRect/>
          </a:stretch>
        </p:blipFill>
        <p:spPr bwMode="auto">
          <a:xfrm>
            <a:off x="3124200" y="2667000"/>
            <a:ext cx="3114675" cy="2381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5" name="Picture 3"/>
          <p:cNvPicPr>
            <a:picLocks noChangeAspect="1" noChangeArrowheads="1"/>
          </p:cNvPicPr>
          <p:nvPr/>
        </p:nvPicPr>
        <p:blipFill>
          <a:blip r:embed="rId4" cstate="print"/>
          <a:srcRect/>
          <a:stretch>
            <a:fillRect/>
          </a:stretch>
        </p:blipFill>
        <p:spPr bwMode="auto">
          <a:xfrm rot="245534">
            <a:off x="6087069" y="2378629"/>
            <a:ext cx="2743200" cy="4118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6" name="Picture 4"/>
          <p:cNvPicPr>
            <a:picLocks noChangeAspect="1" noChangeArrowheads="1"/>
          </p:cNvPicPr>
          <p:nvPr/>
        </p:nvPicPr>
        <p:blipFill>
          <a:blip r:embed="rId5" cstate="print"/>
          <a:srcRect l="31169" b="541"/>
          <a:stretch>
            <a:fillRect/>
          </a:stretch>
        </p:blipFill>
        <p:spPr bwMode="auto">
          <a:xfrm rot="21115851">
            <a:off x="315763" y="3678054"/>
            <a:ext cx="3731315"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52400" y="2514600"/>
            <a:ext cx="3733800" cy="4148666"/>
          </a:xfrm>
          <a:prstGeom prst="rect">
            <a:avLst/>
          </a:prstGeom>
          <a:noFill/>
          <a:ln w="9525">
            <a:noFill/>
            <a:miter lim="800000"/>
            <a:headEnd/>
            <a:tailEnd/>
          </a:ln>
        </p:spPr>
      </p:pic>
      <p:sp>
        <p:nvSpPr>
          <p:cNvPr id="3" name="Title 2"/>
          <p:cNvSpPr>
            <a:spLocks noGrp="1"/>
          </p:cNvSpPr>
          <p:nvPr>
            <p:ph type="title"/>
          </p:nvPr>
        </p:nvSpPr>
        <p:spPr>
          <a:xfrm>
            <a:off x="152400" y="274638"/>
            <a:ext cx="8991600" cy="2087562"/>
          </a:xfrm>
        </p:spPr>
        <p:txBody>
          <a:bodyPr>
            <a:normAutofit fontScale="90000"/>
          </a:bodyPr>
          <a:lstStyle/>
          <a:p>
            <a:r>
              <a:rPr lang="en-US" b="1" cap="all" dirty="0">
                <a:effectLst>
                  <a:glow rad="101600">
                    <a:schemeClr val="bg1">
                      <a:alpha val="60000"/>
                    </a:schemeClr>
                  </a:glow>
                </a:effectLst>
              </a:rPr>
              <a:t>The one who has the child’s heart will eventually have the </a:t>
            </a:r>
            <a:r>
              <a:rPr lang="en-US" b="1" cap="all" dirty="0" smtClean="0">
                <a:effectLst>
                  <a:glow rad="101600">
                    <a:schemeClr val="bg1">
                      <a:alpha val="60000"/>
                    </a:schemeClr>
                  </a:glow>
                </a:effectLst>
              </a:rPr>
              <a:t/>
            </a:r>
            <a:br>
              <a:rPr lang="en-US" b="1" cap="all" dirty="0" smtClean="0">
                <a:effectLst>
                  <a:glow rad="101600">
                    <a:schemeClr val="bg1">
                      <a:alpha val="60000"/>
                    </a:schemeClr>
                  </a:glow>
                </a:effectLst>
              </a:rPr>
            </a:br>
            <a:r>
              <a:rPr lang="en-US" b="1" cap="all" dirty="0" smtClean="0">
                <a:effectLst>
                  <a:glow rad="101600">
                    <a:schemeClr val="bg1">
                      <a:alpha val="60000"/>
                    </a:schemeClr>
                  </a:glow>
                </a:effectLst>
              </a:rPr>
              <a:t>child’s </a:t>
            </a:r>
            <a:r>
              <a:rPr lang="en-US" b="1" cap="all" dirty="0">
                <a:effectLst>
                  <a:glow rad="101600">
                    <a:schemeClr val="bg1">
                      <a:alpha val="60000"/>
                    </a:schemeClr>
                  </a:glow>
                </a:effectLst>
              </a:rPr>
              <a:t>life and loyalty</a:t>
            </a:r>
            <a:r>
              <a:rPr lang="en-US" dirty="0">
                <a:effectLst>
                  <a:glow rad="101600">
                    <a:schemeClr val="bg1">
                      <a:alpha val="60000"/>
                    </a:schemeClr>
                  </a:glow>
                </a:effectLst>
              </a:rPr>
              <a:t>  </a:t>
            </a:r>
            <a:endParaRPr lang="en-US" i="1" dirty="0">
              <a:effectLst>
                <a:glow rad="101600">
                  <a:schemeClr val="bg1">
                    <a:alpha val="60000"/>
                  </a:schemeClr>
                </a:glow>
              </a:effectLst>
            </a:endParaRPr>
          </a:p>
        </p:txBody>
      </p:sp>
      <p:sp>
        <p:nvSpPr>
          <p:cNvPr id="4" name="Content Placeholder 3"/>
          <p:cNvSpPr>
            <a:spLocks noGrp="1"/>
          </p:cNvSpPr>
          <p:nvPr>
            <p:ph idx="1"/>
          </p:nvPr>
        </p:nvSpPr>
        <p:spPr>
          <a:xfrm>
            <a:off x="4419600" y="3048000"/>
            <a:ext cx="4267200" cy="3810000"/>
          </a:xfrm>
        </p:spPr>
        <p:txBody>
          <a:bodyPr>
            <a:normAutofit/>
          </a:bodyPr>
          <a:lstStyle/>
          <a:p>
            <a:pPr>
              <a:buFont typeface="Arial" charset="0"/>
              <a:buChar char="•"/>
            </a:pPr>
            <a:r>
              <a:rPr lang="en-US" sz="3600" i="1" dirty="0" smtClean="0">
                <a:effectLst>
                  <a:glow rad="101600">
                    <a:schemeClr val="bg1">
                      <a:alpha val="60000"/>
                    </a:schemeClr>
                  </a:glow>
                </a:effectLst>
              </a:rPr>
              <a:t>Proverbs 1:10</a:t>
            </a:r>
            <a:endParaRPr lang="en-US" sz="3600" i="1" dirty="0">
              <a:effectLst>
                <a:glow rad="101600">
                  <a:schemeClr val="bg1">
                    <a:alpha val="60000"/>
                  </a:schemeClr>
                </a:glow>
              </a:effectLst>
            </a:endParaRPr>
          </a:p>
          <a:p>
            <a:pPr>
              <a:buFont typeface="Arial" charset="0"/>
              <a:buChar char="•"/>
            </a:pPr>
            <a:r>
              <a:rPr lang="en-US" sz="3600" i="1" dirty="0" smtClean="0">
                <a:effectLst>
                  <a:glow rad="101600">
                    <a:schemeClr val="bg1">
                      <a:alpha val="60000"/>
                    </a:schemeClr>
                  </a:glow>
                </a:effectLst>
              </a:rPr>
              <a:t>Romans 16:17-19</a:t>
            </a:r>
            <a:endParaRPr lang="en-US" sz="3600" i="1" dirty="0">
              <a:effectLst>
                <a:glow rad="101600">
                  <a:schemeClr val="bg1">
                    <a:alpha val="60000"/>
                  </a:schemeClr>
                </a:glow>
              </a:effectLst>
            </a:endParaRPr>
          </a:p>
          <a:p>
            <a:pPr>
              <a:buFont typeface="Arial" charset="0"/>
              <a:buChar char="•"/>
            </a:pPr>
            <a:r>
              <a:rPr lang="en-US" sz="3600" i="1" dirty="0" smtClean="0">
                <a:effectLst>
                  <a:glow rad="101600">
                    <a:schemeClr val="bg1">
                      <a:alpha val="60000"/>
                    </a:schemeClr>
                  </a:glow>
                </a:effectLst>
              </a:rPr>
              <a:t>I Corinthians 15:33</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lstStyle/>
          <a:p>
            <a:pPr hangingPunct="0"/>
            <a:r>
              <a:rPr lang="en-US" dirty="0" smtClean="0">
                <a:effectLst>
                  <a:glow rad="101600">
                    <a:schemeClr val="bg1">
                      <a:alpha val="60000"/>
                    </a:schemeClr>
                  </a:glow>
                </a:effectLst>
              </a:rPr>
              <a:t>The person to whom your child gives his or her heart will eventually have your child’s life and loyalty - </a:t>
            </a:r>
            <a:r>
              <a:rPr lang="en-US" i="1" dirty="0" smtClean="0">
                <a:effectLst>
                  <a:glow rad="101600">
                    <a:schemeClr val="bg1">
                      <a:alpha val="60000"/>
                    </a:schemeClr>
                  </a:glow>
                </a:effectLst>
              </a:rPr>
              <a:t>I Kings 11:2-3;  12:5-14</a:t>
            </a:r>
          </a:p>
          <a:p>
            <a:pPr hangingPunct="0"/>
            <a:r>
              <a:rPr lang="en-US" dirty="0" smtClean="0">
                <a:effectLst>
                  <a:glow rad="101600">
                    <a:schemeClr val="bg1">
                      <a:alpha val="60000"/>
                    </a:schemeClr>
                  </a:glow>
                </a:effectLst>
              </a:rPr>
              <a:t>The </a:t>
            </a:r>
            <a:r>
              <a:rPr lang="en-US" sz="3600" dirty="0">
                <a:effectLst>
                  <a:glow rad="101600">
                    <a:schemeClr val="bg1">
                      <a:alpha val="60000"/>
                    </a:schemeClr>
                  </a:glow>
                </a:effectLst>
              </a:rPr>
              <a:t>heart</a:t>
            </a:r>
            <a:r>
              <a:rPr lang="en-US" dirty="0">
                <a:effectLst>
                  <a:glow rad="101600">
                    <a:schemeClr val="bg1">
                      <a:alpha val="60000"/>
                    </a:schemeClr>
                  </a:glow>
                </a:effectLst>
              </a:rPr>
              <a:t> was not made to be kept. </a:t>
            </a:r>
            <a:r>
              <a:rPr lang="en-US" dirty="0" smtClean="0">
                <a:effectLst>
                  <a:glow rad="101600">
                    <a:schemeClr val="bg1">
                      <a:alpha val="60000"/>
                    </a:schemeClr>
                  </a:glow>
                </a:effectLst>
              </a:rPr>
              <a:t>It </a:t>
            </a:r>
            <a:r>
              <a:rPr lang="en-US" dirty="0">
                <a:effectLst>
                  <a:glow rad="101600">
                    <a:schemeClr val="bg1">
                      <a:alpha val="60000"/>
                    </a:schemeClr>
                  </a:glow>
                </a:effectLst>
              </a:rPr>
              <a:t>was made to be given away </a:t>
            </a:r>
            <a:r>
              <a:rPr lang="en-US" dirty="0" smtClean="0">
                <a:effectLst>
                  <a:glow rad="101600">
                    <a:schemeClr val="bg1">
                      <a:alpha val="60000"/>
                    </a:schemeClr>
                  </a:glow>
                </a:effectLst>
              </a:rPr>
              <a:t>- </a:t>
            </a:r>
            <a:r>
              <a:rPr lang="en-US" i="1" dirty="0" smtClean="0">
                <a:effectLst>
                  <a:glow rad="101600">
                    <a:schemeClr val="bg1">
                      <a:alpha val="60000"/>
                    </a:schemeClr>
                  </a:glow>
                </a:effectLst>
              </a:rPr>
              <a:t>Proverbs </a:t>
            </a:r>
            <a:r>
              <a:rPr lang="en-US" i="1" dirty="0">
                <a:effectLst>
                  <a:glow rad="101600">
                    <a:schemeClr val="bg1">
                      <a:alpha val="60000"/>
                    </a:schemeClr>
                  </a:glow>
                </a:effectLst>
              </a:rPr>
              <a:t>23:26</a:t>
            </a:r>
          </a:p>
          <a:p>
            <a:pPr hangingPunct="0"/>
            <a:r>
              <a:rPr lang="en-US" sz="3600" dirty="0" smtClean="0">
                <a:effectLst>
                  <a:glow rad="101600">
                    <a:schemeClr val="bg1">
                      <a:alpha val="60000"/>
                    </a:schemeClr>
                  </a:glow>
                </a:effectLst>
              </a:rPr>
              <a:t>The</a:t>
            </a:r>
            <a:r>
              <a:rPr lang="en-US" dirty="0" smtClean="0">
                <a:effectLst>
                  <a:glow rad="101600">
                    <a:schemeClr val="bg1">
                      <a:alpha val="60000"/>
                    </a:schemeClr>
                  </a:glow>
                </a:effectLst>
              </a:rPr>
              <a:t> </a:t>
            </a:r>
            <a:r>
              <a:rPr lang="en-US" dirty="0">
                <a:effectLst>
                  <a:glow rad="101600">
                    <a:schemeClr val="bg1">
                      <a:alpha val="60000"/>
                    </a:schemeClr>
                  </a:glow>
                </a:effectLst>
              </a:rPr>
              <a:t>world is continually pressing upon us and trying to capture our children’s </a:t>
            </a:r>
            <a:r>
              <a:rPr lang="en-US" dirty="0" smtClean="0">
                <a:effectLst>
                  <a:glow rad="101600">
                    <a:schemeClr val="bg1">
                      <a:alpha val="60000"/>
                    </a:schemeClr>
                  </a:glow>
                </a:effectLst>
              </a:rPr>
              <a:t>hearts</a:t>
            </a:r>
            <a:r>
              <a:rPr lang="en-US" dirty="0">
                <a:effectLst>
                  <a:glow rad="101600">
                    <a:schemeClr val="bg1">
                      <a:alpha val="60000"/>
                    </a:schemeClr>
                  </a:glow>
                </a:effectLst>
              </a:rPr>
              <a:t> </a:t>
            </a:r>
            <a:r>
              <a:rPr lang="en-US" dirty="0" smtClean="0">
                <a:effectLst>
                  <a:glow rad="101600">
                    <a:schemeClr val="bg1">
                      <a:alpha val="60000"/>
                    </a:schemeClr>
                  </a:glow>
                </a:effectLst>
              </a:rPr>
              <a:t>– </a:t>
            </a:r>
            <a:r>
              <a:rPr lang="en-US" i="1" dirty="0" smtClean="0">
                <a:effectLst>
                  <a:glow rad="101600">
                    <a:schemeClr val="bg1">
                      <a:alpha val="60000"/>
                    </a:schemeClr>
                  </a:glow>
                </a:effectLst>
              </a:rPr>
              <a:t>Romans 12:1-2</a:t>
            </a:r>
            <a:r>
              <a:rPr lang="en-US" dirty="0">
                <a:effectLst>
                  <a:glow rad="101600">
                    <a:schemeClr val="bg1">
                      <a:alpha val="60000"/>
                    </a:schemeClr>
                  </a:glow>
                </a:effectLst>
              </a:rPr>
              <a:t>		</a:t>
            </a:r>
            <a:endParaRPr lang="en-US" dirty="0" smtClean="0">
              <a:effectLst>
                <a:glow rad="101600">
                  <a:schemeClr val="bg1">
                    <a:alpha val="60000"/>
                  </a:schemeClr>
                </a:glow>
              </a:effectLst>
            </a:endParaRPr>
          </a:p>
          <a:p>
            <a:pPr hangingPunct="0"/>
            <a:r>
              <a:rPr lang="en-US" b="1" cap="all" dirty="0" smtClean="0">
                <a:solidFill>
                  <a:srgbClr val="FFFF00"/>
                </a:solidFill>
                <a:effectLst>
                  <a:glow rad="101600">
                    <a:schemeClr val="bg1">
                      <a:alpha val="60000"/>
                    </a:schemeClr>
                  </a:glow>
                </a:effectLst>
              </a:rPr>
              <a:t>The </a:t>
            </a:r>
            <a:r>
              <a:rPr lang="en-US" b="1" cap="all" dirty="0">
                <a:solidFill>
                  <a:srgbClr val="FFFF00"/>
                </a:solidFill>
                <a:effectLst>
                  <a:glow rad="101600">
                    <a:schemeClr val="bg1">
                      <a:alpha val="60000"/>
                    </a:schemeClr>
                  </a:glow>
                </a:effectLst>
              </a:rPr>
              <a:t>world knows that Whoever has the heart </a:t>
            </a:r>
            <a:r>
              <a:rPr lang="en-US" b="1" cap="all" dirty="0" smtClean="0">
                <a:solidFill>
                  <a:srgbClr val="FFFF00"/>
                </a:solidFill>
                <a:effectLst>
                  <a:glow rad="101600">
                    <a:schemeClr val="bg1">
                      <a:alpha val="60000"/>
                    </a:schemeClr>
                  </a:glow>
                </a:effectLst>
              </a:rPr>
              <a:t>will eventually </a:t>
            </a:r>
            <a:r>
              <a:rPr lang="en-US" b="1" cap="all" dirty="0">
                <a:solidFill>
                  <a:srgbClr val="FFFF00"/>
                </a:solidFill>
                <a:effectLst>
                  <a:glow rad="101600">
                    <a:schemeClr val="bg1">
                      <a:alpha val="60000"/>
                    </a:schemeClr>
                  </a:glow>
                </a:effectLst>
              </a:rPr>
              <a:t>have the child</a:t>
            </a:r>
            <a:r>
              <a:rPr lang="en-US" dirty="0">
                <a:solidFill>
                  <a:srgbClr val="FFFF00"/>
                </a:solidFill>
                <a:effectLst>
                  <a:glow rad="101600">
                    <a:schemeClr val="bg1">
                      <a:alpha val="60000"/>
                    </a:schemeClr>
                  </a:glow>
                </a:effectLst>
              </a:rPr>
              <a:t>  - </a:t>
            </a:r>
            <a:r>
              <a:rPr lang="en-US" dirty="0" smtClean="0">
                <a:solidFill>
                  <a:srgbClr val="FFFF00"/>
                </a:solidFill>
                <a:effectLst>
                  <a:glow rad="101600">
                    <a:schemeClr val="bg1">
                      <a:alpha val="60000"/>
                    </a:schemeClr>
                  </a:glow>
                </a:effectLst>
              </a:rPr>
              <a:t>           </a:t>
            </a:r>
            <a:r>
              <a:rPr lang="en-US" i="1" dirty="0">
                <a:solidFill>
                  <a:srgbClr val="FFFF00"/>
                </a:solidFill>
                <a:effectLst>
                  <a:glow rad="101600">
                    <a:schemeClr val="bg1">
                      <a:alpha val="60000"/>
                    </a:schemeClr>
                  </a:glow>
                </a:effectLst>
              </a:rPr>
              <a:t>I John 2:15-17</a:t>
            </a:r>
          </a:p>
          <a:p>
            <a:pPr hangingPunct="0">
              <a:buNone/>
            </a:pPr>
            <a:endParaRPr lang="en-US" i="1" dirty="0">
              <a:effectLst>
                <a:glow rad="101600">
                  <a:schemeClr val="bg1">
                    <a:alpha val="60000"/>
                  </a:schemeClr>
                </a:glow>
              </a:effectLst>
            </a:endParaRPr>
          </a:p>
          <a:p>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28600"/>
            <a:ext cx="9677400" cy="762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0"/>
            <a:ext cx="9144000" cy="6705600"/>
          </a:xfrm>
        </p:spPr>
        <p:txBody>
          <a:bodyPr>
            <a:noAutofit/>
          </a:bodyPr>
          <a:lstStyle/>
          <a:p>
            <a:pPr hangingPunct="0"/>
            <a:r>
              <a:rPr lang="en-US" dirty="0" smtClean="0">
                <a:effectLst>
                  <a:glow rad="101600">
                    <a:schemeClr val="bg1">
                      <a:alpha val="60000"/>
                    </a:schemeClr>
                  </a:glow>
                </a:effectLst>
              </a:rPr>
              <a:t>Peers</a:t>
            </a:r>
          </a:p>
          <a:p>
            <a:pPr hangingPunct="0"/>
            <a:r>
              <a:rPr lang="en-US" dirty="0" smtClean="0">
                <a:effectLst>
                  <a:glow rad="101600">
                    <a:schemeClr val="bg1">
                      <a:alpha val="60000"/>
                    </a:schemeClr>
                  </a:glow>
                </a:effectLst>
              </a:rPr>
              <a:t>Friends</a:t>
            </a:r>
          </a:p>
          <a:p>
            <a:pPr hangingPunct="0"/>
            <a:r>
              <a:rPr lang="en-US" dirty="0" smtClean="0">
                <a:effectLst>
                  <a:glow rad="101600">
                    <a:schemeClr val="bg1">
                      <a:alpha val="60000"/>
                    </a:schemeClr>
                  </a:glow>
                </a:effectLst>
              </a:rPr>
              <a:t>Boyfriends and girlfriends</a:t>
            </a:r>
          </a:p>
          <a:p>
            <a:pPr hangingPunct="0"/>
            <a:r>
              <a:rPr lang="en-US" dirty="0" smtClean="0">
                <a:effectLst>
                  <a:glow rad="101600">
                    <a:schemeClr val="bg1">
                      <a:alpha val="60000"/>
                    </a:schemeClr>
                  </a:glow>
                </a:effectLst>
              </a:rPr>
              <a:t>TV  and movie stars</a:t>
            </a:r>
          </a:p>
          <a:p>
            <a:pPr hangingPunct="0"/>
            <a:r>
              <a:rPr lang="en-US" dirty="0" smtClean="0">
                <a:effectLst>
                  <a:glow rad="101600">
                    <a:schemeClr val="bg1">
                      <a:alpha val="60000"/>
                    </a:schemeClr>
                  </a:glow>
                </a:effectLst>
              </a:rPr>
              <a:t>Sports stars</a:t>
            </a:r>
          </a:p>
          <a:p>
            <a:pPr hangingPunct="0"/>
            <a:r>
              <a:rPr lang="en-US" dirty="0" smtClean="0">
                <a:effectLst>
                  <a:glow rad="101600">
                    <a:schemeClr val="bg1">
                      <a:alpha val="60000"/>
                    </a:schemeClr>
                  </a:glow>
                </a:effectLst>
              </a:rPr>
              <a:t>Worldly music</a:t>
            </a:r>
          </a:p>
          <a:p>
            <a:pPr hangingPunct="0"/>
            <a:r>
              <a:rPr lang="en-US" dirty="0" err="1" smtClean="0">
                <a:effectLst>
                  <a:glow rad="101600">
                    <a:schemeClr val="bg1">
                      <a:alpha val="60000"/>
                    </a:schemeClr>
                  </a:glow>
                </a:effectLst>
              </a:rPr>
              <a:t>Rock’n</a:t>
            </a:r>
            <a:r>
              <a:rPr lang="en-US" dirty="0" smtClean="0">
                <a:effectLst>
                  <a:glow rad="101600">
                    <a:schemeClr val="bg1">
                      <a:alpha val="60000"/>
                    </a:schemeClr>
                  </a:glow>
                </a:effectLst>
              </a:rPr>
              <a:t> </a:t>
            </a:r>
            <a:r>
              <a:rPr lang="en-US" dirty="0" smtClean="0">
                <a:effectLst>
                  <a:glow rad="101600">
                    <a:schemeClr val="bg1">
                      <a:alpha val="60000"/>
                    </a:schemeClr>
                  </a:glow>
                </a:effectLst>
              </a:rPr>
              <a:t>roll musicians</a:t>
            </a:r>
          </a:p>
          <a:p>
            <a:pPr hangingPunct="0"/>
            <a:r>
              <a:rPr lang="en-US" dirty="0" smtClean="0">
                <a:effectLst>
                  <a:glow rad="101600">
                    <a:schemeClr val="bg1">
                      <a:alpha val="60000"/>
                    </a:schemeClr>
                  </a:glow>
                </a:effectLst>
              </a:rPr>
              <a:t>School teachers</a:t>
            </a:r>
          </a:p>
          <a:p>
            <a:pPr hangingPunct="0"/>
            <a:r>
              <a:rPr lang="en-US" dirty="0" smtClean="0">
                <a:effectLst>
                  <a:glow rad="101600">
                    <a:schemeClr val="bg1">
                      <a:alpha val="60000"/>
                    </a:schemeClr>
                  </a:glow>
                </a:effectLst>
              </a:rPr>
              <a:t>Political leaders</a:t>
            </a:r>
          </a:p>
          <a:p>
            <a:pPr hangingPunct="0"/>
            <a:r>
              <a:rPr lang="en-US" dirty="0" smtClean="0">
                <a:effectLst>
                  <a:glow rad="101600">
                    <a:schemeClr val="bg1">
                      <a:alpha val="60000"/>
                    </a:schemeClr>
                  </a:glow>
                </a:effectLst>
              </a:rPr>
              <a:t>Worldly </a:t>
            </a:r>
            <a:r>
              <a:rPr lang="en-US" dirty="0" smtClean="0">
                <a:effectLst>
                  <a:glow rad="101600">
                    <a:schemeClr val="bg1">
                      <a:alpha val="60000"/>
                    </a:schemeClr>
                  </a:glow>
                </a:effectLst>
              </a:rPr>
              <a:t>entertainment</a:t>
            </a:r>
          </a:p>
          <a:p>
            <a:pPr hangingPunct="0"/>
            <a:r>
              <a:rPr lang="en-US" dirty="0" smtClean="0">
                <a:effectLst>
                  <a:glow rad="101600">
                    <a:schemeClr val="bg1">
                      <a:alpha val="60000"/>
                    </a:schemeClr>
                  </a:glow>
                </a:effectLst>
              </a:rPr>
              <a:t>The </a:t>
            </a:r>
            <a:r>
              <a:rPr lang="en-US" dirty="0">
                <a:effectLst>
                  <a:glow rad="101600">
                    <a:schemeClr val="bg1">
                      <a:alpha val="60000"/>
                    </a:schemeClr>
                  </a:glow>
                </a:effectLst>
              </a:rPr>
              <a:t>list goes on. . . </a:t>
            </a:r>
          </a:p>
          <a:p>
            <a:pPr hangingPunct="0">
              <a:buNone/>
            </a:pPr>
            <a:r>
              <a:rPr lang="en-US" dirty="0">
                <a:effectLst>
                  <a:glow rad="101600">
                    <a:schemeClr val="bg1">
                      <a:alpha val="60000"/>
                    </a:schemeClr>
                  </a:glow>
                </a:effectLst>
              </a:rPr>
              <a:t> </a:t>
            </a:r>
          </a:p>
          <a:p>
            <a:endParaRPr lang="en-US"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a:stretch>
            <a:fillRect/>
          </a:stretch>
        </p:blipFill>
        <p:spPr bwMode="auto">
          <a:xfrm>
            <a:off x="4724400" y="228600"/>
            <a:ext cx="4599725" cy="3124200"/>
          </a:xfrm>
          <a:prstGeom prst="rect">
            <a:avLst/>
          </a:prstGeom>
          <a:ln>
            <a:noFill/>
          </a:ln>
          <a:effectLst>
            <a:softEdge rad="112500"/>
          </a:effectLst>
        </p:spPr>
      </p:pic>
      <p:pic>
        <p:nvPicPr>
          <p:cNvPr id="2" name="Picture 2"/>
          <p:cNvPicPr>
            <a:picLocks noChangeAspect="1" noChangeArrowheads="1"/>
          </p:cNvPicPr>
          <p:nvPr/>
        </p:nvPicPr>
        <p:blipFill>
          <a:blip r:embed="rId4" cstate="print"/>
          <a:srcRect l="21233" r="23973" b="1370"/>
          <a:stretch>
            <a:fillRect/>
          </a:stretch>
        </p:blipFill>
        <p:spPr bwMode="auto">
          <a:xfrm>
            <a:off x="5334000" y="3200400"/>
            <a:ext cx="3124200" cy="35147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to="" calcmode="lin" valueType="num">
                                      <p:cBhvr>
                                        <p:cTn id="37" dur="1" fill="hold"/>
                                        <p:tgtEl>
                                          <p:spTgt spid="3">
                                            <p:txEl>
                                              <p:pRg st="7" end="7"/>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to="" calcmode="lin" valueType="num">
                                      <p:cBhvr>
                                        <p:cTn id="42" dur="1" fill="hold"/>
                                        <p:tgtEl>
                                          <p:spTgt spid="3">
                                            <p:txEl>
                                              <p:pRg st="8" end="8"/>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to="" calcmode="lin" valueType="num">
                                      <p:cBhvr>
                                        <p:cTn id="47" dur="1" fill="hold"/>
                                        <p:tgtEl>
                                          <p:spTgt spid="3">
                                            <p:txEl>
                                              <p:pRg st="9" end="9"/>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 to="" calcmode="lin" valueType="num">
                                      <p:cBhvr>
                                        <p:cTn id="52" dur="1" fill="hold"/>
                                        <p:tgtEl>
                                          <p:spTgt spid="3">
                                            <p:txEl>
                                              <p:pRg st="10" end="10"/>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to="" calcmode="lin" valueType="num">
                                      <p:cBhvr>
                                        <p:cTn id="57" dur="1" fill="hold"/>
                                        <p:tgtEl>
                                          <p:spTgt spid="3">
                                            <p:txEl>
                                              <p:pRg st="11" end="11"/>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hangingPunct="0"/>
            <a:r>
              <a:rPr lang="en-US" sz="3600" dirty="0">
                <a:effectLst>
                  <a:glow rad="101600">
                    <a:schemeClr val="bg1">
                      <a:alpha val="60000"/>
                    </a:schemeClr>
                  </a:glow>
                </a:effectLst>
              </a:rPr>
              <a:t>Raising children is a </a:t>
            </a:r>
            <a:r>
              <a:rPr lang="en-US" sz="3600" dirty="0" smtClean="0">
                <a:effectLst>
                  <a:glow rad="101600">
                    <a:schemeClr val="bg1">
                      <a:alpha val="60000"/>
                    </a:schemeClr>
                  </a:glow>
                </a:effectLst>
              </a:rPr>
              <a:t>challenge</a:t>
            </a:r>
            <a:r>
              <a:rPr lang="en-US" sz="3600" dirty="0">
                <a:effectLst>
                  <a:glow rad="101600">
                    <a:schemeClr val="bg1">
                      <a:alpha val="60000"/>
                    </a:schemeClr>
                  </a:glow>
                </a:effectLst>
              </a:rPr>
              <a:t>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Eph. 6:1-4</a:t>
            </a:r>
          </a:p>
          <a:p>
            <a:pPr hangingPunct="0"/>
            <a:r>
              <a:rPr lang="en-US" sz="3600" dirty="0" smtClean="0">
                <a:effectLst>
                  <a:glow rad="101600">
                    <a:schemeClr val="bg1">
                      <a:alpha val="60000"/>
                    </a:schemeClr>
                  </a:glow>
                </a:effectLst>
              </a:rPr>
              <a:t>Raising </a:t>
            </a:r>
            <a:r>
              <a:rPr lang="en-US" sz="3600" dirty="0">
                <a:effectLst>
                  <a:glow rad="101600">
                    <a:schemeClr val="bg1">
                      <a:alpha val="60000"/>
                    </a:schemeClr>
                  </a:glow>
                </a:effectLst>
              </a:rPr>
              <a:t>good children is a big </a:t>
            </a:r>
            <a:r>
              <a:rPr lang="en-US" sz="3600" dirty="0" smtClean="0">
                <a:effectLst>
                  <a:glow rad="101600">
                    <a:schemeClr val="bg1">
                      <a:alpha val="60000"/>
                    </a:schemeClr>
                  </a:glow>
                </a:effectLst>
              </a:rPr>
              <a:t>challenge –   </a:t>
            </a:r>
            <a:r>
              <a:rPr lang="en-US" sz="3600" i="1" dirty="0" smtClean="0">
                <a:effectLst>
                  <a:glow rad="101600">
                    <a:schemeClr val="bg1">
                      <a:alpha val="60000"/>
                    </a:schemeClr>
                  </a:glow>
                </a:effectLst>
              </a:rPr>
              <a:t>Prov. 10:1</a:t>
            </a:r>
          </a:p>
          <a:p>
            <a:pPr hangingPunct="0"/>
            <a:r>
              <a:rPr lang="en-US" sz="3600" dirty="0" smtClean="0">
                <a:effectLst>
                  <a:glow rad="101600">
                    <a:schemeClr val="bg1">
                      <a:alpha val="60000"/>
                    </a:schemeClr>
                  </a:glow>
                </a:effectLst>
              </a:rPr>
              <a:t>Raising </a:t>
            </a:r>
            <a:r>
              <a:rPr lang="en-US" sz="3600" dirty="0">
                <a:effectLst>
                  <a:glow rad="101600">
                    <a:schemeClr val="bg1">
                      <a:alpha val="60000"/>
                    </a:schemeClr>
                  </a:glow>
                </a:effectLst>
              </a:rPr>
              <a:t>godly children is an incredible,</a:t>
            </a:r>
            <a:br>
              <a:rPr lang="en-US" sz="3600" dirty="0">
                <a:effectLst>
                  <a:glow rad="101600">
                    <a:schemeClr val="bg1">
                      <a:alpha val="60000"/>
                    </a:schemeClr>
                  </a:glow>
                </a:effectLst>
              </a:rPr>
            </a:br>
            <a:r>
              <a:rPr lang="en-US" sz="3600" dirty="0">
                <a:effectLst>
                  <a:glow rad="101600">
                    <a:schemeClr val="bg1">
                      <a:alpha val="60000"/>
                    </a:schemeClr>
                  </a:glow>
                </a:effectLst>
              </a:rPr>
              <a:t>but possible </a:t>
            </a:r>
            <a:r>
              <a:rPr lang="en-US" sz="3600" dirty="0" smtClean="0">
                <a:effectLst>
                  <a:glow rad="101600">
                    <a:schemeClr val="bg1">
                      <a:alpha val="60000"/>
                    </a:schemeClr>
                  </a:glow>
                </a:effectLst>
              </a:rPr>
              <a:t>challenge –</a:t>
            </a:r>
          </a:p>
          <a:p>
            <a:pPr hangingPunct="0">
              <a:buNone/>
            </a:pPr>
            <a:r>
              <a:rPr lang="en-US" sz="3600" i="1" dirty="0">
                <a:solidFill>
                  <a:srgbClr val="FFFF00"/>
                </a:solidFill>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  “For with God nothing shall be impossible.”      (Luke 1:37)</a:t>
            </a:r>
          </a:p>
          <a:p>
            <a:pPr hangingPunct="0">
              <a:buNone/>
            </a:pPr>
            <a:r>
              <a:rPr lang="en-US" sz="3600" i="1" dirty="0" smtClean="0">
                <a:solidFill>
                  <a:srgbClr val="FFFF00"/>
                </a:solidFill>
                <a:effectLst>
                  <a:glow rad="101600">
                    <a:schemeClr val="bg1">
                      <a:alpha val="60000"/>
                    </a:schemeClr>
                  </a:glow>
                </a:effectLst>
              </a:rPr>
              <a:t>   “I can do all things through Christ which </a:t>
            </a:r>
            <a:r>
              <a:rPr lang="en-US" sz="3600" i="1" dirty="0" err="1" smtClean="0">
                <a:solidFill>
                  <a:srgbClr val="FFFF00"/>
                </a:solidFill>
                <a:effectLst>
                  <a:glow rad="101600">
                    <a:schemeClr val="bg1">
                      <a:alpha val="60000"/>
                    </a:schemeClr>
                  </a:glow>
                </a:effectLst>
              </a:rPr>
              <a:t>strengtheneth</a:t>
            </a:r>
            <a:r>
              <a:rPr lang="en-US" sz="3600" i="1" dirty="0" smtClean="0">
                <a:solidFill>
                  <a:srgbClr val="FFFF00"/>
                </a:solidFill>
                <a:effectLst>
                  <a:glow rad="101600">
                    <a:schemeClr val="bg1">
                      <a:alpha val="60000"/>
                    </a:schemeClr>
                  </a:glow>
                </a:effectLst>
              </a:rPr>
              <a:t> me.” (Phil. 4:13) </a:t>
            </a:r>
          </a:p>
          <a:p>
            <a:pPr hangingPunct="0">
              <a:buNone/>
            </a:pPr>
            <a:r>
              <a:rPr lang="en-US" sz="3600" i="1" dirty="0">
                <a:solidFill>
                  <a:srgbClr val="FFFF00"/>
                </a:solidFill>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  “Train up a child in the way he should go: and when he is old, he will not depart from it.”     (Prov. 22:6)</a:t>
            </a:r>
          </a:p>
          <a:p>
            <a:pPr hangingPunct="0">
              <a:buFont typeface="Wingdings"/>
              <a:buChar char="Ø"/>
            </a:pPr>
            <a:endParaRPr lang="en-US" sz="3600" dirty="0">
              <a:effectLst>
                <a:glow rad="101600">
                  <a:schemeClr val="bg1">
                    <a:alpha val="60000"/>
                  </a:schemeClr>
                </a:glow>
              </a:effectLst>
            </a:endParaRPr>
          </a:p>
          <a:p>
            <a:pPr hangingPunct="0">
              <a:buNone/>
            </a:pPr>
            <a:endParaRPr lang="en-US" sz="3600" dirty="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228600" y="-457200"/>
            <a:ext cx="9524999" cy="769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274638"/>
            <a:ext cx="6172200" cy="1143000"/>
          </a:xfrm>
        </p:spPr>
        <p:txBody>
          <a:bodyPr>
            <a:noAutofit/>
          </a:bodyPr>
          <a:lstStyle/>
          <a:p>
            <a:r>
              <a:rPr lang="en-US" dirty="0" smtClean="0">
                <a:effectLst>
                  <a:glow rad="101600">
                    <a:schemeClr val="bg1">
                      <a:alpha val="60000"/>
                    </a:schemeClr>
                  </a:glow>
                </a:effectLst>
              </a:rPr>
              <a:t>How do you Know if you</a:t>
            </a:r>
            <a:br>
              <a:rPr lang="en-US" dirty="0" smtClean="0">
                <a:effectLst>
                  <a:glow rad="101600">
                    <a:schemeClr val="bg1">
                      <a:alpha val="60000"/>
                    </a:schemeClr>
                  </a:glow>
                </a:effectLst>
              </a:rPr>
            </a:br>
            <a:r>
              <a:rPr lang="en-US" dirty="0" smtClean="0">
                <a:effectLst>
                  <a:glow rad="101600">
                    <a:schemeClr val="bg1">
                      <a:alpha val="60000"/>
                    </a:schemeClr>
                  </a:glow>
                </a:effectLst>
              </a:rPr>
              <a:t> have your Child’s Heart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1752600"/>
            <a:ext cx="8686800" cy="4953000"/>
          </a:xfrm>
        </p:spPr>
        <p:txBody>
          <a:bodyPr>
            <a:normAutofit/>
          </a:bodyPr>
          <a:lstStyle/>
          <a:p>
            <a:pPr hangingPunct="0"/>
            <a:r>
              <a:rPr lang="en-US" sz="3600" dirty="0" smtClean="0">
                <a:effectLst>
                  <a:glow rad="101600">
                    <a:schemeClr val="bg1">
                      <a:alpha val="60000"/>
                    </a:schemeClr>
                  </a:glow>
                </a:effectLst>
              </a:rPr>
              <a:t>Does your child listen                      respectfully when you speak?</a:t>
            </a:r>
          </a:p>
          <a:p>
            <a:pPr hangingPunct="0"/>
            <a:r>
              <a:rPr lang="en-US" sz="3600" dirty="0" smtClean="0">
                <a:effectLst>
                  <a:glow rad="101600">
                    <a:schemeClr val="bg1">
                      <a:alpha val="60000"/>
                    </a:schemeClr>
                  </a:glow>
                </a:effectLst>
              </a:rPr>
              <a:t>Does your child have a genuine desire to please you?</a:t>
            </a:r>
          </a:p>
          <a:p>
            <a:pPr hangingPunct="0"/>
            <a:r>
              <a:rPr lang="en-US" sz="3600" dirty="0" smtClean="0">
                <a:effectLst>
                  <a:glow rad="101600">
                    <a:schemeClr val="bg1">
                      <a:alpha val="60000"/>
                    </a:schemeClr>
                  </a:glow>
                </a:effectLst>
              </a:rPr>
              <a:t>Does it hurt your child to displease you?</a:t>
            </a:r>
          </a:p>
          <a:p>
            <a:pPr hangingPunct="0"/>
            <a:r>
              <a:rPr lang="en-US" sz="3600" dirty="0" smtClean="0">
                <a:effectLst>
                  <a:glow rad="101600">
                    <a:schemeClr val="bg1">
                      <a:alpha val="60000"/>
                    </a:schemeClr>
                  </a:glow>
                </a:effectLst>
              </a:rPr>
              <a:t>Is your child loyal to you in your presence, as well as behind your back?</a:t>
            </a:r>
          </a:p>
          <a:p>
            <a:endParaRPr lang="en-US" sz="3600" dirty="0">
              <a:effectLst>
                <a:glow rad="101600">
                  <a:schemeClr val="bg1">
                    <a:alpha val="60000"/>
                  </a:schemeClr>
                </a:glow>
              </a:effectLst>
            </a:endParaRPr>
          </a:p>
        </p:txBody>
      </p:sp>
      <p:pic>
        <p:nvPicPr>
          <p:cNvPr id="2050" name="Picture 2"/>
          <p:cNvPicPr>
            <a:picLocks noChangeAspect="1" noChangeArrowheads="1"/>
          </p:cNvPicPr>
          <p:nvPr/>
        </p:nvPicPr>
        <p:blipFill>
          <a:blip r:embed="rId3" cstate="print"/>
          <a:srcRect/>
          <a:stretch>
            <a:fillRect/>
          </a:stretch>
        </p:blipFill>
        <p:spPr bwMode="auto">
          <a:xfrm>
            <a:off x="6562725" y="0"/>
            <a:ext cx="2581275" cy="240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381000" y="-838200"/>
            <a:ext cx="9753599" cy="800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457200"/>
            <a:ext cx="5410200" cy="2286000"/>
          </a:xfrm>
        </p:spPr>
        <p:txBody>
          <a:bodyPr>
            <a:noAutofit/>
          </a:bodyPr>
          <a:lstStyle/>
          <a:p>
            <a:r>
              <a:rPr lang="en-US" sz="4000" b="1" dirty="0" smtClean="0"/>
              <a:t>Does your Child have a </a:t>
            </a:r>
            <a:br>
              <a:rPr lang="en-US" sz="4000" b="1" dirty="0" smtClean="0"/>
            </a:br>
            <a:r>
              <a:rPr lang="en-US" sz="4000" b="1" dirty="0" smtClean="0"/>
              <a:t>Boyfriend or </a:t>
            </a:r>
            <a:r>
              <a:rPr lang="en-US" sz="4000" b="1" dirty="0" smtClean="0"/>
              <a:t>Girlfriend</a:t>
            </a:r>
            <a:r>
              <a:rPr lang="en-US" sz="4000" b="1" dirty="0" smtClean="0"/>
              <a:t>?</a:t>
            </a:r>
            <a:endParaRPr lang="en-US" sz="4000" b="1" dirty="0"/>
          </a:p>
        </p:txBody>
      </p:sp>
      <p:sp>
        <p:nvSpPr>
          <p:cNvPr id="4" name="Content Placeholder 3"/>
          <p:cNvSpPr>
            <a:spLocks noGrp="1"/>
          </p:cNvSpPr>
          <p:nvPr>
            <p:ph idx="1"/>
          </p:nvPr>
        </p:nvSpPr>
        <p:spPr>
          <a:xfrm>
            <a:off x="-304800" y="1752600"/>
            <a:ext cx="6172200" cy="5105400"/>
          </a:xfrm>
        </p:spPr>
        <p:txBody>
          <a:bodyPr>
            <a:noAutofit/>
          </a:bodyPr>
          <a:lstStyle/>
          <a:p>
            <a:pPr hangingPunct="0">
              <a:buNone/>
            </a:pPr>
            <a:r>
              <a:rPr lang="en-US" sz="3600" dirty="0" smtClean="0">
                <a:solidFill>
                  <a:srgbClr val="FFFF00"/>
                </a:solidFill>
              </a:rPr>
              <a:t>   One of Satan’s biggest ways of getting children’s hearts to prematurely turn away from their parents, is by getting them to play the boyfriend / girlfriend game - </a:t>
            </a:r>
            <a:r>
              <a:rPr lang="en-US" sz="3600" dirty="0" smtClean="0">
                <a:solidFill>
                  <a:srgbClr val="FFFF00"/>
                </a:solidFill>
              </a:rPr>
              <a:t>                        </a:t>
            </a:r>
            <a:r>
              <a:rPr lang="en-US" sz="3600" i="1" dirty="0" smtClean="0">
                <a:solidFill>
                  <a:srgbClr val="FFFF00"/>
                </a:solidFill>
              </a:rPr>
              <a:t>I </a:t>
            </a:r>
            <a:r>
              <a:rPr lang="en-US" sz="3600" i="1" dirty="0" smtClean="0">
                <a:solidFill>
                  <a:srgbClr val="FFFF00"/>
                </a:solidFill>
              </a:rPr>
              <a:t>Corinthians </a:t>
            </a:r>
            <a:r>
              <a:rPr lang="en-US" sz="3600" i="1" dirty="0" smtClean="0">
                <a:solidFill>
                  <a:srgbClr val="FFFF00"/>
                </a:solidFill>
              </a:rPr>
              <a:t>7:32                       II </a:t>
            </a:r>
            <a:r>
              <a:rPr lang="en-US" sz="3600" i="1" dirty="0" smtClean="0">
                <a:solidFill>
                  <a:srgbClr val="FFFF00"/>
                </a:solidFill>
              </a:rPr>
              <a:t>Corinthians </a:t>
            </a:r>
            <a:r>
              <a:rPr lang="en-US" sz="3600" i="1" dirty="0" smtClean="0">
                <a:solidFill>
                  <a:srgbClr val="FFFF00"/>
                </a:solidFill>
              </a:rPr>
              <a:t>2:11                      I </a:t>
            </a:r>
            <a:r>
              <a:rPr lang="en-US" sz="3600" i="1" dirty="0" smtClean="0">
                <a:solidFill>
                  <a:srgbClr val="FFFF00"/>
                </a:solidFill>
              </a:rPr>
              <a:t>Thessalonians 4:1-8</a:t>
            </a:r>
            <a:endParaRPr lang="en-US" sz="3600" dirty="0" smtClean="0">
              <a:solidFill>
                <a:srgbClr val="FFFF00"/>
              </a:solidFill>
            </a:endParaRPr>
          </a:p>
          <a:p>
            <a:pPr hangingPunct="0">
              <a:buNone/>
            </a:pPr>
            <a:r>
              <a:rPr lang="en-US" sz="3600" dirty="0" smtClean="0">
                <a:solidFill>
                  <a:srgbClr val="FFFF00"/>
                </a:solidFill>
              </a:rPr>
              <a:t> </a:t>
            </a:r>
          </a:p>
          <a:p>
            <a:endParaRPr lang="en-US" sz="3600" dirty="0">
              <a:solidFill>
                <a:srgbClr val="FFFF00"/>
              </a:solidFill>
            </a:endParaRPr>
          </a:p>
        </p:txBody>
      </p:sp>
      <p:pic>
        <p:nvPicPr>
          <p:cNvPr id="3074" name="Picture 2"/>
          <p:cNvPicPr>
            <a:picLocks noChangeAspect="1" noChangeArrowheads="1"/>
          </p:cNvPicPr>
          <p:nvPr/>
        </p:nvPicPr>
        <p:blipFill>
          <a:blip r:embed="rId3" cstate="print"/>
          <a:srcRect/>
          <a:stretch>
            <a:fillRect/>
          </a:stretch>
        </p:blipFill>
        <p:spPr bwMode="auto">
          <a:xfrm>
            <a:off x="6019800" y="2819400"/>
            <a:ext cx="2872154" cy="3733800"/>
          </a:xfrm>
          <a:prstGeom prst="rect">
            <a:avLst/>
          </a:prstGeom>
          <a:noFill/>
          <a:ln w="9525">
            <a:noFill/>
            <a:miter lim="800000"/>
            <a:headEnd/>
            <a:tailEnd/>
          </a:ln>
          <a:scene3d>
            <a:camera prst="orthographicFront"/>
            <a:lightRig rig="threePt" dir="t"/>
          </a:scene3d>
          <a:sp3d>
            <a:bevelT w="114300" prst="artDeco"/>
          </a:sp3d>
        </p:spPr>
      </p:pic>
      <p:pic>
        <p:nvPicPr>
          <p:cNvPr id="3075" name="Picture 3"/>
          <p:cNvPicPr>
            <a:picLocks noChangeAspect="1" noChangeArrowheads="1"/>
          </p:cNvPicPr>
          <p:nvPr/>
        </p:nvPicPr>
        <p:blipFill>
          <a:blip r:embed="rId4" cstate="print"/>
          <a:srcRect/>
          <a:stretch>
            <a:fillRect/>
          </a:stretch>
        </p:blipFill>
        <p:spPr bwMode="auto">
          <a:xfrm>
            <a:off x="5770728" y="-228600"/>
            <a:ext cx="3525672"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5334000" cy="808038"/>
          </a:xfrm>
        </p:spPr>
        <p:txBody>
          <a:bodyPr>
            <a:normAutofit fontScale="90000"/>
          </a:bodyPr>
          <a:lstStyle/>
          <a:p>
            <a:r>
              <a:rPr lang="en-US" dirty="0" smtClean="0">
                <a:effectLst>
                  <a:glow rad="101600">
                    <a:schemeClr val="bg1">
                      <a:alpha val="60000"/>
                    </a:schemeClr>
                  </a:glow>
                </a:effectLst>
              </a:rPr>
              <a:t>Children want Parents </a:t>
            </a:r>
            <a:br>
              <a:rPr lang="en-US" dirty="0" smtClean="0">
                <a:effectLst>
                  <a:glow rad="101600">
                    <a:schemeClr val="bg1">
                      <a:alpha val="60000"/>
                    </a:schemeClr>
                  </a:glow>
                </a:effectLst>
              </a:rPr>
            </a:br>
            <a:r>
              <a:rPr lang="en-US" dirty="0" smtClean="0">
                <a:effectLst>
                  <a:glow rad="101600">
                    <a:schemeClr val="bg1">
                      <a:alpha val="60000"/>
                    </a:schemeClr>
                  </a:glow>
                </a:effectLst>
              </a:rPr>
              <a:t>to Have their Hearts</a:t>
            </a:r>
            <a:br>
              <a:rPr lang="en-US" dirty="0" smtClean="0">
                <a:effectLst>
                  <a:glow rad="101600">
                    <a:schemeClr val="bg1">
                      <a:alpha val="60000"/>
                    </a:schemeClr>
                  </a:glow>
                </a:effectLst>
              </a:rPr>
            </a:br>
            <a:r>
              <a:rPr lang="en-US" sz="4000" i="1" dirty="0" smtClean="0">
                <a:effectLst>
                  <a:glow rad="101600">
                    <a:schemeClr val="bg1">
                      <a:alpha val="60000"/>
                    </a:schemeClr>
                  </a:glow>
                </a:effectLst>
              </a:rPr>
              <a:t>(II Samuel 14:32-33)</a:t>
            </a:r>
            <a:endParaRPr lang="en-US" sz="4000" i="1" dirty="0">
              <a:effectLst>
                <a:glow rad="101600">
                  <a:schemeClr val="bg1">
                    <a:alpha val="60000"/>
                  </a:schemeClr>
                </a:glow>
              </a:effectLst>
            </a:endParaRPr>
          </a:p>
        </p:txBody>
      </p:sp>
      <p:sp>
        <p:nvSpPr>
          <p:cNvPr id="3" name="Content Placeholder 2"/>
          <p:cNvSpPr>
            <a:spLocks noGrp="1"/>
          </p:cNvSpPr>
          <p:nvPr>
            <p:ph idx="1"/>
          </p:nvPr>
        </p:nvSpPr>
        <p:spPr>
          <a:xfrm>
            <a:off x="0" y="2438400"/>
            <a:ext cx="9144000" cy="4419600"/>
          </a:xfrm>
        </p:spPr>
        <p:txBody>
          <a:bodyPr>
            <a:normAutofit lnSpcReduction="10000"/>
          </a:bodyPr>
          <a:lstStyle/>
          <a:p>
            <a:pPr hangingPunct="0"/>
            <a:r>
              <a:rPr lang="en-US" dirty="0" smtClean="0">
                <a:effectLst>
                  <a:glow rad="101600">
                    <a:schemeClr val="bg1">
                      <a:alpha val="60000"/>
                    </a:schemeClr>
                  </a:glow>
                </a:effectLst>
              </a:rPr>
              <a:t>Every child is born with the desire to please their parents and to be close to their parents.</a:t>
            </a:r>
          </a:p>
          <a:p>
            <a:pPr hangingPunct="0"/>
            <a:r>
              <a:rPr lang="en-US" dirty="0" smtClean="0">
                <a:effectLst>
                  <a:glow rad="101600">
                    <a:schemeClr val="bg1">
                      <a:alpha val="60000"/>
                    </a:schemeClr>
                  </a:glow>
                </a:effectLst>
              </a:rPr>
              <a:t>Parents who do not give praise and approval to their child will lose their child’s heart - </a:t>
            </a:r>
            <a:r>
              <a:rPr lang="en-US" i="1" dirty="0" smtClean="0">
                <a:effectLst>
                  <a:glow rad="101600">
                    <a:schemeClr val="bg1">
                      <a:alpha val="60000"/>
                    </a:schemeClr>
                  </a:glow>
                </a:effectLst>
              </a:rPr>
              <a:t>I Corinthians 11:2</a:t>
            </a:r>
          </a:p>
          <a:p>
            <a:pPr hangingPunct="0"/>
            <a:r>
              <a:rPr lang="en-US" dirty="0" smtClean="0">
                <a:effectLst>
                  <a:glow rad="101600">
                    <a:schemeClr val="bg1">
                      <a:alpha val="60000"/>
                    </a:schemeClr>
                  </a:glow>
                </a:effectLst>
              </a:rPr>
              <a:t>Parents who do not discipline their child in love will lose their child’s heart - </a:t>
            </a:r>
            <a:r>
              <a:rPr lang="en-US" i="1" dirty="0" smtClean="0">
                <a:effectLst>
                  <a:glow rad="101600">
                    <a:schemeClr val="bg1">
                      <a:alpha val="60000"/>
                    </a:schemeClr>
                  </a:glow>
                </a:effectLst>
              </a:rPr>
              <a:t>I Samuel 2:12;  3:13-14;  Proverbs 13:24;  19:18;  20:20;  22:15;  23:13-14;  29:15</a:t>
            </a:r>
          </a:p>
          <a:p>
            <a:endParaRPr lang="en-US" dirty="0">
              <a:effectLst>
                <a:glow rad="101600">
                  <a:schemeClr val="bg1">
                    <a:alpha val="60000"/>
                  </a:schemeClr>
                </a:glow>
              </a:effectLst>
            </a:endParaRPr>
          </a:p>
        </p:txBody>
      </p:sp>
      <p:pic>
        <p:nvPicPr>
          <p:cNvPr id="4098" name="Picture 2"/>
          <p:cNvPicPr>
            <a:picLocks noChangeAspect="1" noChangeArrowheads="1"/>
          </p:cNvPicPr>
          <p:nvPr/>
        </p:nvPicPr>
        <p:blipFill>
          <a:blip r:embed="rId3" cstate="print"/>
          <a:srcRect/>
          <a:stretch>
            <a:fillRect/>
          </a:stretch>
        </p:blipFill>
        <p:spPr bwMode="auto">
          <a:xfrm>
            <a:off x="6286500" y="0"/>
            <a:ext cx="2857500" cy="2352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81000"/>
            <a:ext cx="9601200" cy="754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944562"/>
          </a:xfrm>
        </p:spPr>
        <p:txBody>
          <a:bodyPr>
            <a:normAutofit fontScale="90000"/>
          </a:bodyPr>
          <a:lstStyle/>
          <a:p>
            <a:r>
              <a:rPr lang="en-US" dirty="0" smtClean="0">
                <a:effectLst>
                  <a:glow rad="101600">
                    <a:schemeClr val="bg1">
                      <a:alpha val="60000"/>
                    </a:schemeClr>
                  </a:glow>
                </a:effectLst>
              </a:rPr>
              <a:t>The Story of David and Absalom</a:t>
            </a:r>
            <a:br>
              <a:rPr lang="en-US" dirty="0" smtClean="0">
                <a:effectLst>
                  <a:glow rad="101600">
                    <a:schemeClr val="bg1">
                      <a:alpha val="60000"/>
                    </a:schemeClr>
                  </a:glow>
                </a:effectLst>
              </a:rPr>
            </a:br>
            <a:r>
              <a:rPr lang="en-US" sz="4000" i="1" dirty="0" smtClean="0">
                <a:effectLst>
                  <a:glow rad="101600">
                    <a:schemeClr val="bg1">
                      <a:alpha val="60000"/>
                    </a:schemeClr>
                  </a:glow>
                </a:effectLst>
              </a:rPr>
              <a:t>(II Samuel 13-14)</a:t>
            </a:r>
            <a:endParaRPr lang="en-US" sz="4000" i="1" dirty="0">
              <a:effectLst>
                <a:glow rad="101600">
                  <a:schemeClr val="bg1">
                    <a:alpha val="60000"/>
                  </a:schemeClr>
                </a:glow>
              </a:effectLst>
            </a:endParaRPr>
          </a:p>
        </p:txBody>
      </p:sp>
      <p:pic>
        <p:nvPicPr>
          <p:cNvPr id="5122" name="Picture 2" descr="C:\Users\Ptr. Daniel White\Desktop\Bible pictures\Bible pictures Old Testament\David\King David\David &amp; Absalom\Dvd&amp;Absalom (2 Sam 14_33) 1184-385.jpg"/>
          <p:cNvPicPr>
            <a:picLocks noGrp="1" noChangeAspect="1" noChangeArrowheads="1"/>
          </p:cNvPicPr>
          <p:nvPr>
            <p:ph sz="half" idx="1"/>
          </p:nvPr>
        </p:nvPicPr>
        <p:blipFill>
          <a:blip r:embed="rId3" cstate="print">
            <a:duotone>
              <a:prstClr val="black"/>
              <a:schemeClr val="accent3">
                <a:tint val="45000"/>
                <a:satMod val="400000"/>
              </a:schemeClr>
            </a:duotone>
          </a:blip>
          <a:stretch>
            <a:fillRect/>
          </a:stretch>
        </p:blipFill>
        <p:spPr bwMode="auto">
          <a:xfrm>
            <a:off x="2438400" y="1590086"/>
            <a:ext cx="4038600" cy="5267914"/>
          </a:xfrm>
          <a:prstGeom prst="rect">
            <a:avLst/>
          </a:prstGeom>
          <a:ln>
            <a:noFill/>
          </a:ln>
          <a:effectLst>
            <a:softEdge rad="112500"/>
          </a:effectLst>
        </p:spPr>
      </p:pic>
      <p:sp>
        <p:nvSpPr>
          <p:cNvPr id="5" name="Content Placeholder 4"/>
          <p:cNvSpPr>
            <a:spLocks noGrp="1"/>
          </p:cNvSpPr>
          <p:nvPr>
            <p:ph sz="half" idx="2"/>
          </p:nvPr>
        </p:nvSpPr>
        <p:spPr>
          <a:xfrm>
            <a:off x="2514600" y="1676400"/>
            <a:ext cx="3810000" cy="4449763"/>
          </a:xfrm>
        </p:spPr>
        <p:txBody>
          <a:bodyPr>
            <a:normAutofit/>
          </a:bodyPr>
          <a:lstStyle/>
          <a:p>
            <a:pPr algn="ctr">
              <a:buNone/>
            </a:pPr>
            <a:r>
              <a:rPr lang="en-US" sz="3200" b="1" dirty="0" smtClean="0">
                <a:solidFill>
                  <a:schemeClr val="bg1"/>
                </a:solidFill>
                <a:effectLst>
                  <a:glow rad="63500">
                    <a:schemeClr val="accent3">
                      <a:satMod val="175000"/>
                      <a:alpha val="40000"/>
                    </a:schemeClr>
                  </a:glow>
                </a:effectLst>
              </a:rPr>
              <a:t> A Father who lost </a:t>
            </a:r>
          </a:p>
          <a:p>
            <a:pPr algn="ctr">
              <a:buNone/>
            </a:pPr>
            <a:r>
              <a:rPr lang="en-US" sz="3200" b="1" dirty="0" smtClean="0">
                <a:solidFill>
                  <a:schemeClr val="bg1"/>
                </a:solidFill>
                <a:effectLst>
                  <a:glow rad="63500">
                    <a:schemeClr val="accent3">
                      <a:satMod val="175000"/>
                      <a:alpha val="40000"/>
                    </a:schemeClr>
                  </a:glow>
                </a:effectLst>
              </a:rPr>
              <a:t>his son’s heart</a:t>
            </a:r>
            <a:endParaRPr lang="en-US" sz="3200" b="1" dirty="0">
              <a:solidFill>
                <a:schemeClr val="bg1"/>
              </a:solidFill>
              <a:effectLst>
                <a:glow rad="63500">
                  <a:schemeClr val="accent3">
                    <a:satMod val="175000"/>
                    <a:alpha val="40000"/>
                  </a:schemeClr>
                </a:glo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dirty="0" smtClean="0">
                <a:effectLst>
                  <a:glow rad="101600">
                    <a:schemeClr val="bg1">
                      <a:alpha val="60000"/>
                    </a:schemeClr>
                  </a:glow>
                </a:effectLst>
              </a:rPr>
              <a:t>The account of </a:t>
            </a:r>
            <a:r>
              <a:rPr lang="en-US" dirty="0" err="1" smtClean="0">
                <a:effectLst>
                  <a:glow rad="101600">
                    <a:schemeClr val="bg1">
                      <a:alpha val="60000"/>
                    </a:schemeClr>
                  </a:glow>
                </a:effectLst>
              </a:rPr>
              <a:t>Absalom’s</a:t>
            </a:r>
            <a:r>
              <a:rPr lang="en-US" dirty="0" smtClean="0">
                <a:effectLst>
                  <a:glow rad="101600">
                    <a:schemeClr val="bg1">
                      <a:alpha val="60000"/>
                    </a:schemeClr>
                  </a:glow>
                </a:effectLst>
              </a:rPr>
              <a:t>                                                                rebellion illustrates for us how                                       a father loses the heart of                                                    his son.</a:t>
            </a:r>
          </a:p>
          <a:p>
            <a:pPr hangingPunct="0"/>
            <a:r>
              <a:rPr lang="en-US" dirty="0" smtClean="0">
                <a:effectLst>
                  <a:glow rad="101600">
                    <a:schemeClr val="bg1">
                      <a:alpha val="60000"/>
                    </a:schemeClr>
                  </a:glow>
                </a:effectLst>
              </a:rPr>
              <a:t>David wasn’t as protective of                                 Tamar as he should have been.</a:t>
            </a:r>
          </a:p>
          <a:p>
            <a:pPr hangingPunct="0">
              <a:buFont typeface="Arial" charset="0"/>
              <a:buChar char="•"/>
            </a:pPr>
            <a:r>
              <a:rPr lang="en-US" dirty="0" smtClean="0">
                <a:effectLst>
                  <a:glow rad="101600">
                    <a:schemeClr val="bg1">
                      <a:alpha val="60000"/>
                    </a:schemeClr>
                  </a:glow>
                </a:effectLst>
              </a:rPr>
              <a:t>Fundamental Bible-believers are often accused of over-protecting their children. </a:t>
            </a:r>
          </a:p>
          <a:p>
            <a:pPr hangingPunct="0">
              <a:buFont typeface="Arial" charset="0"/>
              <a:buChar char="•"/>
            </a:pPr>
            <a:r>
              <a:rPr lang="en-US" dirty="0" smtClean="0">
                <a:effectLst>
                  <a:glow rad="101600">
                    <a:schemeClr val="bg1">
                      <a:alpha val="60000"/>
                    </a:schemeClr>
                  </a:glow>
                </a:effectLst>
              </a:rPr>
              <a:t>We don’t lose our child’s heart by being protective. We lose their heart by being harsh, critical, unloving, and inconsistent -                                            </a:t>
            </a:r>
            <a:r>
              <a:rPr lang="en-US" i="1" dirty="0" smtClean="0">
                <a:effectLst>
                  <a:glow rad="101600">
                    <a:schemeClr val="bg1">
                      <a:alpha val="60000"/>
                    </a:schemeClr>
                  </a:glow>
                </a:effectLst>
              </a:rPr>
              <a:t>(I Corinthians 13:1-8)</a:t>
            </a:r>
          </a:p>
          <a:p>
            <a:endParaRPr lang="en-US" dirty="0" smtClean="0">
              <a:effectLst>
                <a:glow rad="101600">
                  <a:schemeClr val="bg1">
                    <a:alpha val="60000"/>
                  </a:schemeClr>
                </a:glow>
              </a:effectLst>
            </a:endParaRPr>
          </a:p>
          <a:p>
            <a:endParaRPr lang="en-US" dirty="0">
              <a:effectLst>
                <a:glow rad="101600">
                  <a:schemeClr val="bg1">
                    <a:alpha val="60000"/>
                  </a:schemeClr>
                </a:glow>
              </a:effectLst>
            </a:endParaRPr>
          </a:p>
        </p:txBody>
      </p:sp>
      <p:pic>
        <p:nvPicPr>
          <p:cNvPr id="6146" name="Picture 2" descr="c:\Users\Ptr. Daniel White\Desktop\Bible pictures\Bible pictures Old Testament\David\King David\David &amp; Absalom\Tamar 1188COLOR.jpg"/>
          <p:cNvPicPr>
            <a:picLocks noChangeAspect="1" noChangeArrowheads="1"/>
          </p:cNvPicPr>
          <p:nvPr/>
        </p:nvPicPr>
        <p:blipFill>
          <a:blip r:embed="rId3" cstate="print"/>
          <a:srcRect/>
          <a:stretch>
            <a:fillRect/>
          </a:stretch>
        </p:blipFill>
        <p:spPr bwMode="auto">
          <a:xfrm>
            <a:off x="5692740" y="0"/>
            <a:ext cx="3451260" cy="289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Bible pictures Old Testament\Amnon\Sin Of Amnon 1193-103.jpg"/>
          <p:cNvPicPr>
            <a:picLocks noChangeAspect="1" noChangeArrowheads="1"/>
          </p:cNvPicPr>
          <p:nvPr/>
        </p:nvPicPr>
        <p:blipFill>
          <a:blip r:embed="rId3" cstate="print">
            <a:lum bright="-10000"/>
          </a:blip>
          <a:srcRect/>
          <a:stretch>
            <a:fillRect/>
          </a:stretch>
        </p:blipFill>
        <p:spPr bwMode="auto">
          <a:xfrm>
            <a:off x="0" y="0"/>
            <a:ext cx="9144000" cy="7605330"/>
          </a:xfrm>
          <a:prstGeom prst="rect">
            <a:avLst/>
          </a:prstGeom>
          <a:noFill/>
        </p:spPr>
      </p:pic>
      <p:sp>
        <p:nvSpPr>
          <p:cNvPr id="3" name="Content Placeholder 2"/>
          <p:cNvSpPr>
            <a:spLocks noGrp="1"/>
          </p:cNvSpPr>
          <p:nvPr>
            <p:ph idx="1"/>
          </p:nvPr>
        </p:nvSpPr>
        <p:spPr>
          <a:xfrm>
            <a:off x="152400" y="228600"/>
            <a:ext cx="8534400" cy="6629400"/>
          </a:xfrm>
        </p:spPr>
        <p:txBody>
          <a:bodyPr>
            <a:normAutofit/>
          </a:bodyPr>
          <a:lstStyle/>
          <a:p>
            <a:pPr algn="ctr">
              <a:buNone/>
            </a:pPr>
            <a:r>
              <a:rPr lang="en-US" sz="4000" b="1" dirty="0" smtClean="0">
                <a:effectLst>
                  <a:glow rad="101600">
                    <a:schemeClr val="bg1">
                      <a:alpha val="40000"/>
                    </a:schemeClr>
                  </a:glow>
                </a:effectLst>
              </a:rPr>
              <a:t>   David allowed Tamar’s half-brother </a:t>
            </a:r>
            <a:r>
              <a:rPr lang="en-US" sz="4000" b="1" dirty="0" err="1" smtClean="0">
                <a:effectLst>
                  <a:glow rad="101600">
                    <a:schemeClr val="bg1">
                      <a:alpha val="40000"/>
                    </a:schemeClr>
                  </a:glow>
                </a:effectLst>
              </a:rPr>
              <a:t>Amnon</a:t>
            </a:r>
            <a:r>
              <a:rPr lang="en-US" sz="4000" b="1" dirty="0" smtClean="0">
                <a:effectLst>
                  <a:glow rad="101600">
                    <a:schemeClr val="bg1">
                      <a:alpha val="40000"/>
                    </a:schemeClr>
                  </a:glow>
                </a:effectLst>
              </a:rPr>
              <a:t> to be alone with Tamar  -  Tamar was raped by </a:t>
            </a:r>
            <a:r>
              <a:rPr lang="en-US" sz="4000" b="1" dirty="0" err="1" smtClean="0">
                <a:effectLst>
                  <a:glow rad="101600">
                    <a:schemeClr val="bg1">
                      <a:alpha val="40000"/>
                    </a:schemeClr>
                  </a:glow>
                </a:effectLst>
              </a:rPr>
              <a:t>Amnon</a:t>
            </a:r>
            <a:r>
              <a:rPr lang="en-US" sz="4000" b="1" dirty="0" smtClean="0">
                <a:effectLst>
                  <a:glow rad="101600">
                    <a:schemeClr val="bg1">
                      <a:alpha val="40000"/>
                    </a:schemeClr>
                  </a:glow>
                </a:effectLst>
              </a:rPr>
              <a:t>  </a:t>
            </a:r>
            <a:r>
              <a:rPr lang="en-US" sz="4000" b="1" dirty="0" smtClean="0">
                <a:effectLst>
                  <a:glow rad="101600">
                    <a:schemeClr val="bg1">
                      <a:alpha val="40000"/>
                    </a:schemeClr>
                  </a:glow>
                </a:effectLst>
              </a:rPr>
              <a:t> </a:t>
            </a:r>
            <a:r>
              <a:rPr lang="en-US" sz="4000" b="1" dirty="0" smtClean="0">
                <a:effectLst>
                  <a:glow rad="101600">
                    <a:schemeClr val="bg1">
                      <a:alpha val="40000"/>
                    </a:schemeClr>
                  </a:glow>
                </a:effectLst>
              </a:rPr>
              <a:t>  </a:t>
            </a:r>
            <a:r>
              <a:rPr lang="en-US" sz="4000" b="1" dirty="0" smtClean="0">
                <a:effectLst>
                  <a:glow rad="101600">
                    <a:schemeClr val="bg1">
                      <a:alpha val="40000"/>
                    </a:schemeClr>
                  </a:glow>
                </a:effectLst>
              </a:rPr>
              <a:t>              </a:t>
            </a:r>
            <a:r>
              <a:rPr lang="en-US" sz="4000" b="1" i="1" dirty="0" smtClean="0">
                <a:effectLst>
                  <a:glow rad="101600">
                    <a:schemeClr val="bg1">
                      <a:alpha val="40000"/>
                    </a:schemeClr>
                  </a:glow>
                </a:effectLst>
              </a:rPr>
              <a:t>II Samuel 13:1-14</a:t>
            </a:r>
            <a:endParaRPr lang="en-US" sz="4000" b="1" i="1" dirty="0">
              <a:effectLst>
                <a:glow rad="101600">
                  <a:schemeClr val="bg1">
                    <a:alpha val="40000"/>
                  </a:schemeClr>
                </a:glo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152400"/>
            <a:ext cx="96012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2743200"/>
          </a:xfrm>
        </p:spPr>
        <p:txBody>
          <a:bodyPr>
            <a:normAutofit fontScale="90000"/>
          </a:bodyPr>
          <a:lstStyle/>
          <a:p>
            <a:r>
              <a:rPr lang="en-US" dirty="0" smtClean="0">
                <a:effectLst>
                  <a:glow rad="101600">
                    <a:schemeClr val="bg1">
                      <a:alpha val="60000"/>
                    </a:schemeClr>
                  </a:glow>
                </a:effectLst>
              </a:rPr>
              <a:t>David was angry when he heard what happened, but he took no action  -</a:t>
            </a:r>
            <a:br>
              <a:rPr lang="en-US" dirty="0" smtClean="0">
                <a:effectLst>
                  <a:glow rad="101600">
                    <a:schemeClr val="bg1">
                      <a:alpha val="60000"/>
                    </a:schemeClr>
                  </a:glow>
                </a:effectLst>
              </a:rPr>
            </a:br>
            <a:r>
              <a:rPr lang="en-US" i="1" dirty="0" smtClean="0">
                <a:effectLst>
                  <a:glow rad="101600">
                    <a:schemeClr val="bg1">
                      <a:alpha val="60000"/>
                    </a:schemeClr>
                  </a:glow>
                </a:effectLst>
              </a:rPr>
              <a:t>II Samuel 13:21; Ecclesiastes 8:11</a:t>
            </a: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pic>
        <p:nvPicPr>
          <p:cNvPr id="9219" name="Picture 3" descr="c:\Users\Ptr. Daniel White\Desktop\Bible pictures\Bible pictures Old Testament\Kings\King 1423-470.jpg"/>
          <p:cNvPicPr>
            <a:picLocks noChangeAspect="1" noChangeArrowheads="1"/>
          </p:cNvPicPr>
          <p:nvPr/>
        </p:nvPicPr>
        <p:blipFill>
          <a:blip r:embed="rId3" cstate="print"/>
          <a:srcRect/>
          <a:stretch>
            <a:fillRect/>
          </a:stretch>
        </p:blipFill>
        <p:spPr bwMode="auto">
          <a:xfrm>
            <a:off x="1905000" y="2133600"/>
            <a:ext cx="5454650" cy="4555333"/>
          </a:xfrm>
          <a:prstGeom prst="rect">
            <a:avLst/>
          </a:prstGeom>
          <a:solidFill>
            <a:schemeClr val="bg1"/>
          </a:solid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ible pictures Old Testament\Amnon\Absalom Has Men Kill Amnon 1193-1193-104.jpg"/>
          <p:cNvPicPr>
            <a:picLocks noChangeAspect="1" noChangeArrowheads="1"/>
          </p:cNvPicPr>
          <p:nvPr/>
        </p:nvPicPr>
        <p:blipFill>
          <a:blip r:embed="rId3" cstate="print">
            <a:lum bright="-20000"/>
          </a:blip>
          <a:srcRect/>
          <a:stretch>
            <a:fillRect/>
          </a:stretch>
        </p:blipFill>
        <p:spPr bwMode="auto">
          <a:xfrm>
            <a:off x="-1" y="-304800"/>
            <a:ext cx="9144001" cy="7467600"/>
          </a:xfrm>
          <a:prstGeom prst="rect">
            <a:avLst/>
          </a:prstGeom>
          <a:noFill/>
        </p:spPr>
      </p:pic>
      <p:sp>
        <p:nvSpPr>
          <p:cNvPr id="3" name="Title 2"/>
          <p:cNvSpPr>
            <a:spLocks noGrp="1"/>
          </p:cNvSpPr>
          <p:nvPr>
            <p:ph type="title"/>
          </p:nvPr>
        </p:nvSpPr>
        <p:spPr>
          <a:xfrm>
            <a:off x="457200" y="0"/>
            <a:ext cx="8229600" cy="3124200"/>
          </a:xfrm>
        </p:spPr>
        <p:txBody>
          <a:bodyPr>
            <a:normAutofit fontScale="90000"/>
          </a:bodyPr>
          <a:lstStyle/>
          <a:p>
            <a:r>
              <a:rPr lang="en-US" b="1" dirty="0" smtClean="0">
                <a:effectLst>
                  <a:glow rad="101600">
                    <a:schemeClr val="bg1">
                      <a:alpha val="60000"/>
                    </a:schemeClr>
                  </a:glow>
                </a:effectLst>
              </a:rPr>
              <a:t>Two years later Absalom had his half-brother </a:t>
            </a:r>
            <a:r>
              <a:rPr lang="en-US" b="1" dirty="0" err="1" smtClean="0">
                <a:effectLst>
                  <a:glow rad="101600">
                    <a:schemeClr val="bg1">
                      <a:alpha val="60000"/>
                    </a:schemeClr>
                  </a:glow>
                </a:effectLst>
              </a:rPr>
              <a:t>Amnon</a:t>
            </a:r>
            <a:r>
              <a:rPr lang="en-US" b="1" dirty="0" smtClean="0">
                <a:effectLst>
                  <a:glow rad="101600">
                    <a:schemeClr val="bg1">
                      <a:alpha val="60000"/>
                    </a:schemeClr>
                  </a:glow>
                </a:effectLst>
              </a:rPr>
              <a:t> executed to </a:t>
            </a:r>
            <a:r>
              <a:rPr lang="en-US" b="1" dirty="0" smtClean="0">
                <a:effectLst>
                  <a:glow rad="101600">
                    <a:schemeClr val="bg1">
                      <a:alpha val="60000"/>
                    </a:schemeClr>
                  </a:glow>
                </a:effectLst>
              </a:rPr>
              <a:t/>
            </a:r>
            <a:br>
              <a:rPr lang="en-US" b="1" dirty="0" smtClean="0">
                <a:effectLst>
                  <a:glow rad="101600">
                    <a:schemeClr val="bg1">
                      <a:alpha val="60000"/>
                    </a:schemeClr>
                  </a:glow>
                </a:effectLst>
              </a:rPr>
            </a:br>
            <a:r>
              <a:rPr lang="en-US" b="1" dirty="0" smtClean="0">
                <a:effectLst>
                  <a:glow rad="101600">
                    <a:schemeClr val="bg1">
                      <a:alpha val="60000"/>
                    </a:schemeClr>
                  </a:glow>
                </a:effectLst>
              </a:rPr>
              <a:t>revenge </a:t>
            </a:r>
            <a:r>
              <a:rPr lang="en-US" b="1" dirty="0" smtClean="0">
                <a:effectLst>
                  <a:glow rad="101600">
                    <a:schemeClr val="bg1">
                      <a:alpha val="60000"/>
                    </a:schemeClr>
                  </a:glow>
                </a:effectLst>
              </a:rPr>
              <a:t>his sister’s rape  </a:t>
            </a:r>
            <a:r>
              <a:rPr lang="en-US" b="1" dirty="0" smtClean="0">
                <a:effectLst>
                  <a:glow rad="101600">
                    <a:schemeClr val="bg1">
                      <a:alpha val="60000"/>
                    </a:schemeClr>
                  </a:glow>
                </a:effectLst>
              </a:rPr>
              <a:t/>
            </a:r>
            <a:br>
              <a:rPr lang="en-US" b="1" dirty="0" smtClean="0">
                <a:effectLst>
                  <a:glow rad="101600">
                    <a:schemeClr val="bg1">
                      <a:alpha val="60000"/>
                    </a:schemeClr>
                  </a:glow>
                </a:effectLst>
              </a:rPr>
            </a:br>
            <a:r>
              <a:rPr lang="en-US" b="1" dirty="0" smtClean="0">
                <a:effectLst>
                  <a:glow rad="101600">
                    <a:schemeClr val="bg1">
                      <a:alpha val="60000"/>
                    </a:schemeClr>
                  </a:glow>
                </a:effectLst>
              </a:rPr>
              <a:t>  </a:t>
            </a:r>
            <a:r>
              <a:rPr lang="en-US" b="1" i="1" dirty="0" smtClean="0">
                <a:effectLst>
                  <a:glow rad="101600">
                    <a:schemeClr val="bg1">
                      <a:alpha val="60000"/>
                    </a:schemeClr>
                  </a:glow>
                </a:effectLst>
              </a:rPr>
              <a:t>II Samuel 13:28</a:t>
            </a:r>
            <a:r>
              <a:rPr lang="en-US" b="1" dirty="0" smtClean="0">
                <a:effectLst>
                  <a:glow rad="101600">
                    <a:schemeClr val="bg1">
                      <a:alpha val="60000"/>
                    </a:schemeClr>
                  </a:glow>
                </a:effectLst>
              </a:rPr>
              <a:t/>
            </a:r>
            <a:br>
              <a:rPr lang="en-US" b="1" dirty="0" smtClean="0">
                <a:effectLst>
                  <a:glow rad="101600">
                    <a:schemeClr val="bg1">
                      <a:alpha val="60000"/>
                    </a:schemeClr>
                  </a:glow>
                </a:effectLst>
              </a:rPr>
            </a:br>
            <a:endParaRPr lang="en-US" b="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52400"/>
            <a:ext cx="98298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905000"/>
          </a:xfrm>
        </p:spPr>
        <p:txBody>
          <a:bodyPr>
            <a:normAutofit/>
          </a:bodyPr>
          <a:lstStyle/>
          <a:p>
            <a:r>
              <a:rPr lang="en-US" sz="3600" dirty="0" smtClean="0"/>
              <a:t>Absalom fled to </a:t>
            </a:r>
            <a:r>
              <a:rPr lang="en-US" sz="3600" dirty="0" err="1" smtClean="0"/>
              <a:t>Geshur</a:t>
            </a:r>
            <a:r>
              <a:rPr lang="en-US" sz="3600" dirty="0" smtClean="0"/>
              <a:t> </a:t>
            </a:r>
            <a:r>
              <a:rPr lang="en-US" sz="3600" dirty="0" smtClean="0"/>
              <a:t>for three</a:t>
            </a:r>
            <a:br>
              <a:rPr lang="en-US" sz="3600" dirty="0" smtClean="0"/>
            </a:br>
            <a:r>
              <a:rPr lang="en-US" sz="3600" dirty="0" smtClean="0"/>
              <a:t> years and David made no contact – </a:t>
            </a:r>
            <a:br>
              <a:rPr lang="en-US" sz="3600" dirty="0" smtClean="0"/>
            </a:br>
            <a:r>
              <a:rPr lang="en-US" sz="3600" i="1" dirty="0" smtClean="0"/>
              <a:t>II Samuel 13:37;  Galatians 6:1-2</a:t>
            </a:r>
            <a:endParaRPr lang="en-US" sz="3600" i="1" dirty="0"/>
          </a:p>
        </p:txBody>
      </p:sp>
      <p:pic>
        <p:nvPicPr>
          <p:cNvPr id="10242" name="Picture 2" descr="c:\Users\Ptr. Daniel White\Desktop\Bible pictures\Bible pictures Old Testament\Cities of Refuge\Running to Refuge 1141-1.jpg"/>
          <p:cNvPicPr>
            <a:picLocks noChangeAspect="1" noChangeArrowheads="1"/>
          </p:cNvPicPr>
          <p:nvPr/>
        </p:nvPicPr>
        <p:blipFill>
          <a:blip r:embed="rId3" cstate="print"/>
          <a:srcRect/>
          <a:stretch>
            <a:fillRect/>
          </a:stretch>
        </p:blipFill>
        <p:spPr bwMode="auto">
          <a:xfrm>
            <a:off x="2438400" y="1729339"/>
            <a:ext cx="4114800" cy="512866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Bible pictures Old Testament\Proverbs\Honor of kings 1366-Pr 25_2.jpg"/>
          <p:cNvPicPr>
            <a:picLocks noChangeAspect="1" noChangeArrowheads="1"/>
          </p:cNvPicPr>
          <p:nvPr/>
        </p:nvPicPr>
        <p:blipFill>
          <a:blip r:embed="rId3" cstate="print">
            <a:lum bright="-20000" contrast="2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0" y="533400"/>
            <a:ext cx="8763000" cy="6324600"/>
          </a:xfrm>
        </p:spPr>
        <p:txBody>
          <a:bodyPr>
            <a:normAutofit/>
          </a:bodyPr>
          <a:lstStyle/>
          <a:p>
            <a:pPr hangingPunct="0"/>
            <a:r>
              <a:rPr lang="en-US" sz="4000" dirty="0" err="1" smtClean="0">
                <a:effectLst>
                  <a:glow rad="101600">
                    <a:schemeClr val="accent4">
                      <a:lumMod val="75000"/>
                      <a:alpha val="60000"/>
                    </a:schemeClr>
                  </a:glow>
                </a:effectLst>
              </a:rPr>
              <a:t>Joab</a:t>
            </a:r>
            <a:r>
              <a:rPr lang="en-US" sz="4000" dirty="0" smtClean="0">
                <a:effectLst>
                  <a:glow rad="101600">
                    <a:schemeClr val="accent4">
                      <a:lumMod val="75000"/>
                      <a:alpha val="60000"/>
                    </a:schemeClr>
                  </a:glow>
                </a:effectLst>
              </a:rPr>
              <a:t> (David’s general) noticed how badly David missed Absalom.</a:t>
            </a:r>
          </a:p>
          <a:p>
            <a:pPr hangingPunct="0"/>
            <a:r>
              <a:rPr lang="en-US" sz="4000" dirty="0" smtClean="0">
                <a:effectLst>
                  <a:glow rad="101600">
                    <a:schemeClr val="accent4">
                      <a:lumMod val="75000"/>
                      <a:alpha val="60000"/>
                    </a:schemeClr>
                  </a:glow>
                </a:effectLst>
              </a:rPr>
              <a:t>He convinced David to bring Absalom back to Jerusalem - </a:t>
            </a:r>
            <a:r>
              <a:rPr lang="en-US" sz="4000" i="1" dirty="0" smtClean="0">
                <a:effectLst>
                  <a:glow rad="101600">
                    <a:schemeClr val="accent4">
                      <a:lumMod val="75000"/>
                      <a:alpha val="60000"/>
                    </a:schemeClr>
                  </a:glow>
                </a:effectLst>
              </a:rPr>
              <a:t>II Samuel 14:2</a:t>
            </a:r>
            <a:r>
              <a:rPr lang="en-US" sz="4000" dirty="0" smtClean="0">
                <a:effectLst>
                  <a:glow rad="101600">
                    <a:schemeClr val="accent4">
                      <a:lumMod val="75000"/>
                      <a:alpha val="60000"/>
                    </a:schemeClr>
                  </a:glow>
                </a:effectLst>
              </a:rPr>
              <a:t>1</a:t>
            </a:r>
          </a:p>
          <a:p>
            <a:pPr hangingPunct="0"/>
            <a:r>
              <a:rPr lang="en-US" sz="4000" dirty="0" smtClean="0">
                <a:effectLst>
                  <a:glow rad="101600">
                    <a:schemeClr val="accent4">
                      <a:lumMod val="75000"/>
                      <a:alpha val="60000"/>
                    </a:schemeClr>
                  </a:glow>
                </a:effectLst>
              </a:rPr>
              <a:t>David refused to see or talk to Absalom for two more years - </a:t>
            </a:r>
            <a:r>
              <a:rPr lang="en-US" sz="4000" i="1" dirty="0" smtClean="0">
                <a:effectLst>
                  <a:glow rad="101600">
                    <a:schemeClr val="accent4">
                      <a:lumMod val="75000"/>
                      <a:alpha val="60000"/>
                    </a:schemeClr>
                  </a:glow>
                </a:effectLst>
              </a:rPr>
              <a:t>II Samuel 14:24</a:t>
            </a:r>
          </a:p>
          <a:p>
            <a:endParaRPr lang="en-US" sz="4000" dirty="0">
              <a:effectLst>
                <a:glow rad="101600">
                  <a:schemeClr val="accent4">
                    <a:lumMod val="75000"/>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cap="all" dirty="0">
                <a:effectLst>
                  <a:glow rad="101600">
                    <a:schemeClr val="bg1">
                      <a:alpha val="60000"/>
                    </a:schemeClr>
                  </a:glow>
                </a:effectLst>
              </a:rPr>
              <a:t>Important ingredients needed to raise Godly children</a:t>
            </a:r>
            <a:r>
              <a:rPr lang="en-US" dirty="0">
                <a:effectLst>
                  <a:glow rad="101600">
                    <a:schemeClr val="bg1">
                      <a:alpha val="60000"/>
                    </a:schemeClr>
                  </a:glow>
                </a:effectLst>
              </a:rPr>
              <a:t> </a:t>
            </a:r>
          </a:p>
        </p:txBody>
      </p:sp>
      <p:sp>
        <p:nvSpPr>
          <p:cNvPr id="3" name="Content Placeholder 2"/>
          <p:cNvSpPr>
            <a:spLocks noGrp="1"/>
          </p:cNvSpPr>
          <p:nvPr>
            <p:ph idx="1"/>
          </p:nvPr>
        </p:nvSpPr>
        <p:spPr>
          <a:xfrm>
            <a:off x="228600" y="1676400"/>
            <a:ext cx="5638800" cy="5181600"/>
          </a:xfrm>
        </p:spPr>
        <p:txBody>
          <a:bodyPr>
            <a:normAutofit/>
          </a:bodyPr>
          <a:lstStyle/>
          <a:p>
            <a:r>
              <a:rPr lang="en-US" sz="3600" dirty="0">
                <a:effectLst>
                  <a:glow rad="101600">
                    <a:schemeClr val="bg1">
                      <a:alpha val="60000"/>
                    </a:schemeClr>
                  </a:glow>
                </a:effectLst>
              </a:rPr>
              <a:t>Teach children to obey immediately with a sweet spirit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Colossians 3:20</a:t>
            </a:r>
          </a:p>
          <a:p>
            <a:r>
              <a:rPr lang="en-US" sz="3600" dirty="0">
                <a:effectLst>
                  <a:glow rad="101600">
                    <a:schemeClr val="bg1">
                      <a:alpha val="60000"/>
                    </a:schemeClr>
                  </a:glow>
                </a:effectLst>
              </a:rPr>
              <a:t>Teach children to show respect and honor  -  </a:t>
            </a:r>
            <a:r>
              <a:rPr lang="en-US" sz="3600" i="1" dirty="0">
                <a:effectLst>
                  <a:glow rad="101600">
                    <a:schemeClr val="bg1">
                      <a:alpha val="60000"/>
                    </a:schemeClr>
                  </a:glow>
                </a:effectLst>
              </a:rPr>
              <a:t>Exodus 20:12</a:t>
            </a:r>
          </a:p>
          <a:p>
            <a:r>
              <a:rPr lang="en-US" sz="3600" dirty="0">
                <a:effectLst>
                  <a:glow rad="101600">
                    <a:schemeClr val="bg1">
                      <a:alpha val="60000"/>
                    </a:schemeClr>
                  </a:glow>
                </a:effectLst>
              </a:rPr>
              <a:t>Protect children from evil </a:t>
            </a:r>
            <a:r>
              <a:rPr lang="en-US" sz="3600" dirty="0" smtClean="0">
                <a:effectLst>
                  <a:glow rad="101600">
                    <a:schemeClr val="bg1">
                      <a:alpha val="60000"/>
                    </a:schemeClr>
                  </a:glow>
                </a:effectLst>
              </a:rPr>
              <a:t>influences </a:t>
            </a:r>
            <a:r>
              <a:rPr lang="en-US" sz="3600" dirty="0">
                <a:effectLst>
                  <a:glow rad="101600">
                    <a:schemeClr val="bg1">
                      <a:alpha val="60000"/>
                    </a:schemeClr>
                  </a:glow>
                </a:effectLst>
              </a:rPr>
              <a:t>- </a:t>
            </a:r>
            <a:r>
              <a:rPr lang="en-US" sz="3600" i="1" dirty="0" smtClean="0">
                <a:effectLst>
                  <a:glow rad="101600">
                    <a:schemeClr val="bg1">
                      <a:alpha val="60000"/>
                    </a:schemeClr>
                  </a:glow>
                </a:effectLst>
              </a:rPr>
              <a:t>Romans </a:t>
            </a:r>
            <a:r>
              <a:rPr lang="en-US" sz="3600" i="1" dirty="0">
                <a:effectLst>
                  <a:glow rad="101600">
                    <a:schemeClr val="bg1">
                      <a:alpha val="60000"/>
                    </a:schemeClr>
                  </a:glow>
                </a:effectLst>
              </a:rPr>
              <a:t>16:19</a:t>
            </a:r>
          </a:p>
        </p:txBody>
      </p:sp>
      <p:pic>
        <p:nvPicPr>
          <p:cNvPr id="2050" name="Picture 2"/>
          <p:cNvPicPr>
            <a:picLocks noChangeAspect="1" noChangeArrowheads="1"/>
          </p:cNvPicPr>
          <p:nvPr/>
        </p:nvPicPr>
        <p:blipFill>
          <a:blip r:embed="rId3" cstate="print"/>
          <a:srcRect/>
          <a:stretch>
            <a:fillRect/>
          </a:stretch>
        </p:blipFill>
        <p:spPr bwMode="auto">
          <a:xfrm>
            <a:off x="5664200" y="1600200"/>
            <a:ext cx="3251200" cy="24384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062373" y="2895600"/>
            <a:ext cx="3081627" cy="302895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638800" y="4352925"/>
            <a:ext cx="3333750" cy="2505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to="" calcmode="lin" valueType="num">
                                      <p:cBhvr>
                                        <p:cTn id="12" dur="1" fill="hold"/>
                                        <p:tgtEl>
                                          <p:spTgt spid="205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 to="" calcmode="lin" valueType="num">
                                      <p:cBhvr>
                                        <p:cTn id="22" dur="1" fill="hold"/>
                                        <p:tgtEl>
                                          <p:spTgt spid="205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 to="" calcmode="lin" valueType="num">
                                      <p:cBhvr>
                                        <p:cTn id="32" dur="1" fill="hold"/>
                                        <p:tgtEl>
                                          <p:spTgt spid="205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p:spPr>
        <p:txBody>
          <a:bodyPr>
            <a:normAutofit/>
          </a:bodyPr>
          <a:lstStyle/>
          <a:p>
            <a:pPr algn="ctr">
              <a:buNone/>
            </a:pPr>
            <a:r>
              <a:rPr lang="en-US" sz="4000" dirty="0" smtClean="0">
                <a:effectLst>
                  <a:glow rad="101600">
                    <a:schemeClr val="bg1">
                      <a:alpha val="60000"/>
                    </a:schemeClr>
                  </a:glow>
                </a:effectLst>
              </a:rPr>
              <a:t>    Absalom, provoked to wrath by his father’s silence and rejection, sent for </a:t>
            </a:r>
            <a:r>
              <a:rPr lang="en-US" sz="4000" dirty="0" err="1" smtClean="0">
                <a:effectLst>
                  <a:glow rad="101600">
                    <a:schemeClr val="bg1">
                      <a:alpha val="60000"/>
                    </a:schemeClr>
                  </a:glow>
                </a:effectLst>
              </a:rPr>
              <a:t>Joab</a:t>
            </a:r>
            <a:r>
              <a:rPr lang="en-US" sz="4000" dirty="0" smtClean="0">
                <a:effectLst>
                  <a:glow rad="101600">
                    <a:schemeClr val="bg1">
                      <a:alpha val="60000"/>
                    </a:schemeClr>
                  </a:glow>
                </a:effectLst>
              </a:rPr>
              <a:t>.  When </a:t>
            </a:r>
            <a:r>
              <a:rPr lang="en-US" sz="4000" dirty="0" err="1" smtClean="0">
                <a:effectLst>
                  <a:glow rad="101600">
                    <a:schemeClr val="bg1">
                      <a:alpha val="60000"/>
                    </a:schemeClr>
                  </a:glow>
                </a:effectLst>
              </a:rPr>
              <a:t>Joab</a:t>
            </a:r>
            <a:r>
              <a:rPr lang="en-US" sz="4000" dirty="0" smtClean="0">
                <a:effectLst>
                  <a:glow rad="101600">
                    <a:schemeClr val="bg1">
                      <a:alpha val="60000"/>
                    </a:schemeClr>
                  </a:glow>
                </a:effectLst>
              </a:rPr>
              <a:t> didn’t come, he had </a:t>
            </a:r>
            <a:r>
              <a:rPr lang="en-US" sz="4000" dirty="0" err="1" smtClean="0">
                <a:effectLst>
                  <a:glow rad="101600">
                    <a:schemeClr val="bg1">
                      <a:alpha val="60000"/>
                    </a:schemeClr>
                  </a:glow>
                </a:effectLst>
              </a:rPr>
              <a:t>Joab’s</a:t>
            </a:r>
            <a:r>
              <a:rPr lang="en-US" sz="4000" dirty="0" smtClean="0">
                <a:effectLst>
                  <a:glow rad="101600">
                    <a:schemeClr val="bg1">
                      <a:alpha val="60000"/>
                    </a:schemeClr>
                  </a:glow>
                </a:effectLst>
              </a:rPr>
              <a:t> barley fields set on fire  </a:t>
            </a:r>
          </a:p>
          <a:p>
            <a:pPr algn="ctr">
              <a:buNone/>
            </a:pPr>
            <a:r>
              <a:rPr lang="en-US" sz="4000" dirty="0" smtClean="0">
                <a:effectLst>
                  <a:glow rad="101600">
                    <a:schemeClr val="bg1">
                      <a:alpha val="60000"/>
                    </a:schemeClr>
                  </a:glow>
                </a:effectLst>
              </a:rPr>
              <a:t> </a:t>
            </a:r>
            <a:r>
              <a:rPr lang="en-US" sz="4000" i="1" dirty="0" smtClean="0">
                <a:effectLst>
                  <a:glow rad="101600">
                    <a:schemeClr val="bg1">
                      <a:alpha val="60000"/>
                    </a:schemeClr>
                  </a:glow>
                </a:effectLst>
              </a:rPr>
              <a:t>II Samuel 14:30</a:t>
            </a:r>
          </a:p>
          <a:p>
            <a:pPr algn="ctr"/>
            <a:endParaRPr lang="en-US" sz="4000" dirty="0">
              <a:effectLst>
                <a:glow rad="101600">
                  <a:schemeClr val="bg1">
                    <a:alpha val="60000"/>
                  </a:schemeClr>
                </a:glow>
              </a:effectLst>
            </a:endParaRPr>
          </a:p>
        </p:txBody>
      </p:sp>
      <p:pic>
        <p:nvPicPr>
          <p:cNvPr id="12290" name="Picture 2" descr="c:\Users\Ptr. Daniel White\Desktop\Bible pictures\Bible pictures Old Testament\Joab\Barley fields on fire.JPG"/>
          <p:cNvPicPr>
            <a:picLocks noChangeAspect="1" noChangeArrowheads="1"/>
          </p:cNvPicPr>
          <p:nvPr/>
        </p:nvPicPr>
        <p:blipFill>
          <a:blip r:embed="rId3" cstate="print"/>
          <a:srcRect/>
          <a:stretch>
            <a:fillRect/>
          </a:stretch>
        </p:blipFill>
        <p:spPr bwMode="auto">
          <a:xfrm>
            <a:off x="0" y="0"/>
            <a:ext cx="9144002"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8600"/>
            <a:ext cx="9753600" cy="800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p:cNvPicPr>
            <a:picLocks noChangeAspect="1" noChangeArrowheads="1"/>
          </p:cNvPicPr>
          <p:nvPr/>
        </p:nvPicPr>
        <p:blipFill>
          <a:blip r:embed="rId3" cstate="print"/>
          <a:srcRect/>
          <a:stretch>
            <a:fillRect/>
          </a:stretch>
        </p:blipFill>
        <p:spPr bwMode="auto">
          <a:xfrm>
            <a:off x="533400" y="0"/>
            <a:ext cx="8048462" cy="6858000"/>
          </a:xfrm>
          <a:prstGeom prst="rect">
            <a:avLst/>
          </a:prstGeom>
          <a:ln>
            <a:noFill/>
          </a:ln>
          <a:effectLst>
            <a:softEdge rad="112500"/>
          </a:effectLst>
        </p:spPr>
      </p:pic>
      <p:sp>
        <p:nvSpPr>
          <p:cNvPr id="3" name="Content Placeholder 2"/>
          <p:cNvSpPr>
            <a:spLocks noGrp="1"/>
          </p:cNvSpPr>
          <p:nvPr>
            <p:ph idx="1"/>
          </p:nvPr>
        </p:nvSpPr>
        <p:spPr>
          <a:xfrm>
            <a:off x="609600" y="1676400"/>
            <a:ext cx="8077200" cy="4449763"/>
          </a:xfrm>
        </p:spPr>
        <p:txBody>
          <a:bodyPr>
            <a:normAutofit/>
          </a:bodyPr>
          <a:lstStyle/>
          <a:p>
            <a:pPr algn="ctr">
              <a:buNone/>
            </a:pPr>
            <a:r>
              <a:rPr lang="en-US" sz="4400" dirty="0" smtClean="0">
                <a:effectLst>
                  <a:glow rad="101600">
                    <a:schemeClr val="bg1">
                      <a:alpha val="60000"/>
                    </a:schemeClr>
                  </a:glow>
                </a:effectLst>
              </a:rPr>
              <a:t>   Those fields on fire were a picture of </a:t>
            </a:r>
            <a:r>
              <a:rPr lang="en-US" sz="4400" dirty="0" err="1" smtClean="0">
                <a:effectLst>
                  <a:glow rad="101600">
                    <a:schemeClr val="bg1">
                      <a:alpha val="60000"/>
                    </a:schemeClr>
                  </a:glow>
                </a:effectLst>
              </a:rPr>
              <a:t>Absalom’s</a:t>
            </a:r>
            <a:r>
              <a:rPr lang="en-US" sz="4400" dirty="0" smtClean="0">
                <a:effectLst>
                  <a:glow rad="101600">
                    <a:schemeClr val="bg1">
                      <a:alpha val="60000"/>
                    </a:schemeClr>
                  </a:glow>
                </a:effectLst>
              </a:rPr>
              <a:t> heart burning with anger because of the </a:t>
            </a:r>
            <a:r>
              <a:rPr lang="en-US" sz="4400" dirty="0" smtClean="0">
                <a:effectLst>
                  <a:glow rad="101600">
                    <a:schemeClr val="bg1">
                      <a:alpha val="60000"/>
                    </a:schemeClr>
                  </a:glow>
                </a:effectLst>
              </a:rPr>
              <a:t>anger and rejection </a:t>
            </a:r>
            <a:r>
              <a:rPr lang="en-US" sz="4400" dirty="0" smtClean="0">
                <a:effectLst>
                  <a:glow rad="101600">
                    <a:schemeClr val="bg1">
                      <a:alpha val="60000"/>
                    </a:schemeClr>
                  </a:glow>
                </a:effectLst>
              </a:rPr>
              <a:t>he </a:t>
            </a:r>
            <a:r>
              <a:rPr lang="en-US" sz="4400" dirty="0" smtClean="0">
                <a:effectLst>
                  <a:glow rad="101600">
                    <a:schemeClr val="bg1">
                      <a:alpha val="60000"/>
                    </a:schemeClr>
                  </a:glow>
                </a:effectLst>
              </a:rPr>
              <a:t>       felt </a:t>
            </a:r>
            <a:r>
              <a:rPr lang="en-US" sz="4400" dirty="0" smtClean="0">
                <a:effectLst>
                  <a:glow rad="101600">
                    <a:schemeClr val="bg1">
                      <a:alpha val="60000"/>
                    </a:schemeClr>
                  </a:glow>
                </a:effectLst>
              </a:rPr>
              <a:t>because of being cut             </a:t>
            </a:r>
            <a:r>
              <a:rPr lang="en-US" sz="4400" dirty="0" smtClean="0">
                <a:effectLst>
                  <a:glow rad="101600">
                    <a:schemeClr val="bg1">
                      <a:alpha val="60000"/>
                    </a:schemeClr>
                  </a:glow>
                </a:effectLst>
              </a:rPr>
              <a:t>      off </a:t>
            </a:r>
            <a:r>
              <a:rPr lang="en-US" sz="4400" dirty="0" smtClean="0">
                <a:effectLst>
                  <a:glow rad="101600">
                    <a:schemeClr val="bg1">
                      <a:alpha val="60000"/>
                    </a:schemeClr>
                  </a:glow>
                </a:effectLst>
              </a:rPr>
              <a:t>from his father.</a:t>
            </a:r>
          </a:p>
          <a:p>
            <a:pPr algn="ctr"/>
            <a:endParaRPr lang="en-US" sz="44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533400"/>
            <a:ext cx="9677400" cy="784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57800" y="228600"/>
            <a:ext cx="3581400" cy="6629400"/>
          </a:xfrm>
        </p:spPr>
        <p:txBody>
          <a:bodyPr>
            <a:normAutofit/>
          </a:bodyPr>
          <a:lstStyle/>
          <a:p>
            <a:pPr algn="ctr">
              <a:buNone/>
            </a:pPr>
            <a:r>
              <a:rPr lang="en-US" sz="3600" dirty="0" smtClean="0">
                <a:effectLst>
                  <a:glow rad="101600">
                    <a:schemeClr val="bg1">
                      <a:alpha val="60000"/>
                    </a:schemeClr>
                  </a:glow>
                </a:effectLst>
              </a:rPr>
              <a:t>    When </a:t>
            </a:r>
            <a:r>
              <a:rPr lang="en-US" sz="3600" dirty="0" err="1" smtClean="0">
                <a:effectLst>
                  <a:glow rad="101600">
                    <a:schemeClr val="bg1">
                      <a:alpha val="60000"/>
                    </a:schemeClr>
                  </a:glow>
                </a:effectLst>
              </a:rPr>
              <a:t>Joab</a:t>
            </a:r>
            <a:r>
              <a:rPr lang="en-US" sz="3600" dirty="0" smtClean="0">
                <a:effectLst>
                  <a:glow rad="101600">
                    <a:schemeClr val="bg1">
                      <a:alpha val="60000"/>
                    </a:schemeClr>
                  </a:glow>
                </a:effectLst>
              </a:rPr>
              <a:t> finally came to Absalom, Absalom said,        </a:t>
            </a:r>
            <a:r>
              <a:rPr lang="en-US" sz="3600" i="1" dirty="0" smtClean="0">
                <a:solidFill>
                  <a:srgbClr val="FFFF00"/>
                </a:solidFill>
                <a:effectLst>
                  <a:glow rad="101600">
                    <a:schemeClr val="bg1">
                      <a:alpha val="60000"/>
                    </a:schemeClr>
                  </a:glow>
                </a:effectLst>
              </a:rPr>
              <a:t>“I want to see my father.  If he wants to kill me, then let him kill me, but I want to see my father!”</a:t>
            </a:r>
            <a:endParaRPr lang="en-US" sz="3600" i="1" dirty="0">
              <a:effectLst>
                <a:glow rad="101600">
                  <a:schemeClr val="bg1">
                    <a:alpha val="60000"/>
                  </a:schemeClr>
                </a:glow>
              </a:effectLst>
            </a:endParaRPr>
          </a:p>
        </p:txBody>
      </p:sp>
      <p:pic>
        <p:nvPicPr>
          <p:cNvPr id="14338" name="Picture 2" descr="c:\Users\Ptr. Daniel White\Desktop\Bible pictures\Bible pictures Old Testament\David\King David\David &amp; Absalom\David instructs army C-72.jpg"/>
          <p:cNvPicPr>
            <a:picLocks noChangeAspect="1" noChangeArrowheads="1"/>
          </p:cNvPicPr>
          <p:nvPr/>
        </p:nvPicPr>
        <p:blipFill>
          <a:blip r:embed="rId3" cstate="print"/>
          <a:srcRect/>
          <a:stretch>
            <a:fillRect/>
          </a:stretch>
        </p:blipFill>
        <p:spPr bwMode="auto">
          <a:xfrm>
            <a:off x="0" y="0"/>
            <a:ext cx="5029199"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Bible pictures\Bible pictures Old Testament\Kings\Jehoshaphat establishing courts 1357-50.jpg"/>
          <p:cNvPicPr>
            <a:picLocks noChangeAspect="1" noChangeArrowheads="1"/>
          </p:cNvPicPr>
          <p:nvPr/>
        </p:nvPicPr>
        <p:blipFill>
          <a:blip r:embed="rId3" cstate="print">
            <a:lum bright="-20000" contrast="10000"/>
          </a:blip>
          <a:srcRect/>
          <a:stretch>
            <a:fillRect/>
          </a:stretch>
        </p:blipFill>
        <p:spPr bwMode="auto">
          <a:xfrm>
            <a:off x="-228600" y="-609600"/>
            <a:ext cx="9372600" cy="8848259"/>
          </a:xfrm>
          <a:prstGeom prst="rect">
            <a:avLst/>
          </a:prstGeom>
          <a:noFill/>
        </p:spPr>
      </p:pic>
      <p:sp>
        <p:nvSpPr>
          <p:cNvPr id="2" name="Title 1"/>
          <p:cNvSpPr>
            <a:spLocks noGrp="1"/>
          </p:cNvSpPr>
          <p:nvPr>
            <p:ph type="title"/>
          </p:nvPr>
        </p:nvSpPr>
        <p:spPr>
          <a:xfrm>
            <a:off x="228600" y="152400"/>
            <a:ext cx="8305800" cy="2362200"/>
          </a:xfrm>
        </p:spPr>
        <p:txBody>
          <a:bodyPr>
            <a:noAutofit/>
          </a:bodyPr>
          <a:lstStyle/>
          <a:p>
            <a:r>
              <a:rPr lang="en-US" sz="4000" b="1" dirty="0" smtClean="0">
                <a:effectLst>
                  <a:glow rad="101600">
                    <a:schemeClr val="bg1">
                      <a:alpha val="60000"/>
                    </a:schemeClr>
                  </a:glow>
                </a:effectLst>
              </a:rPr>
              <a:t>When Absalom presented himself before his father, he was treated like a </a:t>
            </a:r>
            <a:r>
              <a:rPr lang="en-US" sz="4000" b="1" dirty="0" smtClean="0">
                <a:effectLst>
                  <a:glow rad="101600">
                    <a:schemeClr val="bg1">
                      <a:alpha val="60000"/>
                    </a:schemeClr>
                  </a:glow>
                </a:effectLst>
              </a:rPr>
              <a:t/>
            </a:r>
            <a:br>
              <a:rPr lang="en-US" sz="4000" b="1" dirty="0" smtClean="0">
                <a:effectLst>
                  <a:glow rad="101600">
                    <a:schemeClr val="bg1">
                      <a:alpha val="60000"/>
                    </a:schemeClr>
                  </a:glow>
                </a:effectLst>
              </a:rPr>
            </a:br>
            <a:r>
              <a:rPr lang="en-US" sz="4000" b="1" dirty="0" smtClean="0">
                <a:effectLst>
                  <a:glow rad="101600">
                    <a:schemeClr val="bg1">
                      <a:alpha val="60000"/>
                    </a:schemeClr>
                  </a:glow>
                </a:effectLst>
              </a:rPr>
              <a:t>subject  and </a:t>
            </a:r>
            <a:r>
              <a:rPr lang="en-US" sz="4000" b="1" dirty="0" smtClean="0">
                <a:effectLst>
                  <a:glow rad="101600">
                    <a:schemeClr val="bg1">
                      <a:alpha val="60000"/>
                    </a:schemeClr>
                  </a:glow>
                </a:effectLst>
              </a:rPr>
              <a:t>not a son </a:t>
            </a:r>
            <a:r>
              <a:rPr lang="en-US" sz="4000" b="1" dirty="0" smtClean="0">
                <a:effectLst>
                  <a:glow rad="101600">
                    <a:schemeClr val="bg1">
                      <a:alpha val="60000"/>
                    </a:schemeClr>
                  </a:glow>
                </a:effectLst>
              </a:rPr>
              <a:t/>
            </a:r>
            <a:br>
              <a:rPr lang="en-US" sz="4000" b="1" dirty="0" smtClean="0">
                <a:effectLst>
                  <a:glow rad="101600">
                    <a:schemeClr val="bg1">
                      <a:alpha val="60000"/>
                    </a:schemeClr>
                  </a:glow>
                </a:effectLst>
              </a:rPr>
            </a:br>
            <a:r>
              <a:rPr lang="en-US" sz="4000" b="1" dirty="0" smtClean="0">
                <a:effectLst>
                  <a:glow rad="101600">
                    <a:schemeClr val="bg1">
                      <a:alpha val="60000"/>
                    </a:schemeClr>
                  </a:glow>
                </a:effectLst>
              </a:rPr>
              <a:t> </a:t>
            </a:r>
            <a:r>
              <a:rPr lang="en-US" sz="4000" b="1" dirty="0" smtClean="0">
                <a:effectLst>
                  <a:glow rad="101600">
                    <a:schemeClr val="bg1">
                      <a:alpha val="60000"/>
                    </a:schemeClr>
                  </a:glow>
                </a:effectLst>
              </a:rPr>
              <a:t> </a:t>
            </a:r>
            <a:r>
              <a:rPr lang="en-US" sz="4000" b="1" i="1" dirty="0" smtClean="0">
                <a:effectLst>
                  <a:glow rad="101600">
                    <a:schemeClr val="bg1">
                      <a:alpha val="60000"/>
                    </a:schemeClr>
                  </a:glow>
                </a:effectLst>
              </a:rPr>
              <a:t>II Samuel 14:33</a:t>
            </a:r>
            <a:endParaRPr lang="en-US" sz="4000" b="1"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228600" y="-457200"/>
            <a:ext cx="9677400" cy="784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00200" y="228600"/>
            <a:ext cx="5943600" cy="6629400"/>
          </a:xfrm>
        </p:spPr>
        <p:txBody>
          <a:bodyPr>
            <a:normAutofit lnSpcReduction="10000"/>
          </a:bodyPr>
          <a:lstStyle/>
          <a:p>
            <a:pPr hangingPunct="0"/>
            <a:r>
              <a:rPr lang="en-US" sz="3600" dirty="0" smtClean="0">
                <a:effectLst>
                  <a:glow rad="101600">
                    <a:schemeClr val="bg1">
                      <a:alpha val="60000"/>
                    </a:schemeClr>
                  </a:glow>
                </a:effectLst>
              </a:rPr>
              <a:t>David never asked forgiveness for his actions.</a:t>
            </a:r>
          </a:p>
          <a:p>
            <a:pPr hangingPunct="0"/>
            <a:r>
              <a:rPr lang="en-US" sz="3600" dirty="0" err="1" smtClean="0">
                <a:effectLst>
                  <a:glow rad="101600">
                    <a:schemeClr val="bg1">
                      <a:alpha val="60000"/>
                    </a:schemeClr>
                  </a:glow>
                </a:effectLst>
              </a:rPr>
              <a:t>Absalom’s</a:t>
            </a:r>
            <a:r>
              <a:rPr lang="en-US" sz="3600" dirty="0" smtClean="0">
                <a:effectLst>
                  <a:glow rad="101600">
                    <a:schemeClr val="bg1">
                      <a:alpha val="60000"/>
                    </a:schemeClr>
                  </a:glow>
                </a:effectLst>
              </a:rPr>
              <a:t> bitterness was never dealt with  -      </a:t>
            </a:r>
            <a:r>
              <a:rPr lang="en-US" sz="3600" i="1" dirty="0" smtClean="0">
                <a:effectLst>
                  <a:glow rad="101600">
                    <a:schemeClr val="bg1">
                      <a:alpha val="60000"/>
                    </a:schemeClr>
                  </a:glow>
                </a:effectLst>
              </a:rPr>
              <a:t>Hebrews 12:15</a:t>
            </a:r>
          </a:p>
          <a:p>
            <a:pPr hangingPunct="0"/>
            <a:r>
              <a:rPr lang="en-US" sz="3600" dirty="0" smtClean="0">
                <a:effectLst>
                  <a:glow rad="101600">
                    <a:schemeClr val="bg1">
                      <a:alpha val="60000"/>
                    </a:schemeClr>
                  </a:glow>
                </a:effectLst>
              </a:rPr>
              <a:t>Absalom became a rebel  </a:t>
            </a:r>
            <a:r>
              <a:rPr lang="en-US" sz="3600" i="1" dirty="0" smtClean="0">
                <a:effectLst>
                  <a:glow rad="101600">
                    <a:schemeClr val="bg1">
                      <a:alpha val="60000"/>
                    </a:schemeClr>
                  </a:glow>
                </a:effectLst>
              </a:rPr>
              <a:t>-         II Samuel 15:1-5</a:t>
            </a:r>
          </a:p>
          <a:p>
            <a:pPr hangingPunct="0"/>
            <a:r>
              <a:rPr lang="en-US" sz="3600" dirty="0" smtClean="0">
                <a:effectLst>
                  <a:glow rad="101600">
                    <a:schemeClr val="bg1">
                      <a:alpha val="60000"/>
                    </a:schemeClr>
                  </a:glow>
                </a:effectLst>
              </a:rPr>
              <a:t>Absalom stole the hearts of the men of Israel  -                   </a:t>
            </a:r>
            <a:r>
              <a:rPr lang="en-US" sz="3600" i="1" dirty="0" smtClean="0">
                <a:effectLst>
                  <a:glow rad="101600">
                    <a:schemeClr val="bg1">
                      <a:alpha val="60000"/>
                    </a:schemeClr>
                  </a:glow>
                </a:effectLst>
              </a:rPr>
              <a:t>II Samuel 15:6</a:t>
            </a:r>
          </a:p>
          <a:p>
            <a:pPr hangingPunct="0"/>
            <a:r>
              <a:rPr lang="en-US" sz="3600" dirty="0" smtClean="0">
                <a:effectLst>
                  <a:glow rad="101600">
                    <a:schemeClr val="bg1">
                      <a:alpha val="60000"/>
                    </a:schemeClr>
                  </a:glow>
                </a:effectLst>
              </a:rPr>
              <a:t>Absalom usurped his father’s throne  -  </a:t>
            </a:r>
            <a:r>
              <a:rPr lang="en-US" sz="3600" i="1" dirty="0" smtClean="0">
                <a:effectLst>
                  <a:glow rad="101600">
                    <a:schemeClr val="bg1">
                      <a:alpha val="60000"/>
                    </a:schemeClr>
                  </a:glow>
                </a:effectLst>
              </a:rPr>
              <a:t>II Samuel 15:13-14</a:t>
            </a:r>
          </a:p>
          <a:p>
            <a:endParaRPr lang="en-US" sz="3600" dirty="0">
              <a:effectLst>
                <a:glow rad="101600">
                  <a:schemeClr val="bg1">
                    <a:alpha val="60000"/>
                  </a:schemeClr>
                </a:glow>
              </a:effectLst>
            </a:endParaRPr>
          </a:p>
        </p:txBody>
      </p:sp>
      <p:pic>
        <p:nvPicPr>
          <p:cNvPr id="16387" name="Picture 3" descr="c:\Users\Ptr. Daniel White\Desktop\Bible pictures\Bible pictures Old Testament\Absalom\Absalom's rebellion 1334.jpg"/>
          <p:cNvPicPr>
            <a:picLocks noChangeAspect="1" noChangeArrowheads="1"/>
          </p:cNvPicPr>
          <p:nvPr/>
        </p:nvPicPr>
        <p:blipFill>
          <a:blip r:embed="rId3" cstate="print"/>
          <a:srcRect/>
          <a:stretch>
            <a:fillRect/>
          </a:stretch>
        </p:blipFill>
        <p:spPr bwMode="auto">
          <a:xfrm>
            <a:off x="1447800" y="-1371600"/>
            <a:ext cx="6248400" cy="93137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387"/>
                                        </p:tgtEl>
                                        <p:attrNameLst>
                                          <p:attrName>style.visibility</p:attrName>
                                        </p:attrNameLst>
                                      </p:cBhvr>
                                      <p:to>
                                        <p:strVal val="visible"/>
                                      </p:to>
                                    </p:set>
                                    <p:animEffect transition="in" filter="fade">
                                      <p:cBhvr>
                                        <p:cTn id="27" dur="20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381000"/>
            <a:ext cx="9906000" cy="739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295400"/>
            <a:ext cx="4038600" cy="4191000"/>
          </a:xfrm>
          <a:solidFill>
            <a:schemeClr val="bg1"/>
          </a:solidFill>
        </p:spPr>
        <p:txBody>
          <a:bodyPr>
            <a:normAutofit fontScale="90000"/>
          </a:bodyPr>
          <a:lstStyle/>
          <a:p>
            <a:r>
              <a:rPr lang="en-US" dirty="0" smtClean="0">
                <a:effectLst>
                  <a:glow rad="101600">
                    <a:schemeClr val="bg1">
                      <a:alpha val="60000"/>
                    </a:schemeClr>
                  </a:glow>
                </a:effectLst>
              </a:rPr>
              <a:t>Before the chapter ends David is running for his life, and Absalom, the rebel, has taken the throne of Israel.</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pic>
        <p:nvPicPr>
          <p:cNvPr id="17410" name="Picture 2" descr="c:\Users\Ptr. Daniel White\Desktop\Bible pictures\Bible pictures Old Testament\David\King David\David &amp; Absalom\Dvd's flight 52-137.jpg"/>
          <p:cNvPicPr>
            <a:picLocks noChangeAspect="1" noChangeArrowheads="1"/>
          </p:cNvPicPr>
          <p:nvPr/>
        </p:nvPicPr>
        <p:blipFill>
          <a:blip r:embed="rId3" cstate="print"/>
          <a:srcRect/>
          <a:stretch>
            <a:fillRect/>
          </a:stretch>
        </p:blipFill>
        <p:spPr bwMode="auto">
          <a:xfrm>
            <a:off x="0" y="0"/>
            <a:ext cx="4876800" cy="6858000"/>
          </a:xfrm>
          <a:prstGeom prst="rect">
            <a:avLst/>
          </a:prstGeom>
          <a:noFill/>
        </p:spPr>
      </p:pic>
      <p:pic>
        <p:nvPicPr>
          <p:cNvPr id="17411" name="Picture 3" descr="c:\Users\Ptr. Daniel White\Desktop\Bible pictures\Bible pictures Old Testament\Saul\Saul on Throne.jpg"/>
          <p:cNvPicPr>
            <a:picLocks noChangeAspect="1" noChangeArrowheads="1"/>
          </p:cNvPicPr>
          <p:nvPr/>
        </p:nvPicPr>
        <p:blipFill>
          <a:blip r:embed="rId4" cstate="print">
            <a:lum bright="-10000" contrast="10000"/>
          </a:blip>
          <a:srcRect/>
          <a:stretch>
            <a:fillRect/>
          </a:stretch>
        </p:blipFill>
        <p:spPr bwMode="auto">
          <a:xfrm flipH="1">
            <a:off x="0" y="-609600"/>
            <a:ext cx="4876800" cy="76469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Bible pictures\Bible pictures Old Testament\Absalom\Death of Absalom.jpg"/>
          <p:cNvPicPr>
            <a:picLocks noChangeAspect="1" noChangeArrowheads="1"/>
          </p:cNvPicPr>
          <p:nvPr/>
        </p:nvPicPr>
        <p:blipFill>
          <a:blip r:embed="rId3" cstate="print">
            <a:duotone>
              <a:prstClr val="black"/>
              <a:schemeClr val="accent5">
                <a:tint val="45000"/>
                <a:satMod val="400000"/>
              </a:schemeClr>
            </a:duotone>
            <a:lum contrast="10000"/>
          </a:blip>
          <a:srcRect/>
          <a:stretch>
            <a:fillRect/>
          </a:stretch>
        </p:blipFill>
        <p:spPr bwMode="auto">
          <a:xfrm>
            <a:off x="-219075" y="-609600"/>
            <a:ext cx="9363075" cy="7735887"/>
          </a:xfrm>
          <a:prstGeom prst="rect">
            <a:avLst/>
          </a:prstGeom>
          <a:noFill/>
        </p:spPr>
      </p:pic>
      <p:sp>
        <p:nvSpPr>
          <p:cNvPr id="3" name="Title 2"/>
          <p:cNvSpPr>
            <a:spLocks noGrp="1"/>
          </p:cNvSpPr>
          <p:nvPr>
            <p:ph type="title"/>
          </p:nvPr>
        </p:nvSpPr>
        <p:spPr>
          <a:xfrm>
            <a:off x="457200" y="274638"/>
            <a:ext cx="8229600" cy="2544762"/>
          </a:xfrm>
        </p:spPr>
        <p:txBody>
          <a:bodyPr>
            <a:normAutofit fontScale="90000"/>
          </a:bodyPr>
          <a:lstStyle/>
          <a:p>
            <a:r>
              <a:rPr lang="en-US" i="1" dirty="0" smtClean="0">
                <a:effectLst>
                  <a:glow rad="101600">
                    <a:schemeClr val="bg1">
                      <a:alpha val="60000"/>
                    </a:schemeClr>
                  </a:glow>
                </a:effectLst>
              </a:rPr>
              <a:t>“</a:t>
            </a:r>
            <a:r>
              <a:rPr lang="en-US" i="1" dirty="0" err="1" smtClean="0">
                <a:effectLst>
                  <a:glow rad="101600">
                    <a:schemeClr val="bg1">
                      <a:alpha val="60000"/>
                    </a:schemeClr>
                  </a:glow>
                </a:effectLst>
              </a:rPr>
              <a:t>Joab</a:t>
            </a:r>
            <a:r>
              <a:rPr lang="en-US" i="1" dirty="0" smtClean="0">
                <a:effectLst>
                  <a:glow rad="101600">
                    <a:schemeClr val="bg1">
                      <a:alpha val="60000"/>
                    </a:schemeClr>
                  </a:glow>
                </a:effectLst>
              </a:rPr>
              <a:t> took three darts in his hand, and thrust them through the heart of Absalom, while he was yet alive in the midst of the oak.”</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Bible pictures\Bible pictures Old Testament\David\King David\King David 1153 vol 4-580.jpg"/>
          <p:cNvPicPr>
            <a:picLocks noChangeAspect="1" noChangeArrowheads="1"/>
          </p:cNvPicPr>
          <p:nvPr/>
        </p:nvPicPr>
        <p:blipFill>
          <a:blip r:embed="rId3" cstate="print"/>
          <a:srcRect/>
          <a:stretch>
            <a:fillRect/>
          </a:stretch>
        </p:blipFill>
        <p:spPr bwMode="auto">
          <a:xfrm>
            <a:off x="-990600" y="-762000"/>
            <a:ext cx="11441919" cy="7620000"/>
          </a:xfrm>
          <a:prstGeom prst="rect">
            <a:avLst/>
          </a:prstGeom>
          <a:noFill/>
        </p:spPr>
      </p:pic>
      <p:sp>
        <p:nvSpPr>
          <p:cNvPr id="3" name="Title 2"/>
          <p:cNvSpPr>
            <a:spLocks noGrp="1"/>
          </p:cNvSpPr>
          <p:nvPr>
            <p:ph type="title"/>
          </p:nvPr>
        </p:nvSpPr>
        <p:spPr>
          <a:xfrm>
            <a:off x="457200" y="274638"/>
            <a:ext cx="8305800" cy="2392362"/>
          </a:xfrm>
        </p:spPr>
        <p:txBody>
          <a:bodyPr>
            <a:normAutofit fontScale="90000"/>
          </a:bodyPr>
          <a:lstStyle/>
          <a:p>
            <a:r>
              <a:rPr lang="en-US" i="1" dirty="0" smtClean="0">
                <a:effectLst>
                  <a:glow rad="101600">
                    <a:schemeClr val="bg1">
                      <a:alpha val="60000"/>
                    </a:schemeClr>
                  </a:glow>
                </a:effectLst>
              </a:rPr>
              <a:t>“And the king was much moved, and wept: and as he went, thus he said, O my son Absalom, my son, my son Absalom! would God I had died for thee, O Absalom, my son, my son!”</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cap="all" dirty="0" smtClean="0">
                <a:effectLst>
                  <a:glow rad="101600">
                    <a:schemeClr val="bg1">
                      <a:alpha val="60000"/>
                    </a:schemeClr>
                  </a:glow>
                </a:effectLst>
              </a:rPr>
              <a:t>Four big dangers for the heart</a:t>
            </a:r>
            <a:r>
              <a:rPr lang="en-US" b="1" dirty="0" smtClean="0">
                <a:effectLst>
                  <a:glow rad="101600">
                    <a:schemeClr val="bg1">
                      <a:alpha val="60000"/>
                    </a:schemeClr>
                  </a:glow>
                </a:effectLst>
              </a:rPr>
              <a:t> </a:t>
            </a:r>
            <a:endParaRPr lang="en-US" b="1" dirty="0">
              <a:effectLst>
                <a:glow rad="101600">
                  <a:schemeClr val="bg1">
                    <a:alpha val="60000"/>
                  </a:schemeClr>
                </a:glow>
              </a:effectLst>
            </a:endParaRPr>
          </a:p>
        </p:txBody>
      </p:sp>
      <p:sp>
        <p:nvSpPr>
          <p:cNvPr id="3" name="Content Placeholder 2"/>
          <p:cNvSpPr>
            <a:spLocks noGrp="1"/>
          </p:cNvSpPr>
          <p:nvPr>
            <p:ph idx="1"/>
          </p:nvPr>
        </p:nvSpPr>
        <p:spPr>
          <a:xfrm>
            <a:off x="152400" y="1600200"/>
            <a:ext cx="8991600" cy="5257800"/>
          </a:xfrm>
        </p:spPr>
        <p:txBody>
          <a:bodyPr>
            <a:normAutofit/>
          </a:bodyPr>
          <a:lstStyle/>
          <a:p>
            <a:pPr hangingPunct="0">
              <a:buNone/>
            </a:pPr>
            <a:r>
              <a:rPr lang="en-US" dirty="0" smtClean="0">
                <a:effectLst>
                  <a:glow rad="101600">
                    <a:schemeClr val="bg1">
                      <a:alpha val="60000"/>
                    </a:schemeClr>
                  </a:glow>
                </a:effectLst>
              </a:rPr>
              <a:t>1. The heart can be lost - </a:t>
            </a:r>
            <a:r>
              <a:rPr lang="en-US" i="1" dirty="0" smtClean="0">
                <a:effectLst>
                  <a:glow rad="101600">
                    <a:schemeClr val="bg1">
                      <a:alpha val="60000"/>
                    </a:schemeClr>
                  </a:glow>
                </a:effectLst>
              </a:rPr>
              <a:t>Colossians 3:19-21</a:t>
            </a:r>
          </a:p>
          <a:p>
            <a:pPr hangingPunct="0">
              <a:buNone/>
            </a:pPr>
            <a:r>
              <a:rPr lang="en-US" dirty="0" smtClean="0">
                <a:solidFill>
                  <a:srgbClr val="FFFF00"/>
                </a:solidFill>
                <a:effectLst>
                  <a:glow rad="101600">
                    <a:schemeClr val="bg1">
                      <a:alpha val="60000"/>
                    </a:schemeClr>
                  </a:glow>
                </a:effectLst>
              </a:rPr>
              <a:t>    Parents often lose their child’s heart by expressing anger at the child - </a:t>
            </a:r>
            <a:r>
              <a:rPr lang="en-US" i="1" dirty="0" smtClean="0">
                <a:solidFill>
                  <a:srgbClr val="FFFF00"/>
                </a:solidFill>
                <a:effectLst>
                  <a:glow rad="101600">
                    <a:schemeClr val="bg1">
                      <a:alpha val="60000"/>
                    </a:schemeClr>
                  </a:glow>
                </a:effectLst>
              </a:rPr>
              <a:t>James 1:19-20</a:t>
            </a:r>
          </a:p>
          <a:p>
            <a:pPr hangingPunct="0">
              <a:buNone/>
            </a:pPr>
            <a:r>
              <a:rPr lang="en-US" i="1" dirty="0" smtClean="0">
                <a:solidFill>
                  <a:srgbClr val="FFFF00"/>
                </a:solidFill>
                <a:effectLst>
                  <a:glow rad="101600">
                    <a:schemeClr val="bg1">
                      <a:alpha val="60000"/>
                    </a:schemeClr>
                  </a:glow>
                </a:effectLst>
              </a:rPr>
              <a:t>    </a:t>
            </a:r>
            <a:r>
              <a:rPr lang="en-US" dirty="0" smtClean="0">
                <a:solidFill>
                  <a:srgbClr val="FFFF00"/>
                </a:solidFill>
                <a:effectLst>
                  <a:glow rad="101600">
                    <a:schemeClr val="bg1">
                      <a:alpha val="60000"/>
                    </a:schemeClr>
                  </a:glow>
                </a:effectLst>
              </a:rPr>
              <a:t>Anger does not break a child’s will -                   </a:t>
            </a:r>
            <a:r>
              <a:rPr lang="en-US" i="1" dirty="0" smtClean="0">
                <a:solidFill>
                  <a:srgbClr val="FFFF00"/>
                </a:solidFill>
                <a:effectLst>
                  <a:glow rad="101600">
                    <a:schemeClr val="bg1">
                      <a:alpha val="60000"/>
                    </a:schemeClr>
                  </a:glow>
                </a:effectLst>
              </a:rPr>
              <a:t>Ephesians 4:29-32</a:t>
            </a:r>
          </a:p>
          <a:p>
            <a:pPr hangingPunct="0">
              <a:buNone/>
            </a:pPr>
            <a:r>
              <a:rPr lang="en-US" dirty="0" smtClean="0">
                <a:solidFill>
                  <a:srgbClr val="FFFF00"/>
                </a:solidFill>
                <a:effectLst>
                  <a:glow rad="101600">
                    <a:schemeClr val="bg1">
                      <a:alpha val="60000"/>
                    </a:schemeClr>
                  </a:glow>
                </a:effectLst>
              </a:rPr>
              <a:t>   Anger breaks a child’s heart - </a:t>
            </a:r>
            <a:r>
              <a:rPr lang="en-US" i="1" dirty="0" smtClean="0">
                <a:solidFill>
                  <a:srgbClr val="FFFF00"/>
                </a:solidFill>
                <a:effectLst>
                  <a:glow rad="101600">
                    <a:schemeClr val="bg1">
                      <a:alpha val="60000"/>
                    </a:schemeClr>
                  </a:glow>
                </a:effectLst>
              </a:rPr>
              <a:t>Ephesians 6:4</a:t>
            </a:r>
          </a:p>
          <a:p>
            <a:pPr hangingPunct="0">
              <a:buNone/>
            </a:pPr>
            <a:r>
              <a:rPr lang="en-US" dirty="0" smtClean="0">
                <a:effectLst>
                  <a:glow rad="101600">
                    <a:schemeClr val="bg1">
                      <a:alpha val="60000"/>
                    </a:schemeClr>
                  </a:glow>
                </a:effectLst>
              </a:rPr>
              <a:t>2. The heart can be drawn away - </a:t>
            </a:r>
            <a:r>
              <a:rPr lang="en-US" i="1" dirty="0" smtClean="0">
                <a:effectLst>
                  <a:glow rad="101600">
                    <a:schemeClr val="bg1">
                      <a:alpha val="60000"/>
                    </a:schemeClr>
                  </a:glow>
                </a:effectLst>
              </a:rPr>
              <a:t>Acts 20:30</a:t>
            </a:r>
          </a:p>
          <a:p>
            <a:pPr hangingPunct="0">
              <a:buNone/>
            </a:pPr>
            <a:r>
              <a:rPr lang="en-US" dirty="0" smtClean="0">
                <a:effectLst>
                  <a:glow rad="101600">
                    <a:schemeClr val="bg1">
                      <a:alpha val="60000"/>
                    </a:schemeClr>
                  </a:glow>
                </a:effectLst>
              </a:rPr>
              <a:t>3. The heart can become hardened - </a:t>
            </a:r>
            <a:r>
              <a:rPr lang="en-US" i="1" dirty="0" smtClean="0">
                <a:effectLst>
                  <a:glow rad="101600">
                    <a:schemeClr val="bg1">
                      <a:alpha val="60000"/>
                    </a:schemeClr>
                  </a:glow>
                </a:effectLst>
              </a:rPr>
              <a:t>Hebrews 3:13</a:t>
            </a:r>
          </a:p>
          <a:p>
            <a:pPr hangingPunct="0">
              <a:buNone/>
            </a:pPr>
            <a:r>
              <a:rPr lang="en-US" dirty="0" smtClean="0">
                <a:effectLst>
                  <a:glow rad="101600">
                    <a:schemeClr val="bg1">
                      <a:alpha val="60000"/>
                    </a:schemeClr>
                  </a:glow>
                </a:effectLst>
              </a:rPr>
              <a:t>4. The heart can be stolen </a:t>
            </a:r>
            <a:r>
              <a:rPr lang="en-US" i="1" dirty="0" smtClean="0">
                <a:effectLst>
                  <a:glow rad="101600">
                    <a:schemeClr val="bg1">
                      <a:alpha val="60000"/>
                    </a:schemeClr>
                  </a:glow>
                </a:effectLst>
              </a:rPr>
              <a:t>- II Samuel 15:6</a:t>
            </a:r>
          </a:p>
          <a:p>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2743200" y="2057401"/>
            <a:ext cx="3657600" cy="2554545"/>
          </a:xfrm>
          <a:prstGeom prst="rect">
            <a:avLst/>
          </a:prstGeom>
        </p:spPr>
        <p:txBody>
          <a:bodyPr wrap="square">
            <a:spAutoFit/>
          </a:bodyPr>
          <a:lstStyle/>
          <a:p>
            <a:pPr algn="ctr"/>
            <a:r>
              <a:rPr lang="en-US" sz="3200" b="1" i="1" dirty="0" smtClean="0">
                <a:solidFill>
                  <a:schemeClr val="bg1"/>
                </a:solidFill>
              </a:rPr>
              <a:t>“Keep thy heart with all diligence; for out of it are the issues of life.” </a:t>
            </a:r>
          </a:p>
          <a:p>
            <a:pPr algn="ctr"/>
            <a:r>
              <a:rPr lang="en-US" sz="3200" b="1" i="1" dirty="0" smtClean="0">
                <a:solidFill>
                  <a:schemeClr val="bg1"/>
                </a:solidFill>
              </a:rPr>
              <a:t>(Prov. 4:23) </a:t>
            </a:r>
            <a:endParaRPr lang="en-US" sz="3200" b="1" i="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52400"/>
            <a:ext cx="4191000" cy="6705600"/>
          </a:xfrm>
        </p:spPr>
        <p:txBody>
          <a:bodyPr>
            <a:noAutofit/>
          </a:bodyPr>
          <a:lstStyle/>
          <a:p>
            <a:pPr hangingPunct="0"/>
            <a:r>
              <a:rPr lang="en-US" sz="3400" dirty="0">
                <a:effectLst>
                  <a:glow rad="101600">
                    <a:schemeClr val="bg1">
                      <a:alpha val="60000"/>
                    </a:schemeClr>
                  </a:glow>
                </a:effectLst>
              </a:rPr>
              <a:t>Teaching obedience, respect and protecting children from evil are </a:t>
            </a:r>
            <a:r>
              <a:rPr lang="en-US" sz="3400" dirty="0" smtClean="0">
                <a:effectLst>
                  <a:glow rad="101600">
                    <a:schemeClr val="bg1">
                      <a:alpha val="60000"/>
                    </a:schemeClr>
                  </a:glow>
                </a:effectLst>
              </a:rPr>
              <a:t>three </a:t>
            </a:r>
            <a:r>
              <a:rPr lang="en-US" sz="3400" dirty="0">
                <a:effectLst>
                  <a:glow rad="101600">
                    <a:schemeClr val="bg1">
                      <a:alpha val="60000"/>
                    </a:schemeClr>
                  </a:glow>
                </a:effectLst>
              </a:rPr>
              <a:t>main </a:t>
            </a:r>
            <a:r>
              <a:rPr lang="en-US" sz="3400" dirty="0" smtClean="0">
                <a:effectLst>
                  <a:glow rad="101600">
                    <a:schemeClr val="bg1">
                      <a:alpha val="60000"/>
                    </a:schemeClr>
                  </a:glow>
                </a:effectLst>
              </a:rPr>
              <a:t>ingredients </a:t>
            </a:r>
            <a:r>
              <a:rPr lang="en-US" sz="3400" dirty="0">
                <a:effectLst>
                  <a:glow rad="101600">
                    <a:schemeClr val="bg1">
                      <a:alpha val="60000"/>
                    </a:schemeClr>
                  </a:glow>
                </a:effectLst>
              </a:rPr>
              <a:t>necessary </a:t>
            </a:r>
            <a:r>
              <a:rPr lang="en-US" sz="3400" dirty="0" smtClean="0">
                <a:effectLst>
                  <a:glow rad="101600">
                    <a:schemeClr val="bg1">
                      <a:alpha val="60000"/>
                    </a:schemeClr>
                  </a:glow>
                </a:effectLst>
              </a:rPr>
              <a:t>in raising godly </a:t>
            </a:r>
            <a:r>
              <a:rPr lang="en-US" sz="3400" dirty="0" smtClean="0">
                <a:effectLst>
                  <a:glow rad="101600">
                    <a:schemeClr val="bg1">
                      <a:alpha val="60000"/>
                    </a:schemeClr>
                  </a:glow>
                </a:effectLst>
              </a:rPr>
              <a:t>children</a:t>
            </a:r>
            <a:r>
              <a:rPr lang="en-US" sz="3400" dirty="0">
                <a:effectLst>
                  <a:glow rad="101600">
                    <a:schemeClr val="bg1">
                      <a:alpha val="60000"/>
                    </a:schemeClr>
                  </a:glow>
                </a:effectLst>
              </a:rPr>
              <a:t>.</a:t>
            </a:r>
            <a:endParaRPr lang="en-US" sz="3400" dirty="0" smtClean="0">
              <a:effectLst>
                <a:glow rad="101600">
                  <a:schemeClr val="bg1">
                    <a:alpha val="60000"/>
                  </a:schemeClr>
                </a:glow>
              </a:effectLst>
            </a:endParaRPr>
          </a:p>
          <a:p>
            <a:pPr hangingPunct="0"/>
            <a:r>
              <a:rPr lang="en-US" sz="3400" dirty="0" smtClean="0">
                <a:effectLst>
                  <a:glow rad="101600">
                    <a:schemeClr val="bg1">
                      <a:alpha val="60000"/>
                    </a:schemeClr>
                  </a:glow>
                </a:effectLst>
              </a:rPr>
              <a:t>But </a:t>
            </a:r>
            <a:r>
              <a:rPr lang="en-US" sz="3400" dirty="0">
                <a:effectLst>
                  <a:glow rad="101600">
                    <a:schemeClr val="bg1">
                      <a:alpha val="60000"/>
                    </a:schemeClr>
                  </a:glow>
                </a:effectLst>
              </a:rPr>
              <a:t>they are not the </a:t>
            </a:r>
            <a:r>
              <a:rPr lang="en-US" sz="3400" dirty="0" smtClean="0">
                <a:effectLst>
                  <a:glow rad="101600">
                    <a:schemeClr val="bg1">
                      <a:alpha val="60000"/>
                    </a:schemeClr>
                  </a:glow>
                </a:effectLst>
              </a:rPr>
              <a:t>key</a:t>
            </a:r>
            <a:r>
              <a:rPr lang="en-US" sz="3400" dirty="0">
                <a:effectLst>
                  <a:glow rad="101600">
                    <a:schemeClr val="bg1">
                      <a:alpha val="60000"/>
                    </a:schemeClr>
                  </a:glow>
                </a:effectLst>
              </a:rPr>
              <a:t> </a:t>
            </a:r>
            <a:r>
              <a:rPr lang="en-US" sz="3400" dirty="0" smtClean="0">
                <a:effectLst>
                  <a:glow rad="101600">
                    <a:schemeClr val="bg1">
                      <a:alpha val="60000"/>
                    </a:schemeClr>
                  </a:glow>
                </a:effectLst>
              </a:rPr>
              <a:t>ingredient - </a:t>
            </a:r>
            <a:r>
              <a:rPr lang="en-US" sz="3400" i="1" dirty="0" smtClean="0">
                <a:solidFill>
                  <a:srgbClr val="FFFF00"/>
                </a:solidFill>
                <a:effectLst>
                  <a:glow rad="101600">
                    <a:schemeClr val="bg1">
                      <a:alpha val="60000"/>
                    </a:schemeClr>
                  </a:glow>
                </a:effectLst>
              </a:rPr>
              <a:t>“Touch not; taste not; handle not…” Col. 2:21 </a:t>
            </a:r>
          </a:p>
          <a:p>
            <a:pPr hangingPunct="0">
              <a:buNone/>
            </a:pPr>
            <a:endParaRPr lang="en-US" sz="3400" dirty="0">
              <a:effectLst>
                <a:glow rad="101600">
                  <a:schemeClr val="bg1">
                    <a:alpha val="60000"/>
                  </a:schemeClr>
                </a:glow>
              </a:effectLst>
            </a:endParaRPr>
          </a:p>
          <a:p>
            <a:pPr hangingPunct="0">
              <a:buNone/>
            </a:pPr>
            <a:r>
              <a:rPr lang="en-US" sz="3400" dirty="0">
                <a:effectLst>
                  <a:glow rad="101600">
                    <a:schemeClr val="bg1">
                      <a:alpha val="60000"/>
                    </a:schemeClr>
                  </a:glow>
                </a:effectLst>
              </a:rPr>
              <a:t> </a:t>
            </a:r>
          </a:p>
          <a:p>
            <a:endParaRPr lang="en-US" sz="3400" dirty="0">
              <a:effectLst>
                <a:glow rad="101600">
                  <a:schemeClr val="bg1">
                    <a:alpha val="60000"/>
                  </a:schemeClr>
                </a:glow>
              </a:effectLst>
            </a:endParaRPr>
          </a:p>
        </p:txBody>
      </p:sp>
      <p:sp>
        <p:nvSpPr>
          <p:cNvPr id="6" name="Content Placeholder 5"/>
          <p:cNvSpPr>
            <a:spLocks noGrp="1"/>
          </p:cNvSpPr>
          <p:nvPr>
            <p:ph sz="half" idx="2"/>
          </p:nvPr>
        </p:nvSpPr>
        <p:spPr>
          <a:xfrm>
            <a:off x="4114800" y="4114800"/>
            <a:ext cx="5029200" cy="2743200"/>
          </a:xfrm>
        </p:spPr>
        <p:txBody>
          <a:bodyPr>
            <a:noAutofit/>
          </a:bodyPr>
          <a:lstStyle/>
          <a:p>
            <a:pPr algn="ctr" hangingPunct="0">
              <a:buNone/>
            </a:pPr>
            <a:r>
              <a:rPr lang="en-US" sz="3400" dirty="0" smtClean="0">
                <a:effectLst>
                  <a:glow rad="101600">
                    <a:schemeClr val="bg1">
                      <a:alpha val="60000"/>
                    </a:schemeClr>
                  </a:glow>
                </a:effectLst>
              </a:rPr>
              <a:t>     In fact, you may have those ingredients and still not succeed in raising godly </a:t>
            </a:r>
            <a:r>
              <a:rPr lang="en-US" sz="3400" dirty="0" smtClean="0">
                <a:effectLst>
                  <a:glow rad="101600">
                    <a:schemeClr val="bg1">
                      <a:alpha val="60000"/>
                    </a:schemeClr>
                  </a:glow>
                </a:effectLst>
              </a:rPr>
              <a:t>children.</a:t>
            </a:r>
            <a:endParaRPr lang="en-US" sz="3400" dirty="0" smtClean="0">
              <a:effectLst>
                <a:glow rad="101600">
                  <a:schemeClr val="bg1">
                    <a:alpha val="60000"/>
                  </a:schemeClr>
                </a:glow>
              </a:effectLst>
            </a:endParaRPr>
          </a:p>
          <a:p>
            <a:pPr algn="ctr" hangingPunct="0">
              <a:buNone/>
            </a:pPr>
            <a:r>
              <a:rPr lang="en-US" sz="3400" dirty="0" smtClean="0">
                <a:effectLst>
                  <a:glow rad="101600">
                    <a:schemeClr val="bg1">
                      <a:alpha val="60000"/>
                    </a:schemeClr>
                  </a:glow>
                </a:effectLst>
              </a:rPr>
              <a:t>(</a:t>
            </a:r>
            <a:r>
              <a:rPr lang="en-US" sz="3400" i="1" dirty="0" smtClean="0">
                <a:effectLst>
                  <a:glow rad="101600">
                    <a:schemeClr val="bg1">
                      <a:alpha val="60000"/>
                    </a:schemeClr>
                  </a:glow>
                </a:effectLst>
              </a:rPr>
              <a:t>Matt. 15:1-20)</a:t>
            </a:r>
          </a:p>
          <a:p>
            <a:pPr algn="ctr" hangingPunct="0">
              <a:buNone/>
            </a:pPr>
            <a:endParaRPr lang="en-US" sz="3400" dirty="0" smtClean="0">
              <a:effectLst>
                <a:glow rad="101600">
                  <a:schemeClr val="bg1">
                    <a:alpha val="60000"/>
                  </a:schemeClr>
                </a:glow>
              </a:effectLst>
            </a:endParaRPr>
          </a:p>
          <a:p>
            <a:pPr algn="ctr" hangingPunct="0">
              <a:buNone/>
            </a:pPr>
            <a:r>
              <a:rPr lang="en-US" sz="3400" dirty="0" smtClean="0">
                <a:effectLst>
                  <a:glow rad="101600">
                    <a:schemeClr val="bg1">
                      <a:alpha val="60000"/>
                    </a:schemeClr>
                  </a:glow>
                </a:effectLst>
              </a:rPr>
              <a:t> </a:t>
            </a:r>
            <a:endParaRPr lang="en-US" sz="3400" dirty="0"/>
          </a:p>
        </p:txBody>
      </p:sp>
      <p:pic>
        <p:nvPicPr>
          <p:cNvPr id="3074" name="Picture 2"/>
          <p:cNvPicPr>
            <a:picLocks noChangeAspect="1" noChangeArrowheads="1"/>
          </p:cNvPicPr>
          <p:nvPr/>
        </p:nvPicPr>
        <p:blipFill>
          <a:blip r:embed="rId3" cstate="print"/>
          <a:srcRect/>
          <a:stretch>
            <a:fillRect/>
          </a:stretch>
        </p:blipFill>
        <p:spPr bwMode="auto">
          <a:xfrm flipH="1">
            <a:off x="4800600" y="0"/>
            <a:ext cx="3962400" cy="429577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 to="" calcmode="lin" valueType="num">
                                      <p:cBhvr>
                                        <p:cTn id="22" dur="1" fill="hold"/>
                                        <p:tgtEl>
                                          <p:spTgt spid="307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to="" calcmode="lin" valueType="num">
                                      <p:cBhvr>
                                        <p:cTn id="27" dur="1" fill="hold"/>
                                        <p:tgtEl>
                                          <p:spTgt spid="6">
                                            <p:txEl>
                                              <p:pRg st="0" end="0"/>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to="" calcmode="lin" valueType="num">
                                      <p:cBhvr>
                                        <p:cTn id="32" dur="1" fill="hold"/>
                                        <p:tgtEl>
                                          <p:spTgt spid="6">
                                            <p:txEl>
                                              <p:pRg st="1" end="1"/>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to="" calcmode="lin" valueType="num">
                                      <p:cBhvr>
                                        <p:cTn id="37" dur="1" fill="hold"/>
                                        <p:tgtEl>
                                          <p:spTgt spid="6">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4572000" cy="3819525"/>
          </a:xfrm>
          <a:prstGeom prst="rect">
            <a:avLst/>
          </a:prstGeom>
          <a:ln>
            <a:noFill/>
          </a:ln>
          <a:effectLst>
            <a:softEdge rad="112500"/>
          </a:effectLst>
        </p:spPr>
      </p:pic>
      <p:pic>
        <p:nvPicPr>
          <p:cNvPr id="20483" name="Picture 3"/>
          <p:cNvPicPr>
            <a:picLocks noChangeAspect="1" noChangeArrowheads="1"/>
          </p:cNvPicPr>
          <p:nvPr/>
        </p:nvPicPr>
        <p:blipFill>
          <a:blip r:embed="rId4" cstate="print"/>
          <a:srcRect/>
          <a:stretch>
            <a:fillRect/>
          </a:stretch>
        </p:blipFill>
        <p:spPr bwMode="auto">
          <a:xfrm>
            <a:off x="4246510" y="1"/>
            <a:ext cx="4897490" cy="3429000"/>
          </a:xfrm>
          <a:prstGeom prst="rect">
            <a:avLst/>
          </a:prstGeom>
          <a:ln>
            <a:noFill/>
          </a:ln>
          <a:effectLst>
            <a:softEdge rad="112500"/>
          </a:effectLst>
        </p:spPr>
      </p:pic>
      <p:pic>
        <p:nvPicPr>
          <p:cNvPr id="20486" name="Picture 6"/>
          <p:cNvPicPr>
            <a:picLocks noChangeAspect="1" noChangeArrowheads="1"/>
          </p:cNvPicPr>
          <p:nvPr/>
        </p:nvPicPr>
        <p:blipFill>
          <a:blip r:embed="rId5" cstate="print"/>
          <a:srcRect/>
          <a:stretch>
            <a:fillRect/>
          </a:stretch>
        </p:blipFill>
        <p:spPr bwMode="auto">
          <a:xfrm>
            <a:off x="3510198" y="3124200"/>
            <a:ext cx="5633802" cy="3733800"/>
          </a:xfrm>
          <a:prstGeom prst="rect">
            <a:avLst/>
          </a:prstGeom>
          <a:ln>
            <a:noFill/>
          </a:ln>
          <a:effectLst>
            <a:softEdge rad="112500"/>
          </a:effectLst>
        </p:spPr>
      </p:pic>
      <p:pic>
        <p:nvPicPr>
          <p:cNvPr id="20484" name="Picture 4"/>
          <p:cNvPicPr>
            <a:picLocks noChangeAspect="1" noChangeArrowheads="1"/>
          </p:cNvPicPr>
          <p:nvPr/>
        </p:nvPicPr>
        <p:blipFill>
          <a:blip r:embed="rId6" cstate="print"/>
          <a:srcRect/>
          <a:stretch>
            <a:fillRect/>
          </a:stretch>
        </p:blipFill>
        <p:spPr bwMode="auto">
          <a:xfrm>
            <a:off x="0" y="3352800"/>
            <a:ext cx="4708478" cy="3505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152400" y="0"/>
            <a:ext cx="9296400" cy="6858000"/>
          </a:xfrm>
          <a:solidFill>
            <a:schemeClr val="bg1"/>
          </a:solidFill>
        </p:spPr>
        <p:txBody>
          <a:bodyPr>
            <a:noAutofit/>
          </a:bodyPr>
          <a:lstStyle/>
          <a:p>
            <a:pPr algn="ctr">
              <a:buNone/>
            </a:pPr>
            <a:r>
              <a:rPr lang="en-US" i="1" dirty="0">
                <a:effectLst>
                  <a:glow rad="101600">
                    <a:schemeClr val="bg1">
                      <a:alpha val="60000"/>
                    </a:schemeClr>
                  </a:glow>
                </a:effectLst>
              </a:rPr>
              <a:t> </a:t>
            </a:r>
            <a:r>
              <a:rPr lang="en-US" i="1" dirty="0" smtClean="0">
                <a:effectLst>
                  <a:glow rad="101600">
                    <a:schemeClr val="bg1">
                      <a:alpha val="60000"/>
                    </a:schemeClr>
                  </a:glow>
                </a:effectLst>
              </a:rPr>
              <a:t>  “But sin, taking occasion by the commandment, wrought in me all manner of concupiscence…For sin, taking occasion by the commandment, deceived me, and by it slew me…For that which I do I allow not: for what I would, that do I not; but what I hate, that do I. If then I do that which I would not, I consent unto the law that it is good. Now then it is no more I that do it, but sin that </a:t>
            </a:r>
            <a:r>
              <a:rPr lang="en-US" i="1" dirty="0" err="1" smtClean="0">
                <a:effectLst>
                  <a:glow rad="101600">
                    <a:schemeClr val="bg1">
                      <a:alpha val="60000"/>
                    </a:schemeClr>
                  </a:glow>
                </a:effectLst>
              </a:rPr>
              <a:t>dwelleth</a:t>
            </a:r>
            <a:r>
              <a:rPr lang="en-US" i="1" dirty="0" smtClean="0">
                <a:effectLst>
                  <a:glow rad="101600">
                    <a:schemeClr val="bg1">
                      <a:alpha val="60000"/>
                    </a:schemeClr>
                  </a:glow>
                </a:effectLst>
              </a:rPr>
              <a:t> in me. For I know that in me </a:t>
            </a:r>
            <a:r>
              <a:rPr lang="en-US" i="1" dirty="0" err="1" smtClean="0">
                <a:effectLst>
                  <a:glow rad="101600">
                    <a:schemeClr val="bg1">
                      <a:alpha val="60000"/>
                    </a:schemeClr>
                  </a:glow>
                </a:effectLst>
              </a:rPr>
              <a:t>dwelleth</a:t>
            </a:r>
            <a:r>
              <a:rPr lang="en-US" i="1" dirty="0" smtClean="0">
                <a:effectLst>
                  <a:glow rad="101600">
                    <a:schemeClr val="bg1">
                      <a:alpha val="60000"/>
                    </a:schemeClr>
                  </a:glow>
                </a:effectLst>
              </a:rPr>
              <a:t> no good thing: for to will is present with me; but how to perform that which is good I find not. For the good that I would I do not: but the evil which I would not, that I do. Now if I do that I would not, it is no more I that do </a:t>
            </a:r>
            <a:r>
              <a:rPr lang="en-US" i="1" dirty="0" err="1" smtClean="0">
                <a:effectLst>
                  <a:glow rad="101600">
                    <a:schemeClr val="bg1">
                      <a:alpha val="60000"/>
                    </a:schemeClr>
                  </a:glow>
                </a:effectLst>
              </a:rPr>
              <a:t>it,but</a:t>
            </a:r>
            <a:r>
              <a:rPr lang="en-US" i="1" dirty="0" smtClean="0">
                <a:effectLst>
                  <a:glow rad="101600">
                    <a:schemeClr val="bg1">
                      <a:alpha val="60000"/>
                    </a:schemeClr>
                  </a:glow>
                </a:effectLst>
              </a:rPr>
              <a:t> sin that </a:t>
            </a:r>
            <a:r>
              <a:rPr lang="en-US" i="1" dirty="0" err="1" smtClean="0">
                <a:effectLst>
                  <a:glow rad="101600">
                    <a:schemeClr val="bg1">
                      <a:alpha val="60000"/>
                    </a:schemeClr>
                  </a:glow>
                </a:effectLst>
              </a:rPr>
              <a:t>dwelleth</a:t>
            </a:r>
            <a:r>
              <a:rPr lang="en-US" i="1" dirty="0" smtClean="0">
                <a:effectLst>
                  <a:glow rad="101600">
                    <a:schemeClr val="bg1">
                      <a:alpha val="60000"/>
                    </a:schemeClr>
                  </a:glow>
                </a:effectLst>
              </a:rPr>
              <a:t> in me…</a:t>
            </a:r>
            <a:endParaRPr lang="en-US"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28600"/>
            <a:ext cx="9677400" cy="754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52400" y="0"/>
            <a:ext cx="9296400" cy="6858000"/>
          </a:xfrm>
        </p:spPr>
        <p:txBody>
          <a:bodyPr>
            <a:noAutofit/>
          </a:bodyPr>
          <a:lstStyle/>
          <a:p>
            <a:pPr algn="ctr">
              <a:buNone/>
            </a:pPr>
            <a:r>
              <a:rPr lang="en-US" sz="3600" i="1" dirty="0">
                <a:effectLst>
                  <a:glow rad="101600">
                    <a:schemeClr val="bg1">
                      <a:alpha val="60000"/>
                    </a:schemeClr>
                  </a:glow>
                </a:effectLst>
              </a:rPr>
              <a:t> </a:t>
            </a:r>
            <a:r>
              <a:rPr lang="en-US" sz="3600" i="1" dirty="0" smtClean="0">
                <a:effectLst>
                  <a:glow rad="101600">
                    <a:schemeClr val="bg1">
                      <a:alpha val="60000"/>
                    </a:schemeClr>
                  </a:glow>
                </a:effectLst>
              </a:rPr>
              <a:t>  I find then a law, that, when I would do good, evil is present with me. For I delight in the law of God after the inward man: But I see another law in my members, warring against the law of my mind, and bringing me into captivity to the law of sin which is in my members. O wretched man that I am! who shall deliver me from the body of this </a:t>
            </a:r>
            <a:r>
              <a:rPr lang="en-US" sz="3600" i="1" dirty="0" smtClean="0">
                <a:effectLst>
                  <a:glow rad="101600">
                    <a:schemeClr val="bg1">
                      <a:alpha val="60000"/>
                    </a:schemeClr>
                  </a:glow>
                </a:effectLst>
              </a:rPr>
              <a:t>death? I </a:t>
            </a:r>
            <a:r>
              <a:rPr lang="en-US" sz="3600" i="1" dirty="0" smtClean="0">
                <a:effectLst>
                  <a:glow rad="101600">
                    <a:schemeClr val="bg1">
                      <a:alpha val="60000"/>
                    </a:schemeClr>
                  </a:glow>
                </a:effectLst>
              </a:rPr>
              <a:t>thank God through Jesus Christ our Lord. So then with the mind I myself serve the law of God; </a:t>
            </a:r>
            <a:r>
              <a:rPr lang="en-US" sz="3600" i="1" dirty="0" smtClean="0">
                <a:effectLst>
                  <a:glow rad="101600">
                    <a:schemeClr val="bg1">
                      <a:alpha val="60000"/>
                    </a:schemeClr>
                  </a:glow>
                </a:effectLst>
              </a:rPr>
              <a:t>but </a:t>
            </a:r>
            <a:r>
              <a:rPr lang="en-US" sz="3600" i="1" dirty="0" smtClean="0">
                <a:effectLst>
                  <a:glow rad="101600">
                    <a:schemeClr val="bg1">
                      <a:alpha val="60000"/>
                    </a:schemeClr>
                  </a:glow>
                </a:effectLst>
              </a:rPr>
              <a:t>with </a:t>
            </a:r>
            <a:r>
              <a:rPr lang="en-US" sz="3600" i="1" dirty="0" smtClean="0">
                <a:effectLst>
                  <a:glow rad="101600">
                    <a:schemeClr val="bg1">
                      <a:alpha val="60000"/>
                    </a:schemeClr>
                  </a:glow>
                </a:effectLst>
              </a:rPr>
              <a:t>the </a:t>
            </a:r>
            <a:r>
              <a:rPr lang="en-US" sz="3600" i="1" dirty="0" smtClean="0">
                <a:effectLst>
                  <a:glow rad="101600">
                    <a:schemeClr val="bg1">
                      <a:alpha val="60000"/>
                    </a:schemeClr>
                  </a:glow>
                </a:effectLst>
              </a:rPr>
              <a:t>flesh the </a:t>
            </a:r>
            <a:endParaRPr lang="en-US" sz="3600" i="1" dirty="0" smtClean="0">
              <a:effectLst>
                <a:glow rad="101600">
                  <a:schemeClr val="bg1">
                    <a:alpha val="60000"/>
                  </a:schemeClr>
                </a:glow>
              </a:effectLst>
            </a:endParaRPr>
          </a:p>
          <a:p>
            <a:pPr algn="ctr">
              <a:buNone/>
            </a:pPr>
            <a:r>
              <a:rPr lang="en-US" sz="3600" i="1" dirty="0" smtClean="0">
                <a:effectLst>
                  <a:glow rad="101600">
                    <a:schemeClr val="bg1">
                      <a:alpha val="60000"/>
                    </a:schemeClr>
                  </a:glow>
                </a:effectLst>
              </a:rPr>
              <a:t>law </a:t>
            </a:r>
            <a:r>
              <a:rPr lang="en-US" sz="3600" i="1" dirty="0" smtClean="0">
                <a:effectLst>
                  <a:glow rad="101600">
                    <a:schemeClr val="bg1">
                      <a:alpha val="60000"/>
                    </a:schemeClr>
                  </a:glow>
                </a:effectLst>
              </a:rPr>
              <a:t>of sin.” </a:t>
            </a:r>
            <a:r>
              <a:rPr lang="en-US" sz="3600" i="1" dirty="0" smtClean="0">
                <a:effectLst>
                  <a:glow rad="101600">
                    <a:schemeClr val="bg1">
                      <a:alpha val="60000"/>
                    </a:schemeClr>
                  </a:glow>
                </a:effectLst>
              </a:rPr>
              <a:t> </a:t>
            </a:r>
            <a:r>
              <a:rPr lang="en-US" sz="3600" i="1" dirty="0" smtClean="0">
                <a:effectLst>
                  <a:glow rad="101600">
                    <a:schemeClr val="bg1">
                      <a:alpha val="60000"/>
                    </a:schemeClr>
                  </a:glow>
                </a:effectLst>
              </a:rPr>
              <a:t>(Romans 7:8, 11, 15-25)</a:t>
            </a:r>
            <a:endParaRPr lang="en-US" sz="3600" i="1" dirty="0" smtClean="0"/>
          </a:p>
          <a:p>
            <a:pPr algn="ctr"/>
            <a:endParaRPr lang="en-US" sz="36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554162"/>
          </a:xfrm>
        </p:spPr>
        <p:txBody>
          <a:bodyPr>
            <a:normAutofit/>
          </a:bodyPr>
          <a:lstStyle/>
          <a:p>
            <a:r>
              <a:rPr lang="en-US" b="1" cap="all" dirty="0">
                <a:effectLst>
                  <a:glow rad="101600">
                    <a:schemeClr val="bg1">
                      <a:alpha val="60000"/>
                    </a:schemeClr>
                  </a:glow>
                </a:effectLst>
              </a:rPr>
              <a:t>The most important ingredient needed to raise godly </a:t>
            </a:r>
            <a:r>
              <a:rPr lang="en-US" b="1" cap="all" dirty="0" smtClean="0">
                <a:effectLst>
                  <a:glow rad="101600">
                    <a:schemeClr val="bg1">
                      <a:alpha val="60000"/>
                    </a:schemeClr>
                  </a:glow>
                </a:effectLst>
              </a:rPr>
              <a:t>children</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2057400"/>
            <a:ext cx="5943600" cy="4800600"/>
          </a:xfrm>
        </p:spPr>
        <p:txBody>
          <a:bodyPr>
            <a:normAutofit lnSpcReduction="10000"/>
          </a:bodyPr>
          <a:lstStyle/>
          <a:p>
            <a:pPr hangingPunct="0"/>
            <a:r>
              <a:rPr lang="en-US" sz="3600" i="1" dirty="0" smtClean="0">
                <a:solidFill>
                  <a:srgbClr val="FFFF00"/>
                </a:solidFill>
                <a:effectLst>
                  <a:glow rad="101600">
                    <a:schemeClr val="bg1">
                      <a:alpha val="60000"/>
                    </a:schemeClr>
                  </a:glow>
                </a:effectLst>
              </a:rPr>
              <a:t>Proverbs 23:26 </a:t>
            </a:r>
            <a:r>
              <a:rPr lang="en-US" sz="3600" i="1" dirty="0">
                <a:solidFill>
                  <a:srgbClr val="FFFF00"/>
                </a:solidFill>
                <a:effectLst>
                  <a:glow rad="101600">
                    <a:schemeClr val="bg1">
                      <a:alpha val="60000"/>
                    </a:schemeClr>
                  </a:glow>
                </a:effectLst>
              </a:rPr>
              <a:t>“My son, give me </a:t>
            </a:r>
            <a:r>
              <a:rPr lang="en-US" sz="3600" i="1" dirty="0" err="1">
                <a:solidFill>
                  <a:srgbClr val="FFFF00"/>
                </a:solidFill>
                <a:effectLst>
                  <a:glow rad="101600">
                    <a:schemeClr val="bg1">
                      <a:alpha val="60000"/>
                    </a:schemeClr>
                  </a:glow>
                </a:effectLst>
              </a:rPr>
              <a:t>thine</a:t>
            </a:r>
            <a:r>
              <a:rPr lang="en-US" sz="3600" i="1" dirty="0">
                <a:solidFill>
                  <a:srgbClr val="FFFF00"/>
                </a:solidFill>
                <a:effectLst>
                  <a:glow rad="101600">
                    <a:schemeClr val="bg1">
                      <a:alpha val="60000"/>
                    </a:schemeClr>
                  </a:glow>
                </a:effectLst>
              </a:rPr>
              <a:t> heart</a:t>
            </a:r>
            <a:r>
              <a:rPr lang="en-US" sz="3600" i="1" dirty="0" smtClean="0">
                <a:solidFill>
                  <a:srgbClr val="FFFF00"/>
                </a:solidFill>
                <a:effectLst>
                  <a:glow rad="101600">
                    <a:schemeClr val="bg1">
                      <a:alpha val="60000"/>
                    </a:schemeClr>
                  </a:glow>
                </a:effectLst>
              </a:rPr>
              <a:t>.” </a:t>
            </a:r>
          </a:p>
          <a:p>
            <a:pPr hangingPunct="0"/>
            <a:r>
              <a:rPr lang="en-US" sz="3600" i="1" dirty="0" smtClean="0">
                <a:solidFill>
                  <a:srgbClr val="FFFF00"/>
                </a:solidFill>
                <a:effectLst>
                  <a:glow rad="101600">
                    <a:schemeClr val="bg1">
                      <a:alpha val="60000"/>
                    </a:schemeClr>
                  </a:glow>
                </a:effectLst>
              </a:rPr>
              <a:t>Malachi 4:6 </a:t>
            </a:r>
            <a:r>
              <a:rPr lang="en-US" sz="3600" i="1" dirty="0">
                <a:solidFill>
                  <a:srgbClr val="FFFF00"/>
                </a:solidFill>
                <a:effectLst>
                  <a:glow rad="101600">
                    <a:schemeClr val="bg1">
                      <a:alpha val="60000"/>
                    </a:schemeClr>
                  </a:glow>
                </a:effectLst>
              </a:rPr>
              <a:t>“And he shall turn the heart of the fathers to the children, and the heart of </a:t>
            </a:r>
            <a:r>
              <a:rPr lang="en-US" sz="3600" i="1" dirty="0" smtClean="0">
                <a:solidFill>
                  <a:srgbClr val="FFFF00"/>
                </a:solidFill>
                <a:effectLst>
                  <a:glow rad="101600">
                    <a:schemeClr val="bg1">
                      <a:alpha val="60000"/>
                    </a:schemeClr>
                  </a:glow>
                </a:effectLst>
              </a:rPr>
              <a:t>the </a:t>
            </a:r>
            <a:r>
              <a:rPr lang="en-US" sz="3600" i="1" dirty="0">
                <a:solidFill>
                  <a:srgbClr val="FFFF00"/>
                </a:solidFill>
                <a:effectLst>
                  <a:glow rad="101600">
                    <a:schemeClr val="bg1">
                      <a:alpha val="60000"/>
                    </a:schemeClr>
                  </a:glow>
                </a:effectLst>
              </a:rPr>
              <a:t>children to their fathers, lest I come and smite the earth with a curse.”</a:t>
            </a:r>
          </a:p>
          <a:p>
            <a:endParaRPr lang="en-US" dirty="0">
              <a:solidFill>
                <a:srgbClr val="FFFF00"/>
              </a:solidFill>
              <a:effectLst>
                <a:glow rad="101600">
                  <a:schemeClr val="bg1">
                    <a:alpha val="60000"/>
                  </a:schemeClr>
                </a:glow>
              </a:effectLst>
            </a:endParaRPr>
          </a:p>
        </p:txBody>
      </p:sp>
      <p:pic>
        <p:nvPicPr>
          <p:cNvPr id="4099" name="Picture 3"/>
          <p:cNvPicPr>
            <a:picLocks noChangeAspect="1" noChangeArrowheads="1"/>
          </p:cNvPicPr>
          <p:nvPr/>
        </p:nvPicPr>
        <p:blipFill>
          <a:blip r:embed="rId3" cstate="print"/>
          <a:srcRect/>
          <a:stretch>
            <a:fillRect/>
          </a:stretch>
        </p:blipFill>
        <p:spPr bwMode="auto">
          <a:xfrm>
            <a:off x="6019800" y="2743201"/>
            <a:ext cx="3014869"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73050"/>
            <a:ext cx="3313113" cy="946150"/>
          </a:xfrm>
        </p:spPr>
        <p:txBody>
          <a:bodyPr>
            <a:normAutofit/>
          </a:bodyPr>
          <a:lstStyle/>
          <a:p>
            <a:pPr algn="ctr"/>
            <a:r>
              <a:rPr lang="en-US" sz="3600" b="0" i="1" dirty="0">
                <a:effectLst>
                  <a:glow rad="101600">
                    <a:schemeClr val="bg1">
                      <a:alpha val="60000"/>
                    </a:schemeClr>
                  </a:glow>
                </a:effectLst>
              </a:rPr>
              <a:t>(</a:t>
            </a:r>
            <a:r>
              <a:rPr lang="en-US" sz="3600" b="0" i="1" dirty="0" smtClean="0">
                <a:effectLst>
                  <a:glow rad="101600">
                    <a:schemeClr val="bg1">
                      <a:alpha val="60000"/>
                    </a:schemeClr>
                  </a:glow>
                </a:effectLst>
              </a:rPr>
              <a:t>Luke 1:17) </a:t>
            </a:r>
            <a:endParaRPr lang="en-US" sz="3600" b="0" dirty="0"/>
          </a:p>
        </p:txBody>
      </p:sp>
      <p:sp>
        <p:nvSpPr>
          <p:cNvPr id="3" name="Content Placeholder 2"/>
          <p:cNvSpPr>
            <a:spLocks noGrp="1"/>
          </p:cNvSpPr>
          <p:nvPr>
            <p:ph idx="1"/>
          </p:nvPr>
        </p:nvSpPr>
        <p:spPr>
          <a:xfrm>
            <a:off x="3575050" y="-228600"/>
            <a:ext cx="5568950" cy="7086600"/>
          </a:xfrm>
        </p:spPr>
        <p:txBody>
          <a:bodyPr>
            <a:normAutofit/>
          </a:bodyPr>
          <a:lstStyle/>
          <a:p>
            <a:pPr>
              <a:buNone/>
            </a:pPr>
            <a:endParaRPr lang="en-US" i="1" dirty="0" smtClean="0">
              <a:effectLst>
                <a:glow rad="101600">
                  <a:schemeClr val="bg1">
                    <a:alpha val="60000"/>
                  </a:schemeClr>
                </a:glow>
              </a:effectLst>
            </a:endParaRPr>
          </a:p>
          <a:p>
            <a:pPr>
              <a:buFont typeface="Arial" charset="0"/>
              <a:buChar char="•"/>
            </a:pPr>
            <a:r>
              <a:rPr lang="en-US" i="1" dirty="0" smtClean="0">
                <a:solidFill>
                  <a:srgbClr val="FFFF00"/>
                </a:solidFill>
                <a:effectLst>
                  <a:glow rad="101600">
                    <a:schemeClr val="bg1">
                      <a:alpha val="60000"/>
                    </a:schemeClr>
                  </a:glow>
                </a:effectLst>
              </a:rPr>
              <a:t>“And he</a:t>
            </a:r>
            <a:r>
              <a:rPr lang="en-US" dirty="0" smtClean="0">
                <a:solidFill>
                  <a:srgbClr val="FFFF00"/>
                </a:solidFill>
                <a:effectLst>
                  <a:glow rad="101600">
                    <a:schemeClr val="bg1">
                      <a:alpha val="60000"/>
                    </a:schemeClr>
                  </a:glow>
                </a:effectLst>
              </a:rPr>
              <a:t> </a:t>
            </a:r>
            <a:r>
              <a:rPr lang="en-US" dirty="0" smtClean="0">
                <a:effectLst>
                  <a:glow rad="101600">
                    <a:schemeClr val="bg1">
                      <a:alpha val="60000"/>
                    </a:schemeClr>
                  </a:glow>
                </a:effectLst>
              </a:rPr>
              <a:t>(John the Baptist)</a:t>
            </a:r>
            <a:r>
              <a:rPr lang="en-US" i="1" dirty="0" smtClean="0">
                <a:effectLst>
                  <a:glow rad="101600">
                    <a:schemeClr val="bg1">
                      <a:alpha val="60000"/>
                    </a:schemeClr>
                  </a:glow>
                </a:effectLst>
              </a:rPr>
              <a:t> </a:t>
            </a:r>
            <a:r>
              <a:rPr lang="en-US" i="1" dirty="0" smtClean="0">
                <a:solidFill>
                  <a:srgbClr val="FFFF00"/>
                </a:solidFill>
                <a:effectLst>
                  <a:glow rad="101600">
                    <a:schemeClr val="bg1">
                      <a:alpha val="60000"/>
                    </a:schemeClr>
                  </a:glow>
                </a:effectLst>
              </a:rPr>
              <a:t>shall go before him</a:t>
            </a:r>
            <a:r>
              <a:rPr lang="en-US" dirty="0" smtClean="0">
                <a:solidFill>
                  <a:srgbClr val="FFFF00"/>
                </a:solidFill>
                <a:effectLst>
                  <a:glow rad="101600">
                    <a:schemeClr val="bg1">
                      <a:alpha val="60000"/>
                    </a:schemeClr>
                  </a:glow>
                </a:effectLst>
              </a:rPr>
              <a:t> </a:t>
            </a:r>
            <a:r>
              <a:rPr lang="en-US" dirty="0" smtClean="0">
                <a:effectLst>
                  <a:glow rad="101600">
                    <a:schemeClr val="bg1">
                      <a:alpha val="60000"/>
                    </a:schemeClr>
                  </a:glow>
                </a:effectLst>
              </a:rPr>
              <a:t>(Jesus) </a:t>
            </a:r>
            <a:r>
              <a:rPr lang="en-US" i="1" dirty="0" smtClean="0">
                <a:solidFill>
                  <a:srgbClr val="FFFF00"/>
                </a:solidFill>
                <a:effectLst>
                  <a:glow rad="101600">
                    <a:schemeClr val="bg1">
                      <a:alpha val="60000"/>
                    </a:schemeClr>
                  </a:glow>
                </a:effectLst>
              </a:rPr>
              <a:t>in the spirit and power of Elijah…</a:t>
            </a:r>
          </a:p>
          <a:p>
            <a:pPr>
              <a:buFont typeface="Arial" charset="0"/>
              <a:buChar char="•"/>
            </a:pPr>
            <a:r>
              <a:rPr lang="en-US" i="1" dirty="0" smtClean="0">
                <a:solidFill>
                  <a:srgbClr val="FFFF00"/>
                </a:solidFill>
                <a:effectLst>
                  <a:glow rad="101600">
                    <a:schemeClr val="bg1">
                      <a:alpha val="60000"/>
                    </a:schemeClr>
                  </a:glow>
                </a:effectLst>
              </a:rPr>
              <a:t>to </a:t>
            </a:r>
            <a:r>
              <a:rPr lang="en-US" i="1" dirty="0">
                <a:solidFill>
                  <a:srgbClr val="FFFF00"/>
                </a:solidFill>
                <a:effectLst>
                  <a:glow rad="101600">
                    <a:schemeClr val="bg1">
                      <a:alpha val="60000"/>
                    </a:schemeClr>
                  </a:glow>
                </a:effectLst>
              </a:rPr>
              <a:t>turn the hearts of the fathers to the </a:t>
            </a:r>
            <a:r>
              <a:rPr lang="en-US" i="1" dirty="0" smtClean="0">
                <a:solidFill>
                  <a:srgbClr val="FFFF00"/>
                </a:solidFill>
                <a:effectLst>
                  <a:glow rad="101600">
                    <a:schemeClr val="bg1">
                      <a:alpha val="60000"/>
                    </a:schemeClr>
                  </a:glow>
                </a:effectLst>
              </a:rPr>
              <a:t>children…</a:t>
            </a:r>
          </a:p>
          <a:p>
            <a:pPr>
              <a:buFont typeface="Arial" charset="0"/>
              <a:buChar char="•"/>
            </a:pPr>
            <a:r>
              <a:rPr lang="en-US" i="1" dirty="0" smtClean="0">
                <a:solidFill>
                  <a:srgbClr val="FFFF00"/>
                </a:solidFill>
                <a:effectLst>
                  <a:glow rad="101600">
                    <a:schemeClr val="bg1">
                      <a:alpha val="60000"/>
                    </a:schemeClr>
                  </a:glow>
                </a:effectLst>
              </a:rPr>
              <a:t> </a:t>
            </a:r>
            <a:r>
              <a:rPr lang="en-US" i="1" dirty="0">
                <a:solidFill>
                  <a:srgbClr val="FFFF00"/>
                </a:solidFill>
                <a:effectLst>
                  <a:glow rad="101600">
                    <a:schemeClr val="bg1">
                      <a:alpha val="60000"/>
                    </a:schemeClr>
                  </a:glow>
                </a:effectLst>
              </a:rPr>
              <a:t>and the disobedient</a:t>
            </a:r>
            <a:r>
              <a:rPr lang="en-US" dirty="0">
                <a:solidFill>
                  <a:srgbClr val="FFFF00"/>
                </a:solidFill>
                <a:effectLst>
                  <a:glow rad="101600">
                    <a:schemeClr val="bg1">
                      <a:alpha val="60000"/>
                    </a:schemeClr>
                  </a:glow>
                </a:effectLst>
              </a:rPr>
              <a:t> </a:t>
            </a:r>
            <a:r>
              <a:rPr lang="en-US" dirty="0" smtClean="0">
                <a:effectLst>
                  <a:glow rad="101600">
                    <a:schemeClr val="bg1">
                      <a:alpha val="60000"/>
                    </a:schemeClr>
                  </a:glow>
                </a:effectLst>
              </a:rPr>
              <a:t>(</a:t>
            </a:r>
            <a:r>
              <a:rPr lang="en-US" dirty="0">
                <a:effectLst>
                  <a:glow rad="101600">
                    <a:schemeClr val="bg1">
                      <a:alpha val="60000"/>
                    </a:schemeClr>
                  </a:glow>
                </a:effectLst>
              </a:rPr>
              <a:t>that’s the children) </a:t>
            </a:r>
            <a:endParaRPr lang="en-US" dirty="0" smtClean="0">
              <a:effectLst>
                <a:glow rad="101600">
                  <a:schemeClr val="bg1">
                    <a:alpha val="60000"/>
                  </a:schemeClr>
                </a:glow>
              </a:effectLst>
            </a:endParaRPr>
          </a:p>
          <a:p>
            <a:pPr>
              <a:buFont typeface="Arial" charset="0"/>
              <a:buChar char="•"/>
            </a:pPr>
            <a:r>
              <a:rPr lang="en-US" i="1" dirty="0" smtClean="0">
                <a:solidFill>
                  <a:srgbClr val="FFFF00"/>
                </a:solidFill>
                <a:effectLst>
                  <a:glow rad="101600">
                    <a:schemeClr val="bg1">
                      <a:alpha val="60000"/>
                    </a:schemeClr>
                  </a:glow>
                </a:effectLst>
              </a:rPr>
              <a:t>to </a:t>
            </a:r>
            <a:r>
              <a:rPr lang="en-US" i="1" dirty="0">
                <a:solidFill>
                  <a:srgbClr val="FFFF00"/>
                </a:solidFill>
                <a:effectLst>
                  <a:glow rad="101600">
                    <a:schemeClr val="bg1">
                      <a:alpha val="60000"/>
                    </a:schemeClr>
                  </a:glow>
                </a:effectLst>
              </a:rPr>
              <a:t>the wisdom of the just</a:t>
            </a:r>
            <a:r>
              <a:rPr lang="en-US" dirty="0">
                <a:solidFill>
                  <a:srgbClr val="FFFF00"/>
                </a:solidFill>
                <a:effectLst>
                  <a:glow rad="101600">
                    <a:schemeClr val="bg1">
                      <a:alpha val="60000"/>
                    </a:schemeClr>
                  </a:glow>
                </a:effectLst>
              </a:rPr>
              <a:t> </a:t>
            </a:r>
            <a:r>
              <a:rPr lang="en-US" dirty="0">
                <a:effectLst>
                  <a:glow rad="101600">
                    <a:schemeClr val="bg1">
                      <a:alpha val="60000"/>
                    </a:schemeClr>
                  </a:glow>
                </a:effectLst>
              </a:rPr>
              <a:t>(that’s what parents are supposed </a:t>
            </a:r>
            <a:r>
              <a:rPr lang="en-US" dirty="0" smtClean="0">
                <a:effectLst>
                  <a:glow rad="101600">
                    <a:schemeClr val="bg1">
                      <a:alpha val="60000"/>
                    </a:schemeClr>
                  </a:glow>
                </a:effectLst>
              </a:rPr>
              <a:t>to </a:t>
            </a:r>
            <a:r>
              <a:rPr lang="en-US" dirty="0">
                <a:effectLst>
                  <a:glow rad="101600">
                    <a:schemeClr val="bg1">
                      <a:alpha val="60000"/>
                    </a:schemeClr>
                  </a:glow>
                </a:effectLst>
              </a:rPr>
              <a:t>be</a:t>
            </a:r>
            <a:r>
              <a:rPr lang="en-US" dirty="0" smtClean="0">
                <a:effectLst>
                  <a:glow rad="101600">
                    <a:schemeClr val="bg1">
                      <a:alpha val="60000"/>
                    </a:schemeClr>
                  </a:glow>
                </a:effectLst>
              </a:rPr>
              <a:t>)</a:t>
            </a:r>
            <a:r>
              <a:rPr lang="en-US" i="1" dirty="0" smtClean="0">
                <a:solidFill>
                  <a:srgbClr val="FFFF00"/>
                </a:solidFill>
                <a:effectLst>
                  <a:glow rad="101600">
                    <a:schemeClr val="bg1">
                      <a:alpha val="60000"/>
                    </a:schemeClr>
                  </a:glow>
                </a:effectLst>
              </a:rPr>
              <a:t>…</a:t>
            </a:r>
          </a:p>
          <a:p>
            <a:pPr>
              <a:buFont typeface="Arial" charset="0"/>
              <a:buChar char="•"/>
            </a:pPr>
            <a:r>
              <a:rPr lang="en-US" i="1" dirty="0" smtClean="0">
                <a:solidFill>
                  <a:srgbClr val="FFFF00"/>
                </a:solidFill>
                <a:effectLst>
                  <a:glow rad="101600">
                    <a:schemeClr val="bg1">
                      <a:alpha val="60000"/>
                    </a:schemeClr>
                  </a:glow>
                </a:effectLst>
              </a:rPr>
              <a:t>to </a:t>
            </a:r>
            <a:r>
              <a:rPr lang="en-US" i="1" dirty="0">
                <a:solidFill>
                  <a:srgbClr val="FFFF00"/>
                </a:solidFill>
                <a:effectLst>
                  <a:glow rad="101600">
                    <a:schemeClr val="bg1">
                      <a:alpha val="60000"/>
                    </a:schemeClr>
                  </a:glow>
                </a:effectLst>
              </a:rPr>
              <a:t>make ready a people prepared for the Lord.”</a:t>
            </a:r>
            <a:endParaRPr lang="en-US" dirty="0">
              <a:solidFill>
                <a:srgbClr val="FFFF00"/>
              </a:solidFill>
              <a:effectLst>
                <a:glow rad="101600">
                  <a:schemeClr val="bg1">
                    <a:alpha val="60000"/>
                  </a:schemeClr>
                </a:glow>
              </a:effectLst>
            </a:endParaRPr>
          </a:p>
          <a:p>
            <a:endParaRPr lang="en-US" dirty="0">
              <a:effectLst>
                <a:glow rad="101600">
                  <a:schemeClr val="bg1">
                    <a:alpha val="60000"/>
                  </a:schemeClr>
                </a:glow>
              </a:effectLst>
            </a:endParaRPr>
          </a:p>
        </p:txBody>
      </p:sp>
      <p:pic>
        <p:nvPicPr>
          <p:cNvPr id="5122" name="Picture 2"/>
          <p:cNvPicPr>
            <a:picLocks noChangeAspect="1" noChangeArrowheads="1"/>
          </p:cNvPicPr>
          <p:nvPr/>
        </p:nvPicPr>
        <p:blipFill>
          <a:blip r:embed="rId3" cstate="print"/>
          <a:srcRect/>
          <a:stretch>
            <a:fillRect/>
          </a:stretch>
        </p:blipFill>
        <p:spPr bwMode="auto">
          <a:xfrm flipH="1">
            <a:off x="152400" y="1447800"/>
            <a:ext cx="3443111" cy="4648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876800" cy="6858000"/>
          </a:xfrm>
        </p:spPr>
        <p:txBody>
          <a:bodyPr>
            <a:normAutofit/>
          </a:bodyPr>
          <a:lstStyle/>
          <a:p>
            <a:pPr hangingPunct="0"/>
            <a:r>
              <a:rPr lang="en-US" dirty="0">
                <a:effectLst>
                  <a:glow rad="101600">
                    <a:schemeClr val="bg1">
                      <a:alpha val="60000"/>
                    </a:schemeClr>
                  </a:glow>
                </a:effectLst>
              </a:rPr>
              <a:t>When children see parents just, rather then unjust, they are more likely to </a:t>
            </a:r>
            <a:r>
              <a:rPr lang="en-US" dirty="0" smtClean="0">
                <a:effectLst>
                  <a:glow rad="101600">
                    <a:schemeClr val="bg1">
                      <a:alpha val="60000"/>
                    </a:schemeClr>
                  </a:glow>
                </a:effectLst>
              </a:rPr>
              <a:t>cease </a:t>
            </a:r>
            <a:r>
              <a:rPr lang="en-US" dirty="0">
                <a:effectLst>
                  <a:glow rad="101600">
                    <a:schemeClr val="bg1">
                      <a:alpha val="60000"/>
                    </a:schemeClr>
                  </a:glow>
                </a:effectLst>
              </a:rPr>
              <a:t>their disobedience and rebellion and give their hearts to their </a:t>
            </a:r>
            <a:r>
              <a:rPr lang="en-US" dirty="0" smtClean="0">
                <a:effectLst>
                  <a:glow rad="101600">
                    <a:schemeClr val="bg1">
                      <a:alpha val="60000"/>
                    </a:schemeClr>
                  </a:glow>
                </a:effectLst>
              </a:rPr>
              <a:t>parents.</a:t>
            </a:r>
          </a:p>
          <a:p>
            <a:pPr hangingPunct="0"/>
            <a:r>
              <a:rPr lang="en-US" dirty="0" smtClean="0">
                <a:effectLst>
                  <a:glow rad="101600">
                    <a:schemeClr val="bg1">
                      <a:alpha val="60000"/>
                    </a:schemeClr>
                  </a:glow>
                </a:effectLst>
              </a:rPr>
              <a:t>Children </a:t>
            </a:r>
            <a:r>
              <a:rPr lang="en-US" dirty="0">
                <a:effectLst>
                  <a:glow rad="101600">
                    <a:schemeClr val="bg1">
                      <a:alpha val="60000"/>
                    </a:schemeClr>
                  </a:glow>
                </a:effectLst>
              </a:rPr>
              <a:t>will not be prepared for God to work in their lives until their hearts are </a:t>
            </a:r>
            <a:r>
              <a:rPr lang="en-US" dirty="0" smtClean="0">
                <a:effectLst>
                  <a:glow rad="101600">
                    <a:schemeClr val="bg1">
                      <a:alpha val="60000"/>
                    </a:schemeClr>
                  </a:glow>
                </a:effectLst>
              </a:rPr>
              <a:t>turned </a:t>
            </a:r>
            <a:r>
              <a:rPr lang="en-US" dirty="0">
                <a:effectLst>
                  <a:glow rad="101600">
                    <a:schemeClr val="bg1">
                      <a:alpha val="60000"/>
                    </a:schemeClr>
                  </a:glow>
                </a:effectLst>
              </a:rPr>
              <a:t>from </a:t>
            </a:r>
            <a:r>
              <a:rPr lang="en-US" dirty="0" smtClean="0">
                <a:effectLst>
                  <a:glow rad="101600">
                    <a:schemeClr val="bg1">
                      <a:alpha val="60000"/>
                    </a:schemeClr>
                  </a:glow>
                </a:effectLst>
              </a:rPr>
              <a:t>themselves, friends and others </a:t>
            </a:r>
            <a:r>
              <a:rPr lang="en-US" dirty="0">
                <a:effectLst>
                  <a:glow rad="101600">
                    <a:schemeClr val="bg1">
                      <a:alpha val="60000"/>
                    </a:schemeClr>
                  </a:glow>
                </a:effectLst>
              </a:rPr>
              <a:t>to their parents.</a:t>
            </a:r>
          </a:p>
          <a:p>
            <a:endParaRPr lang="en-US" dirty="0">
              <a:effectLst>
                <a:glow rad="101600">
                  <a:schemeClr val="bg1">
                    <a:alpha val="60000"/>
                  </a:schemeClr>
                </a:glow>
              </a:effectLst>
            </a:endParaRPr>
          </a:p>
        </p:txBody>
      </p:sp>
      <p:pic>
        <p:nvPicPr>
          <p:cNvPr id="6146" name="Picture 2"/>
          <p:cNvPicPr>
            <a:picLocks noChangeAspect="1" noChangeArrowheads="1"/>
          </p:cNvPicPr>
          <p:nvPr/>
        </p:nvPicPr>
        <p:blipFill>
          <a:blip r:embed="rId3" cstate="print"/>
          <a:srcRect/>
          <a:stretch>
            <a:fillRect/>
          </a:stretch>
        </p:blipFill>
        <p:spPr bwMode="auto">
          <a:xfrm>
            <a:off x="4564846" y="152400"/>
            <a:ext cx="4464676" cy="29718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lum bright="-10000"/>
          </a:blip>
          <a:srcRect r="1987" b="5298"/>
          <a:stretch>
            <a:fillRect/>
          </a:stretch>
        </p:blipFill>
        <p:spPr bwMode="auto">
          <a:xfrm>
            <a:off x="5410200" y="2792627"/>
            <a:ext cx="2895600" cy="39129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to="" calcmode="lin" valueType="num">
                                      <p:cBhvr>
                                        <p:cTn id="7" dur="1" fill="hold"/>
                                        <p:tgtEl>
                                          <p:spTgt spid="614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1825</TotalTime>
  <Words>1949</Words>
  <Application>Microsoft Office PowerPoint</Application>
  <PresentationFormat>On-screen Show (4:3)</PresentationFormat>
  <Paragraphs>169</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Keeping the Hearts of Your Children</vt:lpstr>
      <vt:lpstr>Slide 2</vt:lpstr>
      <vt:lpstr>Important ingredients needed to raise Godly children </vt:lpstr>
      <vt:lpstr>Slide 4</vt:lpstr>
      <vt:lpstr>Slide 5</vt:lpstr>
      <vt:lpstr>Slide 6</vt:lpstr>
      <vt:lpstr>The most important ingredient needed to raise godly children</vt:lpstr>
      <vt:lpstr>(Luke 1:17) </vt:lpstr>
      <vt:lpstr>Slide 9</vt:lpstr>
      <vt:lpstr> Key Ingredient</vt:lpstr>
      <vt:lpstr>Slide 11</vt:lpstr>
      <vt:lpstr>The heart of every problem           is a problem in the heart     (II Kings 10:15-16;  Proverbs 4:23;  23:26;  Matthew 12:34-35;  15:19)</vt:lpstr>
      <vt:lpstr>“For the word of God is quick, and powerful, and sharper than any two edged sword, piercing even to the dividing asunder of soul and spirit, and of the joints and marrow, and is a discerner of the thoughts and intents of the heart.” (Heb. 4:12)</vt:lpstr>
      <vt:lpstr>Rebellion Originates in the Heart    (Hebrews 3:10, 13) </vt:lpstr>
      <vt:lpstr>Slide 15</vt:lpstr>
      <vt:lpstr>Slide 16</vt:lpstr>
      <vt:lpstr>The one who has the child’s heart will eventually have the  child’s life and loyalty  </vt:lpstr>
      <vt:lpstr>Slide 18</vt:lpstr>
      <vt:lpstr>Slide 19</vt:lpstr>
      <vt:lpstr>How do you Know if you  have your Child’s Heart</vt:lpstr>
      <vt:lpstr>Does your Child have a  Boyfriend or Girlfriend?</vt:lpstr>
      <vt:lpstr>Children want Parents  to Have their Hearts (II Samuel 14:32-33)</vt:lpstr>
      <vt:lpstr>The Story of David and Absalom (II Samuel 13-14)</vt:lpstr>
      <vt:lpstr>Slide 24</vt:lpstr>
      <vt:lpstr>Slide 25</vt:lpstr>
      <vt:lpstr>David was angry when he heard what happened, but he took no action  - II Samuel 13:21; Ecclesiastes 8:11 </vt:lpstr>
      <vt:lpstr>Two years later Absalom had his half-brother Amnon executed to  revenge his sister’s rape     II Samuel 13:28 </vt:lpstr>
      <vt:lpstr>Absalom fled to Geshur for three  years and David made no contact –  II Samuel 13:37;  Galatians 6:1-2</vt:lpstr>
      <vt:lpstr>Slide 29</vt:lpstr>
      <vt:lpstr>Slide 30</vt:lpstr>
      <vt:lpstr>Slide 31</vt:lpstr>
      <vt:lpstr>Slide 32</vt:lpstr>
      <vt:lpstr>When Absalom presented himself before his father, he was treated like a  subject  and not a son    II Samuel 14:33</vt:lpstr>
      <vt:lpstr>Slide 34</vt:lpstr>
      <vt:lpstr>Before the chapter ends David is running for his life, and Absalom, the rebel, has taken the throne of Israel. </vt:lpstr>
      <vt:lpstr>“Joab took three darts in his hand, and thrust them through the heart of Absalom, while he was yet alive in the midst of the oak.”</vt:lpstr>
      <vt:lpstr>“And the king was much moved, and wept: and as he went, thus he said, O my son Absalom, my son, my son Absalom! would God I had died for thee, O Absalom, my son, my son!”</vt:lpstr>
      <vt:lpstr>Four big dangers for the heart </vt:lpstr>
      <vt:lpstr>Slide 39</vt:lpstr>
      <vt:lpstr>Slide 40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the Hearts of Your Children</dc:title>
  <dc:creator>Ptr. Daniel White</dc:creator>
  <cp:lastModifiedBy>Ptr. Daniel White</cp:lastModifiedBy>
  <cp:revision>13</cp:revision>
  <dcterms:created xsi:type="dcterms:W3CDTF">2011-01-11T15:16:11Z</dcterms:created>
  <dcterms:modified xsi:type="dcterms:W3CDTF">2011-01-19T22:16:02Z</dcterms:modified>
</cp:coreProperties>
</file>