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3" r:id="rId4"/>
    <p:sldId id="262" r:id="rId5"/>
    <p:sldId id="258" r:id="rId6"/>
    <p:sldId id="259" r:id="rId7"/>
    <p:sldId id="260" r:id="rId8"/>
    <p:sldId id="261" r:id="rId9"/>
    <p:sldId id="264" r:id="rId10"/>
    <p:sldId id="265" r:id="rId11"/>
    <p:sldId id="266" r:id="rId12"/>
    <p:sldId id="267" r:id="rId13"/>
    <p:sldId id="269" r:id="rId14"/>
    <p:sldId id="270" r:id="rId15"/>
    <p:sldId id="268" r:id="rId16"/>
    <p:sldId id="273" r:id="rId17"/>
    <p:sldId id="272" r:id="rId18"/>
    <p:sldId id="274" r:id="rId19"/>
    <p:sldId id="271" r:id="rId20"/>
    <p:sldId id="275" r:id="rId21"/>
    <p:sldId id="276" r:id="rId22"/>
    <p:sldId id="284" r:id="rId23"/>
    <p:sldId id="283" r:id="rId24"/>
    <p:sldId id="277" r:id="rId25"/>
    <p:sldId id="292" r:id="rId26"/>
    <p:sldId id="278" r:id="rId27"/>
    <p:sldId id="285" r:id="rId28"/>
    <p:sldId id="286" r:id="rId29"/>
    <p:sldId id="287" r:id="rId30"/>
    <p:sldId id="288" r:id="rId31"/>
    <p:sldId id="289" r:id="rId32"/>
    <p:sldId id="290" r:id="rId33"/>
    <p:sldId id="280" r:id="rId34"/>
    <p:sldId id="281" r:id="rId35"/>
    <p:sldId id="282" r:id="rId36"/>
    <p:sldId id="291" r:id="rId37"/>
    <p:sldId id="279"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98" autoAdjust="0"/>
  </p:normalViewPr>
  <p:slideViewPr>
    <p:cSldViewPr>
      <p:cViewPr varScale="1">
        <p:scale>
          <a:sx n="81" d="100"/>
          <a:sy n="81" d="100"/>
        </p:scale>
        <p:origin x="-552" y="-90"/>
      </p:cViewPr>
      <p:guideLst>
        <p:guide orient="horz" pos="2160"/>
        <p:guide pos="2880"/>
      </p:guideLst>
    </p:cSldViewPr>
  </p:slideViewPr>
  <p:outlineViewPr>
    <p:cViewPr>
      <p:scale>
        <a:sx n="33" d="100"/>
        <a:sy n="33" d="100"/>
      </p:scale>
      <p:origin x="72" y="266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642AA-6AAE-46EC-BD1D-1FABF4EF28A6}" type="datetimeFigureOut">
              <a:rPr lang="en-US" smtClean="0"/>
              <a:pPr/>
              <a:t>4/6/2011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9B17A-B159-4CD9-A357-90C1F832837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9B17A-B159-4CD9-A357-90C1F832837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9B17A-B159-4CD9-A357-90C1F832837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574A0-43F8-49F9-A166-67B510D5226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574A0-43F8-49F9-A166-67B510D5226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9B17A-B159-4CD9-A357-90C1F832837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9B17A-B159-4CD9-A357-90C1F832837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9B7BBE-69A9-4EAE-9F32-CCD713ADD9B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B7BBE-69A9-4EAE-9F32-CCD713ADD9B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B7BBE-69A9-4EAE-9F32-CCD713ADD9B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9B17A-B159-4CD9-A357-90C1F832837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B7BBE-69A9-4EAE-9F32-CCD713ADD9B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B7BBE-69A9-4EAE-9F32-CCD713ADD9B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B7BBE-69A9-4EAE-9F32-CCD713ADD9B1}"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9B17A-B159-4CD9-A357-90C1F83283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40C6F-4F49-41D7-AAB9-C5665814DEDF}"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0E8D7-963B-4414-8A4C-8BC71231C90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40C6F-4F49-41D7-AAB9-C5665814DEDF}" type="datetimeFigureOut">
              <a:rPr lang="en-US" smtClean="0"/>
              <a:pPr/>
              <a:t>4/6/2011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0E8D7-963B-4414-8A4C-8BC71231C90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tr. Daniel White\Desktop\Bible pictures\Bible pictures Old Testament\Shad, Mes,Abed\fiery_furnace_shadrach_meshach_abednego 14-346.jpg"/>
          <p:cNvPicPr>
            <a:picLocks noChangeAspect="1" noChangeArrowheads="1"/>
          </p:cNvPicPr>
          <p:nvPr/>
        </p:nvPicPr>
        <p:blipFill>
          <a:blip r:embed="rId3" cstate="print"/>
          <a:srcRect r="3474"/>
          <a:stretch>
            <a:fillRect/>
          </a:stretch>
        </p:blipFill>
        <p:spPr bwMode="auto">
          <a:xfrm>
            <a:off x="2667000" y="1600200"/>
            <a:ext cx="4191000" cy="5257800"/>
          </a:xfrm>
          <a:prstGeom prst="rect">
            <a:avLst/>
          </a:prstGeom>
          <a:noFill/>
        </p:spPr>
      </p:pic>
      <p:sp>
        <p:nvSpPr>
          <p:cNvPr id="2" name="Title 1"/>
          <p:cNvSpPr>
            <a:spLocks noGrp="1"/>
          </p:cNvSpPr>
          <p:nvPr>
            <p:ph type="ctrTitle"/>
          </p:nvPr>
        </p:nvSpPr>
        <p:spPr>
          <a:xfrm>
            <a:off x="1066800" y="228600"/>
            <a:ext cx="7391400" cy="1676400"/>
          </a:xfrm>
        </p:spPr>
        <p:txBody>
          <a:bodyPr>
            <a:normAutofit fontScale="90000"/>
          </a:bodyPr>
          <a:lstStyle/>
          <a:p>
            <a:r>
              <a:rPr lang="en-US" sz="4800" dirty="0" smtClean="0">
                <a:effectLst>
                  <a:glow rad="101600">
                    <a:schemeClr val="bg1">
                      <a:alpha val="60000"/>
                    </a:schemeClr>
                  </a:glow>
                </a:effectLst>
              </a:rPr>
              <a:t>Standing up for what is right</a:t>
            </a:r>
            <a:br>
              <a:rPr lang="en-US" sz="4800" dirty="0" smtClean="0">
                <a:effectLst>
                  <a:glow rad="101600">
                    <a:schemeClr val="bg1">
                      <a:alpha val="60000"/>
                    </a:schemeClr>
                  </a:glow>
                </a:effectLst>
              </a:rPr>
            </a:br>
            <a:r>
              <a:rPr lang="en-US" i="1" dirty="0" smtClean="0">
                <a:effectLst>
                  <a:glow rad="101600">
                    <a:schemeClr val="bg1">
                      <a:alpha val="60000"/>
                    </a:schemeClr>
                  </a:glow>
                </a:effectLst>
              </a:rPr>
              <a:t>(Daniel 3:1-20)</a:t>
            </a:r>
            <a:r>
              <a:rPr lang="en-US" sz="4800" i="1" dirty="0" smtClean="0">
                <a:effectLst>
                  <a:glow rad="101600">
                    <a:schemeClr val="bg1">
                      <a:alpha val="60000"/>
                    </a:schemeClr>
                  </a:glow>
                </a:effectLst>
              </a:rPr>
              <a:t/>
            </a:r>
            <a:br>
              <a:rPr lang="en-US" sz="4800" i="1" dirty="0" smtClean="0">
                <a:effectLst>
                  <a:glow rad="101600">
                    <a:schemeClr val="bg1">
                      <a:alpha val="60000"/>
                    </a:schemeClr>
                  </a:glow>
                </a:effectLst>
              </a:rPr>
            </a:br>
            <a:endParaRPr lang="en-US" sz="4800" dirty="0">
              <a:effectLst>
                <a:glow rad="101600">
                  <a:schemeClr val="bg1">
                    <a:alpha val="60000"/>
                  </a:schemeClr>
                </a:glow>
              </a:effectLst>
            </a:endParaRPr>
          </a:p>
        </p:txBody>
      </p:sp>
      <p:pic>
        <p:nvPicPr>
          <p:cNvPr id="1026" name="Picture 2" descr="C:\Users\Ptr. Daniel White\Desktop\Bible pictures\Bible pictures Old Testament\Shad, Mes,Abed\5-4_in fiery furnace 1414-11a.jpg"/>
          <p:cNvPicPr>
            <a:picLocks noChangeAspect="1" noChangeArrowheads="1"/>
          </p:cNvPicPr>
          <p:nvPr/>
        </p:nvPicPr>
        <p:blipFill>
          <a:blip r:embed="rId4" cstate="print"/>
          <a:srcRect/>
          <a:stretch>
            <a:fillRect/>
          </a:stretch>
        </p:blipFill>
        <p:spPr bwMode="auto">
          <a:xfrm>
            <a:off x="2667000" y="1600200"/>
            <a:ext cx="4197633" cy="5257800"/>
          </a:xfrm>
          <a:prstGeom prst="rect">
            <a:avLst/>
          </a:prstGeom>
          <a:noFill/>
        </p:spPr>
      </p:pic>
      <p:pic>
        <p:nvPicPr>
          <p:cNvPr id="1027" name="Picture 3" descr="C:\Users\Ptr. Daniel White\Desktop\Bible pictures\Bible pictures Old Testament\Shad, Mes,Abed\4-3 in fiery furnace 1414-11a.jpg"/>
          <p:cNvPicPr>
            <a:picLocks noChangeAspect="1" noChangeArrowheads="1"/>
          </p:cNvPicPr>
          <p:nvPr/>
        </p:nvPicPr>
        <p:blipFill>
          <a:blip r:embed="rId5" cstate="print"/>
          <a:srcRect/>
          <a:stretch>
            <a:fillRect/>
          </a:stretch>
        </p:blipFill>
        <p:spPr bwMode="auto">
          <a:xfrm>
            <a:off x="2667000" y="1599418"/>
            <a:ext cx="4198258" cy="5258582"/>
          </a:xfrm>
          <a:prstGeom prst="rect">
            <a:avLst/>
          </a:prstGeom>
          <a:noFill/>
        </p:spPr>
      </p:pic>
      <p:pic>
        <p:nvPicPr>
          <p:cNvPr id="1028" name="Picture 4" descr="C:\Users\Ptr. Daniel White\Desktop\Bible pictures\Bible pictures Old Testament\Shad, Mes,Abed\1-Fiery furnace_1414-11a.jpg"/>
          <p:cNvPicPr>
            <a:picLocks noChangeAspect="1" noChangeArrowheads="1"/>
          </p:cNvPicPr>
          <p:nvPr/>
        </p:nvPicPr>
        <p:blipFill>
          <a:blip r:embed="rId6" cstate="print"/>
          <a:srcRect/>
          <a:stretch>
            <a:fillRect/>
          </a:stretch>
        </p:blipFill>
        <p:spPr bwMode="auto">
          <a:xfrm>
            <a:off x="2667000" y="1608508"/>
            <a:ext cx="4191000" cy="5249492"/>
          </a:xfrm>
          <a:prstGeom prst="rect">
            <a:avLst/>
          </a:prstGeom>
          <a:noFill/>
        </p:spPr>
      </p:pic>
      <p:pic>
        <p:nvPicPr>
          <p:cNvPr id="1030" name="Picture 6" descr="C:\Users\Ptr. Daniel White\Desktop\Bible pictures\Bible pictures Old Testament\Nebuchadnezzar\scan0069.jpg"/>
          <p:cNvPicPr>
            <a:picLocks noChangeAspect="1" noChangeArrowheads="1"/>
          </p:cNvPicPr>
          <p:nvPr/>
        </p:nvPicPr>
        <p:blipFill>
          <a:blip r:embed="rId7" cstate="print"/>
          <a:srcRect b="7097"/>
          <a:stretch>
            <a:fillRect/>
          </a:stretch>
        </p:blipFill>
        <p:spPr bwMode="auto">
          <a:xfrm>
            <a:off x="2667000" y="1600200"/>
            <a:ext cx="4191000" cy="5257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30"/>
                                        </p:tgtEl>
                                      </p:cBhvr>
                                    </p:animEffect>
                                    <p:set>
                                      <p:cBhvr>
                                        <p:cTn id="7" dur="1" fill="hold">
                                          <p:stCondLst>
                                            <p:cond delay="1999"/>
                                          </p:stCondLst>
                                        </p:cTn>
                                        <p:tgtEl>
                                          <p:spTgt spid="10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028"/>
                                        </p:tgtEl>
                                      </p:cBhvr>
                                    </p:animEffect>
                                    <p:set>
                                      <p:cBhvr>
                                        <p:cTn id="12" dur="1" fill="hold">
                                          <p:stCondLst>
                                            <p:cond delay="19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027"/>
                                        </p:tgtEl>
                                      </p:cBhvr>
                                    </p:animEffect>
                                    <p:set>
                                      <p:cBhvr>
                                        <p:cTn id="17" dur="1" fill="hold">
                                          <p:stCondLst>
                                            <p:cond delay="1999"/>
                                          </p:stCondLst>
                                        </p:cTn>
                                        <p:tgtEl>
                                          <p:spTgt spid="10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26"/>
                                        </p:tgtEl>
                                      </p:cBhvr>
                                    </p:animEffect>
                                    <p:set>
                                      <p:cBhvr>
                                        <p:cTn id="2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900" b="1" cap="all" dirty="0" smtClean="0">
                <a:effectLst>
                  <a:glow rad="101600">
                    <a:schemeClr val="bg1">
                      <a:alpha val="60000"/>
                    </a:schemeClr>
                  </a:glow>
                </a:effectLst>
              </a:rPr>
              <a:t>No moral impurity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(I Thessalonians 4:1-8)</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181600"/>
          </a:xfrm>
        </p:spPr>
        <p:txBody>
          <a:bodyPr>
            <a:noAutofit/>
          </a:bodyPr>
          <a:lstStyle/>
          <a:p>
            <a:pPr hangingPunct="0"/>
            <a:r>
              <a:rPr lang="en-US" sz="3100" dirty="0" smtClean="0">
                <a:effectLst>
                  <a:glow rad="101600">
                    <a:schemeClr val="bg1">
                      <a:alpha val="60000"/>
                    </a:schemeClr>
                  </a:glow>
                </a:effectLst>
              </a:rPr>
              <a:t>Reserve all physical love for after marriage - </a:t>
            </a:r>
            <a:r>
              <a:rPr lang="en-US" sz="3100" i="1" dirty="0" smtClean="0">
                <a:effectLst>
                  <a:glow rad="101600">
                    <a:schemeClr val="bg1">
                      <a:alpha val="60000"/>
                    </a:schemeClr>
                  </a:glow>
                </a:effectLst>
              </a:rPr>
              <a:t>Heb. 13:4</a:t>
            </a:r>
          </a:p>
          <a:p>
            <a:pPr hangingPunct="0"/>
            <a:r>
              <a:rPr lang="en-US" sz="3100" dirty="0" smtClean="0">
                <a:effectLst>
                  <a:glow rad="101600">
                    <a:schemeClr val="bg1">
                      <a:alpha val="60000"/>
                    </a:schemeClr>
                  </a:glow>
                </a:effectLst>
              </a:rPr>
              <a:t>See fornication as defiling God’s temple </a:t>
            </a:r>
            <a:r>
              <a:rPr lang="en-US" sz="3100" i="1" dirty="0" smtClean="0">
                <a:effectLst>
                  <a:glow rad="101600">
                    <a:schemeClr val="bg1">
                      <a:alpha val="60000"/>
                    </a:schemeClr>
                  </a:glow>
                </a:effectLst>
              </a:rPr>
              <a:t>- I Cor. 3:17</a:t>
            </a:r>
          </a:p>
          <a:p>
            <a:pPr hangingPunct="0"/>
            <a:r>
              <a:rPr lang="en-US" sz="3100" dirty="0" smtClean="0">
                <a:effectLst>
                  <a:glow rad="101600">
                    <a:schemeClr val="bg1">
                      <a:alpha val="60000"/>
                    </a:schemeClr>
                  </a:glow>
                </a:effectLst>
              </a:rPr>
              <a:t>Understand the value of virginity  - </a:t>
            </a:r>
            <a:r>
              <a:rPr lang="en-US" sz="3100" i="1" dirty="0" smtClean="0">
                <a:effectLst>
                  <a:glow rad="101600">
                    <a:schemeClr val="bg1">
                      <a:alpha val="60000"/>
                    </a:schemeClr>
                  </a:glow>
                </a:effectLst>
              </a:rPr>
              <a:t>II Cor. 11:2</a:t>
            </a:r>
          </a:p>
          <a:p>
            <a:pPr hangingPunct="0"/>
            <a:r>
              <a:rPr lang="en-US" sz="3100" dirty="0" smtClean="0">
                <a:effectLst>
                  <a:glow rad="101600">
                    <a:schemeClr val="bg1">
                      <a:alpha val="60000"/>
                    </a:schemeClr>
                  </a:glow>
                </a:effectLst>
              </a:rPr>
              <a:t>Look at AIDS and venereal disease as God’s way </a:t>
            </a:r>
            <a:r>
              <a:rPr lang="en-US" sz="3100" dirty="0" smtClean="0">
                <a:effectLst>
                  <a:glow rad="101600">
                    <a:schemeClr val="bg1">
                      <a:alpha val="60000"/>
                    </a:schemeClr>
                  </a:glow>
                </a:effectLst>
              </a:rPr>
              <a:t>of</a:t>
            </a:r>
            <a:r>
              <a:rPr lang="en-US" sz="3100" dirty="0" smtClean="0">
                <a:effectLst>
                  <a:glow rad="101600">
                    <a:schemeClr val="bg1">
                      <a:alpha val="60000"/>
                    </a:schemeClr>
                  </a:glow>
                </a:effectLst>
              </a:rPr>
              <a:t> </a:t>
            </a:r>
            <a:r>
              <a:rPr lang="en-US" sz="3100" dirty="0" smtClean="0">
                <a:effectLst>
                  <a:glow rad="101600">
                    <a:schemeClr val="bg1">
                      <a:alpha val="60000"/>
                    </a:schemeClr>
                  </a:glow>
                </a:effectLst>
              </a:rPr>
              <a:t>punishing moral im</a:t>
            </a:r>
            <a:r>
              <a:rPr lang="en-US" sz="3100" dirty="0" smtClean="0">
                <a:effectLst>
                  <a:glow rad="101600">
                    <a:schemeClr val="bg1">
                      <a:alpha val="60000"/>
                    </a:schemeClr>
                  </a:glow>
                </a:effectLst>
              </a:rPr>
              <a:t>purity </a:t>
            </a:r>
            <a:r>
              <a:rPr lang="en-US" sz="3100" dirty="0" smtClean="0">
                <a:effectLst>
                  <a:glow rad="101600">
                    <a:schemeClr val="bg1">
                      <a:alpha val="60000"/>
                    </a:schemeClr>
                  </a:glow>
                </a:effectLst>
              </a:rPr>
              <a:t>- </a:t>
            </a:r>
            <a:r>
              <a:rPr lang="en-US" sz="3100" i="1" dirty="0" smtClean="0">
                <a:effectLst>
                  <a:glow rad="101600">
                    <a:schemeClr val="bg1">
                      <a:alpha val="60000"/>
                    </a:schemeClr>
                  </a:glow>
                </a:effectLst>
              </a:rPr>
              <a:t>Romans 1:27</a:t>
            </a:r>
          </a:p>
          <a:p>
            <a:pPr hangingPunct="0"/>
            <a:r>
              <a:rPr lang="en-US" sz="3100" dirty="0" smtClean="0">
                <a:effectLst>
                  <a:glow rad="101600">
                    <a:schemeClr val="bg1">
                      <a:alpha val="60000"/>
                    </a:schemeClr>
                  </a:glow>
                </a:effectLst>
              </a:rPr>
              <a:t>Discern how world system tries to break down purity  -  </a:t>
            </a:r>
            <a:r>
              <a:rPr lang="en-US" sz="3100" i="1" dirty="0" smtClean="0">
                <a:effectLst>
                  <a:glow rad="101600">
                    <a:schemeClr val="bg1">
                      <a:alpha val="60000"/>
                    </a:schemeClr>
                  </a:glow>
                </a:effectLst>
              </a:rPr>
              <a:t>James 1:13</a:t>
            </a:r>
          </a:p>
          <a:p>
            <a:pPr hangingPunct="0"/>
            <a:r>
              <a:rPr lang="en-US" sz="3100" dirty="0" smtClean="0">
                <a:solidFill>
                  <a:srgbClr val="FFFF00"/>
                </a:solidFill>
                <a:effectLst>
                  <a:glow rad="101600">
                    <a:schemeClr val="bg1">
                      <a:alpha val="60000"/>
                    </a:schemeClr>
                  </a:glow>
                </a:effectLst>
              </a:rPr>
              <a:t>“</a:t>
            </a:r>
            <a:r>
              <a:rPr lang="en-US" sz="3100" u="sng" dirty="0" smtClean="0">
                <a:solidFill>
                  <a:srgbClr val="FFFF00"/>
                </a:solidFill>
                <a:effectLst>
                  <a:glow rad="101600">
                    <a:schemeClr val="bg1">
                      <a:alpha val="60000"/>
                    </a:schemeClr>
                  </a:glow>
                </a:effectLst>
              </a:rPr>
              <a:t>Maturity </a:t>
            </a:r>
            <a:r>
              <a:rPr lang="en-US" sz="3100" u="sng" dirty="0" smtClean="0">
                <a:solidFill>
                  <a:srgbClr val="FFFF00"/>
                </a:solidFill>
                <a:effectLst>
                  <a:glow rad="101600">
                    <a:schemeClr val="bg1">
                      <a:alpha val="60000"/>
                    </a:schemeClr>
                  </a:glow>
                </a:effectLst>
              </a:rPr>
              <a:t>is seeing consequences of sin and using self-control to avoid them</a:t>
            </a:r>
            <a:r>
              <a:rPr lang="en-US" sz="3100" dirty="0" smtClean="0">
                <a:solidFill>
                  <a:srgbClr val="FFFF00"/>
                </a:solidFill>
                <a:effectLst>
                  <a:glow rad="101600">
                    <a:schemeClr val="bg1">
                      <a:alpha val="60000"/>
                    </a:schemeClr>
                  </a:glow>
                </a:effectLst>
              </a:rPr>
              <a:t>.” - </a:t>
            </a:r>
            <a:r>
              <a:rPr lang="en-US" sz="3100" i="1" dirty="0" smtClean="0">
                <a:solidFill>
                  <a:srgbClr val="FFFF00"/>
                </a:solidFill>
                <a:effectLst>
                  <a:glow rad="101600">
                    <a:schemeClr val="bg1">
                      <a:alpha val="60000"/>
                    </a:schemeClr>
                  </a:glow>
                </a:effectLst>
              </a:rPr>
              <a:t>Galatians 5:22-23</a:t>
            </a:r>
          </a:p>
          <a:p>
            <a:endParaRPr lang="en-US" sz="31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No unnatural affection </a:t>
            </a:r>
            <a:r>
              <a:rPr lang="en-US" sz="4900" dirty="0" smtClean="0">
                <a:effectLst>
                  <a:glow rad="101600">
                    <a:schemeClr val="bg1">
                      <a:alpha val="60000"/>
                    </a:schemeClr>
                  </a:glow>
                </a:effectLst>
              </a:rPr>
              <a:t>  </a:t>
            </a:r>
            <a:r>
              <a:rPr lang="en-US" i="1" dirty="0" smtClean="0">
                <a:effectLst>
                  <a:glow rad="101600">
                    <a:schemeClr val="bg1">
                      <a:alpha val="60000"/>
                    </a:schemeClr>
                  </a:glow>
                </a:effectLst>
              </a:rPr>
              <a:t>(Hebrews 13:4)</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828800"/>
            <a:ext cx="9144000" cy="5029200"/>
          </a:xfrm>
        </p:spPr>
        <p:txBody>
          <a:bodyPr>
            <a:normAutofit/>
          </a:bodyPr>
          <a:lstStyle/>
          <a:p>
            <a:pPr hangingPunct="0"/>
            <a:r>
              <a:rPr lang="en-US" sz="3600" i="1" dirty="0" smtClean="0">
                <a:effectLst>
                  <a:glow rad="101600">
                    <a:schemeClr val="bg1">
                      <a:alpha val="60000"/>
                    </a:schemeClr>
                  </a:glow>
                </a:effectLst>
              </a:rPr>
              <a:t>Read Leviticus </a:t>
            </a:r>
            <a:r>
              <a:rPr lang="en-US" sz="3600" i="1" dirty="0" smtClean="0">
                <a:effectLst>
                  <a:glow rad="101600">
                    <a:schemeClr val="bg1">
                      <a:alpha val="60000"/>
                    </a:schemeClr>
                  </a:glow>
                </a:effectLst>
              </a:rPr>
              <a:t>18:22</a:t>
            </a:r>
            <a:endParaRPr lang="en-US" sz="3600" i="1" dirty="0" smtClean="0">
              <a:effectLst>
                <a:glow rad="101600">
                  <a:schemeClr val="bg1">
                    <a:alpha val="60000"/>
                  </a:schemeClr>
                </a:glow>
              </a:effectLst>
            </a:endParaRPr>
          </a:p>
          <a:p>
            <a:pPr hangingPunct="0"/>
            <a:r>
              <a:rPr lang="en-US" sz="3600" dirty="0" smtClean="0">
                <a:effectLst>
                  <a:glow rad="101600">
                    <a:schemeClr val="bg1">
                      <a:alpha val="60000"/>
                    </a:schemeClr>
                  </a:glow>
                </a:effectLst>
              </a:rPr>
              <a:t>Abhor sodomy as perversion and abomination  -  </a:t>
            </a:r>
            <a:r>
              <a:rPr lang="en-US" sz="3600" i="1" dirty="0" smtClean="0">
                <a:effectLst>
                  <a:glow rad="101600">
                    <a:schemeClr val="bg1">
                      <a:alpha val="60000"/>
                    </a:schemeClr>
                  </a:glow>
                </a:effectLst>
              </a:rPr>
              <a:t>Romans 1:24-32</a:t>
            </a:r>
          </a:p>
          <a:p>
            <a:pPr hangingPunct="0"/>
            <a:r>
              <a:rPr lang="en-US" sz="3600" dirty="0" smtClean="0">
                <a:effectLst>
                  <a:glow rad="101600">
                    <a:schemeClr val="bg1">
                      <a:alpha val="60000"/>
                    </a:schemeClr>
                  </a:glow>
                </a:effectLst>
              </a:rPr>
              <a:t>Refuse to accept the world’s view of Sodomy </a:t>
            </a:r>
            <a:r>
              <a:rPr lang="en-US" sz="3600" i="1" dirty="0" smtClean="0">
                <a:effectLst>
                  <a:glow rad="101600">
                    <a:schemeClr val="bg1">
                      <a:alpha val="60000"/>
                    </a:schemeClr>
                  </a:glow>
                </a:effectLst>
              </a:rPr>
              <a:t>-     Rom. 8:6</a:t>
            </a:r>
          </a:p>
          <a:p>
            <a:pPr hangingPunct="0"/>
            <a:r>
              <a:rPr lang="en-US" sz="3600" dirty="0" smtClean="0">
                <a:solidFill>
                  <a:srgbClr val="FFFF00"/>
                </a:solidFill>
                <a:effectLst>
                  <a:glow rad="101600">
                    <a:schemeClr val="bg1">
                      <a:alpha val="60000"/>
                    </a:schemeClr>
                  </a:glow>
                </a:effectLst>
              </a:rPr>
              <a:t>Wording: </a:t>
            </a:r>
            <a:r>
              <a:rPr lang="en-US" sz="3600" i="1" dirty="0" smtClean="0">
                <a:solidFill>
                  <a:srgbClr val="FFFF00"/>
                </a:solidFill>
                <a:effectLst>
                  <a:glow rad="101600">
                    <a:schemeClr val="bg1">
                      <a:alpha val="60000"/>
                    </a:schemeClr>
                  </a:glow>
                </a:effectLst>
              </a:rPr>
              <a:t>“I’ve given my life to Jesus.  How could I commit such a wicked sin against Him?”</a:t>
            </a:r>
          </a:p>
          <a:p>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No lustful thoughts</a:t>
            </a:r>
            <a:r>
              <a:rPr lang="en-US" sz="4900" b="1" dirty="0" smtClean="0">
                <a:effectLst>
                  <a:glow rad="101600">
                    <a:schemeClr val="bg1">
                      <a:alpha val="60000"/>
                    </a:schemeClr>
                  </a:glow>
                </a:effectLst>
              </a:rPr>
              <a:t> </a:t>
            </a:r>
            <a:r>
              <a:rPr lang="en-US" sz="4900" dirty="0" smtClean="0">
                <a:effectLst>
                  <a:glow rad="101600">
                    <a:schemeClr val="bg1">
                      <a:alpha val="60000"/>
                    </a:schemeClr>
                  </a:glow>
                </a:effectLst>
              </a:rPr>
              <a:t>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 (Philippians 4:8)</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828800"/>
            <a:ext cx="9144000" cy="5029200"/>
          </a:xfrm>
        </p:spPr>
        <p:txBody>
          <a:bodyPr>
            <a:normAutofit/>
          </a:bodyPr>
          <a:lstStyle/>
          <a:p>
            <a:pPr hangingPunct="0"/>
            <a:r>
              <a:rPr lang="en-US" sz="3600" dirty="0" smtClean="0">
                <a:effectLst>
                  <a:glow rad="101600">
                    <a:schemeClr val="bg1">
                      <a:alpha val="60000"/>
                    </a:schemeClr>
                  </a:glow>
                </a:effectLst>
              </a:rPr>
              <a:t>Make a covenant with your eyes  </a:t>
            </a:r>
            <a:r>
              <a:rPr lang="en-US" sz="3600" i="1" dirty="0" smtClean="0">
                <a:effectLst>
                  <a:glow rad="101600">
                    <a:schemeClr val="bg1">
                      <a:alpha val="60000"/>
                    </a:schemeClr>
                  </a:glow>
                </a:effectLst>
              </a:rPr>
              <a:t>-  Job 31:1</a:t>
            </a:r>
          </a:p>
          <a:p>
            <a:pPr hangingPunct="0"/>
            <a:r>
              <a:rPr lang="en-US" sz="3600" dirty="0" smtClean="0">
                <a:effectLst>
                  <a:glow rad="101600">
                    <a:schemeClr val="bg1">
                      <a:alpha val="60000"/>
                    </a:schemeClr>
                  </a:glow>
                </a:effectLst>
              </a:rPr>
              <a:t>Cleanse out all pornography (prostitution)</a:t>
            </a:r>
          </a:p>
          <a:p>
            <a:pPr hangingPunct="0"/>
            <a:r>
              <a:rPr lang="en-US" sz="3600" dirty="0" smtClean="0">
                <a:effectLst>
                  <a:glow rad="101600">
                    <a:schemeClr val="bg1">
                      <a:alpha val="60000"/>
                    </a:schemeClr>
                  </a:glow>
                </a:effectLst>
              </a:rPr>
              <a:t>Engraft </a:t>
            </a:r>
            <a:r>
              <a:rPr lang="en-US" sz="3600" i="1" dirty="0" smtClean="0">
                <a:effectLst>
                  <a:glow rad="101600">
                    <a:schemeClr val="bg1">
                      <a:alpha val="60000"/>
                    </a:schemeClr>
                  </a:glow>
                </a:effectLst>
              </a:rPr>
              <a:t>Romans 6-8</a:t>
            </a:r>
            <a:r>
              <a:rPr lang="en-US" sz="3600" dirty="0" smtClean="0">
                <a:effectLst>
                  <a:glow rad="101600">
                    <a:schemeClr val="bg1">
                      <a:alpha val="60000"/>
                    </a:schemeClr>
                  </a:glow>
                </a:effectLst>
              </a:rPr>
              <a:t>:  Basis of victory</a:t>
            </a:r>
          </a:p>
          <a:p>
            <a:pPr hangingPunct="0"/>
            <a:r>
              <a:rPr lang="en-US" sz="3600" dirty="0" smtClean="0">
                <a:effectLst>
                  <a:glow rad="101600">
                    <a:schemeClr val="bg1">
                      <a:alpha val="60000"/>
                    </a:schemeClr>
                  </a:glow>
                </a:effectLst>
              </a:rPr>
              <a:t>Wording: </a:t>
            </a:r>
            <a:r>
              <a:rPr lang="en-US" sz="3600" i="1" dirty="0" smtClean="0">
                <a:solidFill>
                  <a:srgbClr val="FFFF00"/>
                </a:solidFill>
                <a:effectLst>
                  <a:glow rad="101600">
                    <a:schemeClr val="bg1">
                      <a:alpha val="60000"/>
                    </a:schemeClr>
                  </a:glow>
                </a:effectLst>
              </a:rPr>
              <a:t>“What shall I say then?  Shall I continue in sin that </a:t>
            </a:r>
            <a:r>
              <a:rPr lang="en-US" sz="3600" i="1" dirty="0" smtClean="0">
                <a:solidFill>
                  <a:srgbClr val="FFFF00"/>
                </a:solidFill>
                <a:effectLst>
                  <a:glow rad="101600">
                    <a:schemeClr val="bg1">
                      <a:alpha val="60000"/>
                    </a:schemeClr>
                  </a:glow>
                </a:effectLst>
              </a:rPr>
              <a:t>grace might abound, God forbid!”</a:t>
            </a:r>
            <a:endParaRPr lang="en-US" sz="3600" dirty="0" smtClean="0">
              <a:solidFill>
                <a:srgbClr val="FFFF00"/>
              </a:solidFill>
              <a:effectLst>
                <a:glow rad="101600">
                  <a:schemeClr val="bg1">
                    <a:alpha val="60000"/>
                  </a:schemeClr>
                </a:glow>
              </a:effectLst>
            </a:endParaRPr>
          </a:p>
          <a:p>
            <a:r>
              <a:rPr lang="en-US" sz="3600" dirty="0" smtClean="0">
                <a:effectLst>
                  <a:glow rad="101600">
                    <a:schemeClr val="bg1">
                      <a:alpha val="60000"/>
                    </a:schemeClr>
                  </a:glow>
                </a:effectLst>
              </a:rPr>
              <a:t>Understand lust, defrauding, concupiscence, lasciviousness, reprobation</a:t>
            </a:r>
          </a:p>
          <a:p>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
            <a:ext cx="97536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590800" y="0"/>
            <a:ext cx="6553200" cy="6858000"/>
          </a:xfrm>
        </p:spPr>
        <p:txBody>
          <a:bodyPr/>
          <a:lstStyle/>
          <a:p>
            <a:r>
              <a:rPr lang="en-US" u="sng" dirty="0" smtClean="0">
                <a:effectLst>
                  <a:glow rad="101600">
                    <a:schemeClr val="bg1">
                      <a:alpha val="60000"/>
                    </a:schemeClr>
                  </a:glow>
                </a:effectLst>
              </a:rPr>
              <a:t>Concupiscence</a:t>
            </a:r>
            <a:r>
              <a:rPr lang="en-US" i="1" dirty="0" smtClean="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Rom. 7:8; Col. 3:5; I Thess. 4:5</a:t>
            </a:r>
          </a:p>
          <a:p>
            <a:pPr>
              <a:buNone/>
            </a:pPr>
            <a:r>
              <a:rPr lang="en-US" i="1" dirty="0" smtClean="0">
                <a:solidFill>
                  <a:srgbClr val="FFFF00"/>
                </a:solidFill>
                <a:effectLst>
                  <a:glow rad="101600">
                    <a:schemeClr val="bg1">
                      <a:alpha val="60000"/>
                    </a:schemeClr>
                  </a:glow>
                </a:effectLst>
              </a:rPr>
              <a:t>     A stronger than normal desire for sexual fulfillment.</a:t>
            </a:r>
          </a:p>
          <a:p>
            <a:pPr>
              <a:buFont typeface="Arial" charset="0"/>
              <a:buChar char="•"/>
            </a:pPr>
            <a:r>
              <a:rPr lang="en-US" u="sng" dirty="0" smtClean="0">
                <a:effectLst>
                  <a:glow rad="101600">
                    <a:schemeClr val="bg1">
                      <a:alpha val="60000"/>
                    </a:schemeClr>
                  </a:glow>
                </a:effectLst>
              </a:rPr>
              <a:t>Defrauding</a:t>
            </a:r>
            <a:r>
              <a:rPr lang="en-US" i="1" dirty="0" smtClean="0">
                <a:effectLst>
                  <a:glow rad="101600">
                    <a:schemeClr val="bg1">
                      <a:alpha val="60000"/>
                    </a:schemeClr>
                  </a:glow>
                </a:effectLst>
              </a:rPr>
              <a:t> – I Cor. 7:5; I Thess. 4:6</a:t>
            </a:r>
          </a:p>
          <a:p>
            <a:pPr>
              <a:buNone/>
            </a:pPr>
            <a:r>
              <a:rPr lang="en-US" i="1" dirty="0" smtClean="0">
                <a:solidFill>
                  <a:srgbClr val="FFFF00"/>
                </a:solidFill>
                <a:effectLst>
                  <a:glow rad="101600">
                    <a:schemeClr val="bg1">
                      <a:alpha val="60000"/>
                    </a:schemeClr>
                  </a:glow>
                </a:effectLst>
              </a:rPr>
              <a:t>    To deprive of rights, to rob, cheat, defile.</a:t>
            </a:r>
          </a:p>
          <a:p>
            <a:pPr>
              <a:buFont typeface="Arial" charset="0"/>
              <a:buChar char="•"/>
            </a:pPr>
            <a:r>
              <a:rPr lang="en-US" u="sng" dirty="0" smtClean="0">
                <a:effectLst>
                  <a:glow rad="101600">
                    <a:schemeClr val="bg1">
                      <a:alpha val="60000"/>
                    </a:schemeClr>
                  </a:glow>
                </a:effectLst>
              </a:rPr>
              <a:t>Lust</a:t>
            </a:r>
            <a:r>
              <a:rPr lang="en-US" i="1" dirty="0" smtClean="0">
                <a:effectLst>
                  <a:glow rad="101600">
                    <a:schemeClr val="bg1">
                      <a:alpha val="60000"/>
                    </a:schemeClr>
                  </a:glow>
                </a:effectLst>
              </a:rPr>
              <a:t> – Rom. 6:12; 13:14; I Pet. 2:11</a:t>
            </a:r>
          </a:p>
          <a:p>
            <a:pPr>
              <a:buNone/>
            </a:pPr>
            <a:r>
              <a:rPr lang="en-US" i="1" dirty="0" smtClean="0">
                <a:solidFill>
                  <a:srgbClr val="FFFF00"/>
                </a:solidFill>
                <a:effectLst>
                  <a:glow rad="101600">
                    <a:schemeClr val="bg1">
                      <a:alpha val="60000"/>
                    </a:schemeClr>
                  </a:glow>
                </a:effectLst>
              </a:rPr>
              <a:t>    An intense desire especially sexual desire. To long after “Lust not after her beauty in thy heart.” – Prov.6:25</a:t>
            </a:r>
          </a:p>
        </p:txBody>
      </p:sp>
      <p:pic>
        <p:nvPicPr>
          <p:cNvPr id="180227" name="Picture 3"/>
          <p:cNvPicPr>
            <a:picLocks noChangeAspect="1" noChangeArrowheads="1"/>
          </p:cNvPicPr>
          <p:nvPr/>
        </p:nvPicPr>
        <p:blipFill>
          <a:blip r:embed="rId3" cstate="print"/>
          <a:srcRect/>
          <a:stretch>
            <a:fillRect/>
          </a:stretch>
        </p:blipFill>
        <p:spPr bwMode="auto">
          <a:xfrm>
            <a:off x="152400" y="228600"/>
            <a:ext cx="1785180" cy="6477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to="" calcmode="lin" valueType="num">
                                      <p:cBhvr>
                                        <p:cTn id="7" dur="1" fill="hold"/>
                                        <p:tgtEl>
                                          <p:spTgt spid="3">
                                            <p:txEl>
                                              <p:pRg st="4" end="4"/>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 to="" calcmode="lin" valueType="num">
                                      <p:cBhvr>
                                        <p:cTn id="10" dur="1" fill="hold"/>
                                        <p:tgtEl>
                                          <p:spTgt spid="3">
                                            <p:txEl>
                                              <p:pRg st="5" end="5"/>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to="" calcmode="lin" valueType="num">
                                      <p:cBhvr>
                                        <p:cTn id="23" dur="1" fill="hold"/>
                                        <p:tgtEl>
                                          <p:spTgt spid="3">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to="" calcmode="lin" valueType="num">
                                      <p:cBhvr>
                                        <p:cTn id="26"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101346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38400" y="0"/>
            <a:ext cx="6705600" cy="6858000"/>
          </a:xfrm>
        </p:spPr>
        <p:txBody>
          <a:bodyPr/>
          <a:lstStyle/>
          <a:p>
            <a:r>
              <a:rPr lang="en-US" u="sng" dirty="0" smtClean="0">
                <a:effectLst>
                  <a:glow rad="101600">
                    <a:schemeClr val="bg1">
                      <a:alpha val="60000"/>
                    </a:schemeClr>
                  </a:glow>
                </a:effectLst>
              </a:rPr>
              <a:t>Reprobation </a:t>
            </a:r>
            <a:r>
              <a:rPr lang="en-US" dirty="0" smtClean="0">
                <a:effectLst>
                  <a:glow rad="101600">
                    <a:schemeClr val="bg1">
                      <a:alpha val="60000"/>
                    </a:schemeClr>
                  </a:glow>
                </a:effectLst>
              </a:rPr>
              <a:t>(perversion) – </a:t>
            </a:r>
            <a:r>
              <a:rPr lang="en-US" i="1" dirty="0" smtClean="0">
                <a:effectLst>
                  <a:glow rad="101600">
                    <a:schemeClr val="bg1">
                      <a:alpha val="60000"/>
                    </a:schemeClr>
                  </a:glow>
                </a:effectLst>
              </a:rPr>
              <a:t>Rom. 1:28; II Tim. 3:8; Titus 1:16</a:t>
            </a:r>
          </a:p>
          <a:p>
            <a:pPr>
              <a:buNone/>
            </a:pPr>
            <a:r>
              <a:rPr lang="en-US" i="1"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Not stand the test, rejected; a mind of which God cannot approve. It is the rejection of God in ones mind resulting in the perversion of ones moral sense.</a:t>
            </a:r>
          </a:p>
          <a:p>
            <a:pPr>
              <a:buFont typeface="Arial" charset="0"/>
              <a:buChar char="•"/>
            </a:pPr>
            <a:r>
              <a:rPr lang="en-US" u="sng" dirty="0" smtClean="0">
                <a:effectLst>
                  <a:glow rad="101600">
                    <a:schemeClr val="bg1">
                      <a:alpha val="60000"/>
                    </a:schemeClr>
                  </a:glow>
                </a:effectLst>
              </a:rPr>
              <a:t>Lasciviousness</a:t>
            </a:r>
            <a:r>
              <a:rPr lang="en-US" i="1" dirty="0" smtClean="0">
                <a:effectLst>
                  <a:glow rad="101600">
                    <a:schemeClr val="bg1">
                      <a:alpha val="60000"/>
                    </a:schemeClr>
                  </a:glow>
                </a:effectLst>
              </a:rPr>
              <a:t> – II Cor. 12:21; Eph. 4:19; I Pet. 4:3</a:t>
            </a:r>
          </a:p>
          <a:p>
            <a:pPr>
              <a:buNone/>
            </a:pPr>
            <a:r>
              <a:rPr lang="en-US" i="1" dirty="0" smtClean="0">
                <a:solidFill>
                  <a:srgbClr val="FFFF00"/>
                </a:solidFill>
                <a:effectLst>
                  <a:glow rad="101600">
                    <a:schemeClr val="bg1">
                      <a:alpha val="60000"/>
                    </a:schemeClr>
                  </a:glow>
                </a:effectLst>
              </a:rPr>
              <a:t>    Absence of sexual restraint, indecency, expression of lewdness, vile, wicked, base</a:t>
            </a:r>
          </a:p>
        </p:txBody>
      </p:sp>
      <p:pic>
        <p:nvPicPr>
          <p:cNvPr id="5" name="Picture 3"/>
          <p:cNvPicPr>
            <a:picLocks noChangeAspect="1" noChangeArrowheads="1"/>
          </p:cNvPicPr>
          <p:nvPr/>
        </p:nvPicPr>
        <p:blipFill>
          <a:blip r:embed="rId3" cstate="print"/>
          <a:srcRect/>
          <a:stretch>
            <a:fillRect/>
          </a:stretch>
        </p:blipFill>
        <p:spPr bwMode="auto">
          <a:xfrm>
            <a:off x="152400" y="228600"/>
            <a:ext cx="1785180" cy="6477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b="1" cap="all" dirty="0" smtClean="0">
                <a:effectLst>
                  <a:glow rad="101600">
                    <a:schemeClr val="bg1">
                      <a:alpha val="60000"/>
                    </a:schemeClr>
                  </a:glow>
                </a:effectLst>
              </a:rPr>
              <a:t>No defiance of authority  </a:t>
            </a:r>
            <a:r>
              <a:rPr lang="en-US" dirty="0" smtClean="0">
                <a:effectLst>
                  <a:glow rad="101600">
                    <a:schemeClr val="bg1">
                      <a:alpha val="60000"/>
                    </a:schemeClr>
                  </a:glow>
                </a:effectLst>
              </a:rPr>
              <a:t>  </a:t>
            </a:r>
            <a:r>
              <a:rPr lang="en-US" i="1" dirty="0" smtClean="0">
                <a:effectLst>
                  <a:glow rad="101600">
                    <a:schemeClr val="bg1">
                      <a:alpha val="60000"/>
                    </a:schemeClr>
                  </a:glow>
                </a:effectLst>
              </a:rPr>
              <a:t>(</a:t>
            </a:r>
            <a:r>
              <a:rPr lang="en-US" sz="4000" i="1" dirty="0" smtClean="0">
                <a:effectLst>
                  <a:glow rad="101600">
                    <a:schemeClr val="bg1">
                      <a:alpha val="60000"/>
                    </a:schemeClr>
                  </a:glow>
                </a:effectLst>
              </a:rPr>
              <a:t>Proverbs 29:1)</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181600"/>
          </a:xfrm>
        </p:spPr>
        <p:txBody>
          <a:bodyPr>
            <a:normAutofit/>
          </a:bodyPr>
          <a:lstStyle/>
          <a:p>
            <a:pPr hangingPunct="0"/>
            <a:r>
              <a:rPr lang="en-US" dirty="0" smtClean="0">
                <a:effectLst>
                  <a:glow rad="101600">
                    <a:schemeClr val="bg1">
                      <a:alpha val="60000"/>
                    </a:schemeClr>
                  </a:glow>
                </a:effectLst>
              </a:rPr>
              <a:t>Reject temptations to get your own way  -                  </a:t>
            </a:r>
            <a:r>
              <a:rPr lang="en-US" i="1" dirty="0" smtClean="0">
                <a:effectLst>
                  <a:glow rad="101600">
                    <a:schemeClr val="bg1">
                      <a:alpha val="60000"/>
                    </a:schemeClr>
                  </a:glow>
                </a:effectLst>
              </a:rPr>
              <a:t>I Corinthians 10:13</a:t>
            </a:r>
          </a:p>
          <a:p>
            <a:pPr hangingPunct="0"/>
            <a:r>
              <a:rPr lang="en-US" dirty="0" smtClean="0">
                <a:effectLst>
                  <a:glow rad="101600">
                    <a:schemeClr val="bg1">
                      <a:alpha val="60000"/>
                    </a:schemeClr>
                  </a:glow>
                </a:effectLst>
              </a:rPr>
              <a:t>Do not choose friend’s approval over God’s and parent’s approval - </a:t>
            </a:r>
            <a:r>
              <a:rPr lang="en-US" i="1" dirty="0" smtClean="0">
                <a:effectLst>
                  <a:glow rad="101600">
                    <a:schemeClr val="bg1">
                      <a:alpha val="60000"/>
                    </a:schemeClr>
                  </a:glow>
                </a:effectLst>
              </a:rPr>
              <a:t>Proverbs 27:10</a:t>
            </a:r>
          </a:p>
          <a:p>
            <a:r>
              <a:rPr lang="en-US" dirty="0" smtClean="0">
                <a:effectLst>
                  <a:glow rad="101600">
                    <a:schemeClr val="bg1">
                      <a:alpha val="60000"/>
                    </a:schemeClr>
                  </a:glow>
                </a:effectLst>
              </a:rPr>
              <a:t>Associate police, governmental leaders and others in authority  as </a:t>
            </a:r>
            <a:r>
              <a:rPr lang="en-US" i="1" dirty="0" smtClean="0">
                <a:effectLst>
                  <a:glow rad="101600">
                    <a:schemeClr val="bg1">
                      <a:alpha val="60000"/>
                    </a:schemeClr>
                  </a:glow>
                </a:effectLst>
              </a:rPr>
              <a:t>“ministers of God” </a:t>
            </a:r>
            <a:r>
              <a:rPr lang="en-US" dirty="0" smtClean="0">
                <a:effectLst>
                  <a:glow rad="101600">
                    <a:schemeClr val="bg1">
                      <a:alpha val="60000"/>
                    </a:schemeClr>
                  </a:glow>
                </a:effectLst>
              </a:rPr>
              <a:t>- </a:t>
            </a:r>
            <a:r>
              <a:rPr lang="en-US" i="1" dirty="0" smtClean="0">
                <a:effectLst>
                  <a:glow rad="101600">
                    <a:schemeClr val="bg1">
                      <a:alpha val="60000"/>
                    </a:schemeClr>
                  </a:glow>
                </a:effectLst>
              </a:rPr>
              <a:t>Romans 13:1-7</a:t>
            </a:r>
          </a:p>
          <a:p>
            <a:r>
              <a:rPr lang="en-US" i="1" dirty="0" smtClean="0">
                <a:solidFill>
                  <a:srgbClr val="FFFF00"/>
                </a:solidFill>
                <a:effectLst>
                  <a:glow rad="101600">
                    <a:schemeClr val="bg1">
                      <a:alpha val="60000"/>
                    </a:schemeClr>
                  </a:glow>
                </a:effectLst>
              </a:rPr>
              <a:t>Wording: “I’ve given my life to Jesus, and I’ve chosen to obey Him and my God-given authority.”</a:t>
            </a:r>
          </a:p>
          <a:p>
            <a:r>
              <a:rPr lang="en-US" dirty="0" smtClean="0">
                <a:effectLst>
                  <a:glow rad="101600">
                    <a:schemeClr val="bg1">
                      <a:alpha val="60000"/>
                    </a:schemeClr>
                  </a:glow>
                </a:effectLst>
              </a:rPr>
              <a:t>Understand God’s four authority structures -</a:t>
            </a:r>
          </a:p>
          <a:p>
            <a:endParaRPr lang="en-US" i="1" dirty="0" smtClean="0">
              <a:effectLst>
                <a:glow rad="101600">
                  <a:schemeClr val="bg1">
                    <a:alpha val="60000"/>
                  </a:schemeClr>
                </a:glow>
              </a:effectLst>
            </a:endParaRPr>
          </a:p>
          <a:p>
            <a:endParaRPr lang="en-US"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228600"/>
            <a:ext cx="10134600" cy="8153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srcRect/>
          <a:stretch>
            <a:fillRect/>
          </a:stretch>
        </p:blipFill>
        <p:spPr bwMode="auto">
          <a:xfrm rot="20707637">
            <a:off x="-203858" y="967543"/>
            <a:ext cx="3703604" cy="2457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3"/>
          <p:cNvPicPr>
            <a:picLocks noChangeAspect="1" noChangeArrowheads="1"/>
          </p:cNvPicPr>
          <p:nvPr/>
        </p:nvPicPr>
        <p:blipFill>
          <a:blip r:embed="rId4" cstate="print"/>
          <a:srcRect/>
          <a:stretch>
            <a:fillRect/>
          </a:stretch>
        </p:blipFill>
        <p:spPr bwMode="auto">
          <a:xfrm>
            <a:off x="2057400" y="457200"/>
            <a:ext cx="3200400" cy="23593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4"/>
          <p:cNvPicPr>
            <a:picLocks noChangeAspect="1" noChangeArrowheads="1"/>
          </p:cNvPicPr>
          <p:nvPr/>
        </p:nvPicPr>
        <p:blipFill>
          <a:blip r:embed="rId5" cstate="print"/>
          <a:srcRect/>
          <a:stretch>
            <a:fillRect/>
          </a:stretch>
        </p:blipFill>
        <p:spPr bwMode="auto">
          <a:xfrm>
            <a:off x="4419600" y="381000"/>
            <a:ext cx="2995168" cy="2552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p:cNvPicPr>
            <a:picLocks noChangeAspect="1" noChangeArrowheads="1"/>
          </p:cNvPicPr>
          <p:nvPr/>
        </p:nvPicPr>
        <p:blipFill>
          <a:blip r:embed="rId6" cstate="print"/>
          <a:srcRect l="5516" t="3448" r="3258" b="6897"/>
          <a:stretch>
            <a:fillRect/>
          </a:stretch>
        </p:blipFill>
        <p:spPr bwMode="auto">
          <a:xfrm rot="1244875">
            <a:off x="6185028" y="1176040"/>
            <a:ext cx="3203331" cy="23796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7" cstate="print">
            <a:duotone>
              <a:schemeClr val="accent5">
                <a:shade val="45000"/>
                <a:satMod val="135000"/>
              </a:schemeClr>
              <a:prstClr val="white"/>
            </a:duotone>
          </a:blip>
          <a:srcRect t="15763" r="25807" b="9360"/>
          <a:stretch>
            <a:fillRect/>
          </a:stretch>
        </p:blipFill>
        <p:spPr bwMode="auto">
          <a:xfrm>
            <a:off x="3505200" y="4572000"/>
            <a:ext cx="2490536"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Down Arrow 8"/>
          <p:cNvSpPr/>
          <p:nvPr/>
        </p:nvSpPr>
        <p:spPr>
          <a:xfrm rot="19020185">
            <a:off x="2550420" y="3420608"/>
            <a:ext cx="484632" cy="18602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Down Arrow 10"/>
          <p:cNvSpPr/>
          <p:nvPr/>
        </p:nvSpPr>
        <p:spPr>
          <a:xfrm rot="20724924">
            <a:off x="3731323" y="2962365"/>
            <a:ext cx="484632" cy="15639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Down Arrow 11"/>
          <p:cNvSpPr/>
          <p:nvPr/>
        </p:nvSpPr>
        <p:spPr>
          <a:xfrm rot="1220145">
            <a:off x="5067434" y="3007700"/>
            <a:ext cx="484632" cy="14954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Down Arrow 12"/>
          <p:cNvSpPr/>
          <p:nvPr/>
        </p:nvSpPr>
        <p:spPr>
          <a:xfrm rot="2432303">
            <a:off x="6331770" y="3359839"/>
            <a:ext cx="484632" cy="178527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Ptr. Daniel White\Desktop\Bible pictures\Bible mis\Miss\Copy of Good God Evil Devil.jpg"/>
          <p:cNvPicPr>
            <a:picLocks noChangeAspect="1" noChangeArrowheads="1"/>
          </p:cNvPicPr>
          <p:nvPr/>
        </p:nvPicPr>
        <p:blipFill>
          <a:blip r:embed="rId3" cstate="print"/>
          <a:srcRect l="4734" t="12444" r="5325" b="37778"/>
          <a:stretch>
            <a:fillRect/>
          </a:stretch>
        </p:blipFill>
        <p:spPr bwMode="auto">
          <a:xfrm>
            <a:off x="1752600" y="0"/>
            <a:ext cx="2378529" cy="1752600"/>
          </a:xfrm>
          <a:prstGeom prst="rect">
            <a:avLst/>
          </a:prstGeom>
          <a:ln>
            <a:noFill/>
          </a:ln>
          <a:effectLst>
            <a:softEdge rad="112500"/>
          </a:effectLst>
        </p:spPr>
      </p:pic>
      <p:pic>
        <p:nvPicPr>
          <p:cNvPr id="56324" name="Picture 4"/>
          <p:cNvPicPr>
            <a:picLocks noChangeAspect="1" noChangeArrowheads="1"/>
          </p:cNvPicPr>
          <p:nvPr/>
        </p:nvPicPr>
        <p:blipFill>
          <a:blip r:embed="rId4" cstate="print"/>
          <a:srcRect/>
          <a:stretch>
            <a:fillRect/>
          </a:stretch>
        </p:blipFill>
        <p:spPr bwMode="auto">
          <a:xfrm>
            <a:off x="1447800" y="1676400"/>
            <a:ext cx="2962275" cy="2551774"/>
          </a:xfrm>
          <a:prstGeom prst="rect">
            <a:avLst/>
          </a:prstGeom>
          <a:noFill/>
          <a:ln w="9525">
            <a:noFill/>
            <a:miter lim="800000"/>
            <a:headEnd/>
            <a:tailEnd/>
          </a:ln>
        </p:spPr>
      </p:pic>
      <p:pic>
        <p:nvPicPr>
          <p:cNvPr id="56323" name="Picture 3"/>
          <p:cNvPicPr>
            <a:picLocks noChangeAspect="1" noChangeArrowheads="1"/>
          </p:cNvPicPr>
          <p:nvPr/>
        </p:nvPicPr>
        <p:blipFill>
          <a:blip r:embed="rId5" cstate="print"/>
          <a:srcRect/>
          <a:stretch>
            <a:fillRect/>
          </a:stretch>
        </p:blipFill>
        <p:spPr bwMode="auto">
          <a:xfrm>
            <a:off x="2438400" y="3048000"/>
            <a:ext cx="1019175" cy="1769488"/>
          </a:xfrm>
          <a:prstGeom prst="rect">
            <a:avLst/>
          </a:prstGeom>
          <a:noFill/>
          <a:ln w="9525">
            <a:noFill/>
            <a:miter lim="800000"/>
            <a:headEnd/>
            <a:tailEnd/>
          </a:ln>
        </p:spPr>
      </p:pic>
      <p:pic>
        <p:nvPicPr>
          <p:cNvPr id="56326" name="Picture 6"/>
          <p:cNvPicPr>
            <a:picLocks noChangeAspect="1" noChangeArrowheads="1"/>
          </p:cNvPicPr>
          <p:nvPr/>
        </p:nvPicPr>
        <p:blipFill>
          <a:blip r:embed="rId6" cstate="print"/>
          <a:srcRect/>
          <a:stretch>
            <a:fillRect/>
          </a:stretch>
        </p:blipFill>
        <p:spPr bwMode="auto">
          <a:xfrm>
            <a:off x="2209800" y="4953000"/>
            <a:ext cx="1371600" cy="1764376"/>
          </a:xfrm>
          <a:prstGeom prst="rect">
            <a:avLst/>
          </a:prstGeom>
          <a:noFill/>
          <a:ln w="9525">
            <a:noFill/>
            <a:miter lim="800000"/>
            <a:headEnd/>
            <a:tailEnd/>
          </a:ln>
        </p:spPr>
      </p:pic>
      <p:sp>
        <p:nvSpPr>
          <p:cNvPr id="7" name="Rectangle 7"/>
          <p:cNvSpPr>
            <a:spLocks noChangeArrowheads="1"/>
          </p:cNvSpPr>
          <p:nvPr/>
        </p:nvSpPr>
        <p:spPr bwMode="auto">
          <a:xfrm>
            <a:off x="4800600" y="2645336"/>
            <a:ext cx="2819400" cy="17543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bg1"/>
                </a:solidFill>
                <a:effectLst/>
                <a:ea typeface="Times New Roman" pitchFamily="18" charset="0"/>
                <a:cs typeface="Arial" pitchFamily="34" charset="0"/>
              </a:rPr>
              <a:t>“Be sober, be vigilant; because your adversary the devil, as a roaring lion, </a:t>
            </a:r>
            <a:endParaRPr kumimoji="0" lang="en-US" b="1" i="0" u="none" strike="noStrike" cap="none" normalizeH="0" baseline="0" dirty="0" smtClean="0">
              <a:ln>
                <a:noFill/>
              </a:ln>
              <a:solidFill>
                <a:schemeClr val="bg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bg1"/>
                </a:solidFill>
                <a:effectLst/>
                <a:ea typeface="Times New Roman" pitchFamily="18" charset="0"/>
                <a:cs typeface="Arial" pitchFamily="34" charset="0"/>
              </a:rPr>
              <a:t>walketh about, seeking whom he may devour.”           (I</a:t>
            </a:r>
            <a:r>
              <a:rPr kumimoji="0" lang="en-US" b="1" i="1" u="none" strike="noStrike" cap="none" normalizeH="0" dirty="0" smtClean="0">
                <a:ln>
                  <a:noFill/>
                </a:ln>
                <a:solidFill>
                  <a:schemeClr val="bg1"/>
                </a:solidFill>
                <a:effectLst/>
                <a:ea typeface="Times New Roman" pitchFamily="18" charset="0"/>
                <a:cs typeface="Arial" pitchFamily="34" charset="0"/>
              </a:rPr>
              <a:t> </a:t>
            </a:r>
            <a:r>
              <a:rPr kumimoji="0" lang="en-US" b="1" i="1" u="none" strike="noStrike" cap="none" normalizeH="0" baseline="0" dirty="0" smtClean="0">
                <a:ln>
                  <a:noFill/>
                </a:ln>
                <a:solidFill>
                  <a:schemeClr val="bg1"/>
                </a:solidFill>
                <a:effectLst/>
                <a:ea typeface="Times New Roman" pitchFamily="18" charset="0"/>
                <a:cs typeface="Arial" pitchFamily="34" charset="0"/>
              </a:rPr>
              <a:t>Peter 5:8)</a:t>
            </a:r>
            <a:endParaRPr kumimoji="0" lang="en-US" b="1" i="0" u="none" strike="noStrike" cap="none" normalizeH="0" baseline="0" dirty="0" smtClean="0">
              <a:ln>
                <a:noFill/>
              </a:ln>
              <a:solidFill>
                <a:schemeClr val="bg1"/>
              </a:solidFill>
              <a:effectLst/>
              <a:cs typeface="Arial" pitchFamily="34" charset="0"/>
            </a:endParaRPr>
          </a:p>
        </p:txBody>
      </p:sp>
      <p:pic>
        <p:nvPicPr>
          <p:cNvPr id="8" name="Picture 8" descr="C:\Users\Ptr. Daniel White\Desktop\Bible pictures\Satan-Devil and demons\scan0020.jpg"/>
          <p:cNvPicPr>
            <a:picLocks noChangeAspect="1" noChangeArrowheads="1"/>
          </p:cNvPicPr>
          <p:nvPr/>
        </p:nvPicPr>
        <p:blipFill>
          <a:blip r:embed="rId7" cstate="print"/>
          <a:srcRect t="7351" r="3424" b="4441"/>
          <a:stretch>
            <a:fillRect/>
          </a:stretch>
        </p:blipFill>
        <p:spPr bwMode="auto">
          <a:xfrm>
            <a:off x="4791075" y="0"/>
            <a:ext cx="2752725" cy="2590800"/>
          </a:xfrm>
          <a:prstGeom prst="ellipse">
            <a:avLst/>
          </a:prstGeom>
          <a:ln>
            <a:noFill/>
          </a:ln>
          <a:effectLst>
            <a:softEdge rad="112500"/>
          </a:effectLst>
        </p:spPr>
      </p:pic>
      <p:sp>
        <p:nvSpPr>
          <p:cNvPr id="12" name="Down Arrow 11"/>
          <p:cNvSpPr/>
          <p:nvPr/>
        </p:nvSpPr>
        <p:spPr>
          <a:xfrm rot="5400000">
            <a:off x="4038600" y="3429000"/>
            <a:ext cx="484632" cy="82600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2784955">
            <a:off x="4186306" y="4543054"/>
            <a:ext cx="484632" cy="82600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27" name="Rectangle 7"/>
          <p:cNvSpPr>
            <a:spLocks noChangeArrowheads="1"/>
          </p:cNvSpPr>
          <p:nvPr/>
        </p:nvSpPr>
        <p:spPr bwMode="auto">
          <a:xfrm>
            <a:off x="1905000" y="523599"/>
            <a:ext cx="2057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God Almighty</a:t>
            </a:r>
            <a:endParaRPr kumimoji="0" lang="en-US" sz="2000" b="0"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(I Timothy 6:15)</a:t>
            </a:r>
            <a:endParaRPr kumimoji="0" lang="en-US" sz="2000" b="0"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p:txBody>
      </p:sp>
      <p:sp>
        <p:nvSpPr>
          <p:cNvPr id="56328" name="Rectangle 8"/>
          <p:cNvSpPr>
            <a:spLocks noChangeArrowheads="1"/>
          </p:cNvSpPr>
          <p:nvPr/>
        </p:nvSpPr>
        <p:spPr bwMode="auto">
          <a:xfrm>
            <a:off x="0" y="1776763"/>
            <a:ext cx="5791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God Given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Authority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(Romans 13:1)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9" name="Rectangle 9"/>
          <p:cNvSpPr>
            <a:spLocks noChangeArrowheads="1"/>
          </p:cNvSpPr>
          <p:nvPr/>
        </p:nvSpPr>
        <p:spPr bwMode="auto">
          <a:xfrm>
            <a:off x="5181600" y="509453"/>
            <a:ext cx="2133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Satan</a:t>
            </a:r>
            <a:endParaRPr lang="en-US" sz="2400" dirty="0" smtClean="0">
              <a:effectLst>
                <a:glow rad="101600">
                  <a:schemeClr val="bg1">
                    <a:alpha val="60000"/>
                  </a:schemeClr>
                </a:glo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Destruction (John 10:10)</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56330" name="Rectangle 10"/>
          <p:cNvSpPr>
            <a:spLocks noChangeArrowheads="1"/>
          </p:cNvSpPr>
          <p:nvPr/>
        </p:nvSpPr>
        <p:spPr bwMode="auto">
          <a:xfrm>
            <a:off x="0" y="3488213"/>
            <a:ext cx="259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 Corinthians 11:3</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56331" name="Rectangle 11"/>
          <p:cNvSpPr>
            <a:spLocks noChangeArrowheads="1"/>
          </p:cNvSpPr>
          <p:nvPr/>
        </p:nvSpPr>
        <p:spPr bwMode="auto">
          <a:xfrm>
            <a:off x="0" y="5666042"/>
            <a:ext cx="2209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Colossians 3:18</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17" name="Picture 8" descr="C:\Users\Ptr. Daniel White\Desktop\Bible pictures\Satan-Devil and demons\scan0020.jpg"/>
          <p:cNvPicPr>
            <a:picLocks noChangeAspect="1" noChangeArrowheads="1"/>
          </p:cNvPicPr>
          <p:nvPr/>
        </p:nvPicPr>
        <p:blipFill>
          <a:blip r:embed="rId7" cstate="print">
            <a:lum bright="-10000"/>
          </a:blip>
          <a:srcRect t="7351" r="3424" b="4441"/>
          <a:stretch>
            <a:fillRect/>
          </a:stretch>
        </p:blipFill>
        <p:spPr bwMode="auto">
          <a:xfrm>
            <a:off x="4876800" y="4419600"/>
            <a:ext cx="2651760" cy="266700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fade">
                                      <p:cBhvr>
                                        <p:cTn id="12" dur="2000"/>
                                        <p:tgtEl>
                                          <p:spTgt spid="563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4"/>
                                        </p:tgtEl>
                                        <p:attrNameLst>
                                          <p:attrName>style.visibility</p:attrName>
                                        </p:attrNameLst>
                                      </p:cBhvr>
                                      <p:to>
                                        <p:strVal val="visible"/>
                                      </p:to>
                                    </p:set>
                                    <p:animEffect transition="in" filter="fade">
                                      <p:cBhvr>
                                        <p:cTn id="22" dur="2000"/>
                                        <p:tgtEl>
                                          <p:spTgt spid="56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8"/>
                                        </p:tgtEl>
                                        <p:attrNameLst>
                                          <p:attrName>style.visibility</p:attrName>
                                        </p:attrNameLst>
                                      </p:cBhvr>
                                      <p:to>
                                        <p:strVal val="visible"/>
                                      </p:to>
                                    </p:set>
                                    <p:animEffect transition="in" filter="fade">
                                      <p:cBhvr>
                                        <p:cTn id="27" dur="2000"/>
                                        <p:tgtEl>
                                          <p:spTgt spid="563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323"/>
                                        </p:tgtEl>
                                        <p:attrNameLst>
                                          <p:attrName>style.visibility</p:attrName>
                                        </p:attrNameLst>
                                      </p:cBhvr>
                                      <p:to>
                                        <p:strVal val="visible"/>
                                      </p:to>
                                    </p:set>
                                    <p:animEffect transition="in" filter="fade">
                                      <p:cBhvr>
                                        <p:cTn id="32" dur="2000"/>
                                        <p:tgtEl>
                                          <p:spTgt spid="56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30"/>
                                        </p:tgtEl>
                                        <p:attrNameLst>
                                          <p:attrName>style.visibility</p:attrName>
                                        </p:attrNameLst>
                                      </p:cBhvr>
                                      <p:to>
                                        <p:strVal val="visible"/>
                                      </p:to>
                                    </p:set>
                                    <p:animEffect transition="in" filter="fade">
                                      <p:cBhvr>
                                        <p:cTn id="42" dur="2000"/>
                                        <p:tgtEl>
                                          <p:spTgt spid="563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326"/>
                                        </p:tgtEl>
                                        <p:attrNameLst>
                                          <p:attrName>style.visibility</p:attrName>
                                        </p:attrNameLst>
                                      </p:cBhvr>
                                      <p:to>
                                        <p:strVal val="visible"/>
                                      </p:to>
                                    </p:set>
                                    <p:animEffect transition="in" filter="fade">
                                      <p:cBhvr>
                                        <p:cTn id="47" dur="2000"/>
                                        <p:tgtEl>
                                          <p:spTgt spid="563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6331"/>
                                        </p:tgtEl>
                                        <p:attrNameLst>
                                          <p:attrName>style.visibility</p:attrName>
                                        </p:attrNameLst>
                                      </p:cBhvr>
                                      <p:to>
                                        <p:strVal val="visible"/>
                                      </p:to>
                                    </p:set>
                                    <p:animEffect transition="in" filter="fade">
                                      <p:cBhvr>
                                        <p:cTn id="57" dur="2000"/>
                                        <p:tgtEl>
                                          <p:spTgt spid="56331"/>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11666 0.00485 L 0.36666 0.00485 " pathEditMode="relative" rAng="0" ptsTypes="AA">
                                      <p:cBhvr>
                                        <p:cTn id="61" dur="2000" fill="hold"/>
                                        <p:tgtEl>
                                          <p:spTgt spid="56326"/>
                                        </p:tgtEl>
                                        <p:attrNameLst>
                                          <p:attrName>ppt_x</p:attrName>
                                          <p:attrName>ppt_y</p:attrName>
                                        </p:attrNameLst>
                                      </p:cBhvr>
                                      <p:rCtr x="125" y="0"/>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56328" grpId="0"/>
      <p:bldP spid="56329" grpId="0"/>
      <p:bldP spid="56330" grpId="0"/>
      <p:bldP spid="563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304800"/>
            <a:ext cx="9829800" cy="838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loud 12"/>
          <p:cNvSpPr/>
          <p:nvPr/>
        </p:nvSpPr>
        <p:spPr>
          <a:xfrm>
            <a:off x="2209800" y="-228600"/>
            <a:ext cx="5334000" cy="2514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p:cNvSpPr>
            <a:spLocks noGrp="1"/>
          </p:cNvSpPr>
          <p:nvPr>
            <p:ph type="title"/>
          </p:nvPr>
        </p:nvSpPr>
        <p:spPr>
          <a:xfrm>
            <a:off x="3200400" y="381000"/>
            <a:ext cx="3352800" cy="914400"/>
          </a:xfrm>
        </p:spPr>
        <p:txBody>
          <a:bodyPr>
            <a:normAutofit fontScale="90000"/>
          </a:bodyPr>
          <a:lstStyle/>
          <a:p>
            <a:r>
              <a:rPr lang="en-US" sz="4900" dirty="0" smtClean="0">
                <a:effectLst>
                  <a:glow rad="101600">
                    <a:schemeClr val="bg1">
                      <a:alpha val="60000"/>
                    </a:schemeClr>
                  </a:glow>
                </a:effectLst>
              </a:rPr>
              <a:t>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(I Timothy 6:15)</a:t>
            </a:r>
            <a:endParaRPr lang="en-US" sz="4000" i="1" dirty="0">
              <a:effectLst>
                <a:glow rad="101600">
                  <a:schemeClr val="bg1">
                    <a:alpha val="60000"/>
                  </a:schemeClr>
                </a:glow>
              </a:effectLst>
            </a:endParaRPr>
          </a:p>
        </p:txBody>
      </p:sp>
      <p:sp>
        <p:nvSpPr>
          <p:cNvPr id="4" name="Text Placeholder 3"/>
          <p:cNvSpPr>
            <a:spLocks noGrp="1"/>
          </p:cNvSpPr>
          <p:nvPr>
            <p:ph type="body" idx="1"/>
          </p:nvPr>
        </p:nvSpPr>
        <p:spPr>
          <a:xfrm>
            <a:off x="838200" y="1752600"/>
            <a:ext cx="2971800" cy="1143000"/>
          </a:xfrm>
          <a:solidFill>
            <a:schemeClr val="bg2">
              <a:lumMod val="60000"/>
              <a:lumOff val="40000"/>
            </a:schemeClr>
          </a:solidFill>
          <a:ln w="38100">
            <a:solidFill>
              <a:schemeClr val="tx1"/>
            </a:solidFill>
          </a:ln>
        </p:spPr>
        <p:txBody>
          <a:bodyPr>
            <a:normAutofit lnSpcReduction="10000"/>
          </a:bodyPr>
          <a:lstStyle/>
          <a:p>
            <a:pPr algn="ctr"/>
            <a:r>
              <a:rPr lang="en-US" sz="3200" dirty="0" smtClean="0">
                <a:effectLst>
                  <a:glow rad="101600">
                    <a:schemeClr val="bg1">
                      <a:alpha val="60000"/>
                    </a:schemeClr>
                  </a:glow>
                </a:effectLst>
              </a:rPr>
              <a:t>Authority </a:t>
            </a:r>
          </a:p>
          <a:p>
            <a:pPr algn="ctr"/>
            <a:r>
              <a:rPr lang="en-US" sz="3200" i="1" dirty="0" smtClean="0">
                <a:effectLst>
                  <a:glow rad="101600">
                    <a:schemeClr val="bg1">
                      <a:alpha val="60000"/>
                    </a:schemeClr>
                  </a:glow>
                </a:effectLst>
              </a:rPr>
              <a:t>(I Tim. 2:2)      </a:t>
            </a:r>
            <a:endParaRPr lang="en-US" sz="3200" i="1" dirty="0">
              <a:effectLst>
                <a:glow rad="101600">
                  <a:schemeClr val="bg1">
                    <a:alpha val="60000"/>
                  </a:schemeClr>
                </a:glow>
              </a:effectLst>
            </a:endParaRPr>
          </a:p>
        </p:txBody>
      </p:sp>
      <p:sp>
        <p:nvSpPr>
          <p:cNvPr id="5" name="Content Placeholder 4"/>
          <p:cNvSpPr>
            <a:spLocks noGrp="1"/>
          </p:cNvSpPr>
          <p:nvPr>
            <p:ph sz="half" idx="2"/>
          </p:nvPr>
        </p:nvSpPr>
        <p:spPr>
          <a:xfrm>
            <a:off x="990600" y="3962400"/>
            <a:ext cx="3733800" cy="2895600"/>
          </a:xfrm>
        </p:spPr>
        <p:txBody>
          <a:bodyPr>
            <a:normAutofit/>
          </a:bodyPr>
          <a:lstStyle/>
          <a:p>
            <a:r>
              <a:rPr lang="en-US" sz="3200" dirty="0" smtClean="0">
                <a:effectLst>
                  <a:glow rad="101600">
                    <a:schemeClr val="bg1">
                      <a:alpha val="60000"/>
                    </a:schemeClr>
                  </a:glow>
                </a:effectLst>
              </a:rPr>
              <a:t>Submission</a:t>
            </a:r>
          </a:p>
          <a:p>
            <a:r>
              <a:rPr lang="en-US" sz="3200" dirty="0" smtClean="0">
                <a:effectLst>
                  <a:glow rad="101600">
                    <a:schemeClr val="bg1">
                      <a:alpha val="60000"/>
                    </a:schemeClr>
                  </a:glow>
                </a:effectLst>
              </a:rPr>
              <a:t>Protection</a:t>
            </a:r>
          </a:p>
          <a:p>
            <a:r>
              <a:rPr lang="en-US" sz="3200" dirty="0" smtClean="0">
                <a:effectLst>
                  <a:glow rad="101600">
                    <a:schemeClr val="bg1">
                      <a:alpha val="60000"/>
                    </a:schemeClr>
                  </a:glow>
                </a:effectLst>
              </a:rPr>
              <a:t>Blessing</a:t>
            </a:r>
            <a:endParaRPr lang="en-US" sz="3200" dirty="0">
              <a:effectLst>
                <a:glow rad="101600">
                  <a:schemeClr val="bg1">
                    <a:alpha val="60000"/>
                  </a:schemeClr>
                </a:glow>
              </a:effectLst>
            </a:endParaRPr>
          </a:p>
        </p:txBody>
      </p:sp>
      <p:sp>
        <p:nvSpPr>
          <p:cNvPr id="6" name="Text Placeholder 5"/>
          <p:cNvSpPr>
            <a:spLocks noGrp="1"/>
          </p:cNvSpPr>
          <p:nvPr>
            <p:ph type="body" sz="quarter" idx="3"/>
          </p:nvPr>
        </p:nvSpPr>
        <p:spPr>
          <a:xfrm>
            <a:off x="5943600" y="1828800"/>
            <a:ext cx="2743200" cy="1066800"/>
          </a:xfrm>
          <a:solidFill>
            <a:schemeClr val="accent2"/>
          </a:solidFill>
          <a:ln w="38100">
            <a:solidFill>
              <a:schemeClr val="tx1"/>
            </a:solidFill>
          </a:ln>
        </p:spPr>
        <p:txBody>
          <a:bodyPr>
            <a:normAutofit fontScale="92500" lnSpcReduction="10000"/>
          </a:bodyPr>
          <a:lstStyle/>
          <a:p>
            <a:pPr algn="ctr"/>
            <a:r>
              <a:rPr lang="en-US" sz="3200" dirty="0" smtClean="0">
                <a:effectLst>
                  <a:glow rad="101600">
                    <a:schemeClr val="bg1">
                      <a:alpha val="60000"/>
                    </a:schemeClr>
                  </a:glow>
                </a:effectLst>
              </a:rPr>
              <a:t>Satan </a:t>
            </a:r>
          </a:p>
          <a:p>
            <a:pPr algn="ctr"/>
            <a:r>
              <a:rPr lang="en-US" sz="3200" i="1" dirty="0" smtClean="0">
                <a:effectLst>
                  <a:glow rad="101600">
                    <a:schemeClr val="bg1">
                      <a:alpha val="60000"/>
                    </a:schemeClr>
                  </a:glow>
                </a:effectLst>
              </a:rPr>
              <a:t>(I Peter 5:6-8)</a:t>
            </a:r>
            <a:endParaRPr lang="en-US" sz="3200" i="1" dirty="0">
              <a:effectLst>
                <a:glow rad="101600">
                  <a:schemeClr val="bg1">
                    <a:alpha val="60000"/>
                  </a:schemeClr>
                </a:glow>
              </a:effectLst>
            </a:endParaRPr>
          </a:p>
        </p:txBody>
      </p:sp>
      <p:sp>
        <p:nvSpPr>
          <p:cNvPr id="7" name="Content Placeholder 6"/>
          <p:cNvSpPr>
            <a:spLocks noGrp="1"/>
          </p:cNvSpPr>
          <p:nvPr>
            <p:ph sz="quarter" idx="4"/>
          </p:nvPr>
        </p:nvSpPr>
        <p:spPr>
          <a:xfrm>
            <a:off x="6096000" y="3886200"/>
            <a:ext cx="2514600" cy="2667000"/>
          </a:xfrm>
        </p:spPr>
        <p:txBody>
          <a:bodyPr>
            <a:normAutofit/>
          </a:bodyPr>
          <a:lstStyle/>
          <a:p>
            <a:r>
              <a:rPr lang="en-US" sz="3200" dirty="0" smtClean="0">
                <a:effectLst>
                  <a:glow rad="101600">
                    <a:schemeClr val="bg1">
                      <a:alpha val="60000"/>
                    </a:schemeClr>
                  </a:glow>
                </a:effectLst>
              </a:rPr>
              <a:t>Rebellion</a:t>
            </a:r>
          </a:p>
          <a:p>
            <a:r>
              <a:rPr lang="en-US" sz="3200" dirty="0" smtClean="0">
                <a:effectLst>
                  <a:glow rad="101600">
                    <a:schemeClr val="bg1">
                      <a:alpha val="60000"/>
                    </a:schemeClr>
                  </a:glow>
                </a:effectLst>
              </a:rPr>
              <a:t>Destruction</a:t>
            </a:r>
          </a:p>
          <a:p>
            <a:r>
              <a:rPr lang="en-US" sz="3200" dirty="0" smtClean="0">
                <a:effectLst>
                  <a:glow rad="101600">
                    <a:schemeClr val="bg1">
                      <a:alpha val="60000"/>
                    </a:schemeClr>
                  </a:glow>
                </a:effectLst>
              </a:rPr>
              <a:t>Cursing</a:t>
            </a:r>
          </a:p>
        </p:txBody>
      </p:sp>
      <p:sp>
        <p:nvSpPr>
          <p:cNvPr id="8" name="Down Arrow 7"/>
          <p:cNvSpPr/>
          <p:nvPr/>
        </p:nvSpPr>
        <p:spPr>
          <a:xfrm>
            <a:off x="7086600" y="2971800"/>
            <a:ext cx="484632" cy="97840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1981200" y="2971800"/>
            <a:ext cx="484632" cy="97840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p:cNvPicPr>
            <a:picLocks noChangeAspect="1" noChangeArrowheads="1"/>
          </p:cNvPicPr>
          <p:nvPr/>
        </p:nvPicPr>
        <p:blipFill>
          <a:blip r:embed="rId3" cstate="print"/>
          <a:srcRect t="15763" r="25807" b="9360"/>
          <a:stretch>
            <a:fillRect/>
          </a:stretch>
        </p:blipFill>
        <p:spPr bwMode="auto">
          <a:xfrm>
            <a:off x="1447800" y="5661991"/>
            <a:ext cx="1447800" cy="1196009"/>
          </a:xfrm>
          <a:prstGeom prst="ellipse">
            <a:avLst/>
          </a:prstGeom>
          <a:ln>
            <a:noFill/>
          </a:ln>
          <a:effectLst>
            <a:softEdge rad="112500"/>
          </a:effectLst>
        </p:spPr>
      </p:pic>
      <p:sp>
        <p:nvSpPr>
          <p:cNvPr id="10" name="Down Arrow 9"/>
          <p:cNvSpPr/>
          <p:nvPr/>
        </p:nvSpPr>
        <p:spPr>
          <a:xfrm rot="16200000">
            <a:off x="4191000" y="4953000"/>
            <a:ext cx="762000" cy="25908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bg1">
                      <a:alpha val="60000"/>
                    </a:schemeClr>
                  </a:glow>
                </a:effectLst>
              </a:rPr>
              <a:t>FOOL</a:t>
            </a:r>
          </a:p>
          <a:p>
            <a:pPr algn="ct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to="" calcmode="lin" valueType="num">
                                      <p:cBhvr>
                                        <p:cTn id="14" dur="1" fill="hold"/>
                                        <p:tgtEl>
                                          <p:spTgt spid="5">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to="" calcmode="lin" valueType="num">
                                      <p:cBhvr>
                                        <p:cTn id="19" dur="1" fill="hold"/>
                                        <p:tgtEl>
                                          <p:spTgt spid="5">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to="" calcmode="lin" valueType="num">
                                      <p:cBhvr>
                                        <p:cTn id="24" dur="1" fill="hold"/>
                                        <p:tgtEl>
                                          <p:spTgt spid="5">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2000"/>
                                        <p:tgtEl>
                                          <p:spTgt spid="92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to="" calcmode="lin" valueType="num">
                                      <p:cBhvr>
                                        <p:cTn id="41" dur="1" fill="hold"/>
                                        <p:tgtEl>
                                          <p:spTgt spid="7">
                                            <p:txEl>
                                              <p:pRg st="0" end="0"/>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 to="" calcmode="lin" valueType="num">
                                      <p:cBhvr>
                                        <p:cTn id="46" dur="1" fill="hold"/>
                                        <p:tgtEl>
                                          <p:spTgt spid="7">
                                            <p:txEl>
                                              <p:pRg st="1" end="1"/>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to="" calcmode="lin" valueType="num">
                                      <p:cBhvr>
                                        <p:cTn id="51" dur="1" fill="hold"/>
                                        <p:tgtEl>
                                          <p:spTgt spid="7">
                                            <p:txEl>
                                              <p:pRg st="2" end="2"/>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0.70"/>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0.05417 -0.00162 L 0.5625 -0.00162 " pathEditMode="relative" rAng="0" ptsTypes="AA">
                                      <p:cBhvr>
                                        <p:cTn id="62" dur="2000" fill="hold"/>
                                        <p:tgtEl>
                                          <p:spTgt spid="9218"/>
                                        </p:tgtEl>
                                        <p:attrNameLst>
                                          <p:attrName>ppt_x</p:attrName>
                                          <p:attrName>ppt_y</p:attrName>
                                        </p:attrNameLst>
                                      </p:cBhvr>
                                      <p:rCtr x="2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animBg="1"/>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all" dirty="0" smtClean="0">
                <a:effectLst>
                  <a:glow rad="101600">
                    <a:schemeClr val="bg1">
                      <a:alpha val="60000"/>
                    </a:schemeClr>
                  </a:glow>
                </a:effectLst>
              </a:rPr>
              <a:t>No Disrespect of Police</a:t>
            </a:r>
            <a:r>
              <a:rPr lang="en-US" dirty="0" smtClean="0">
                <a:effectLst>
                  <a:glow rad="101600">
                    <a:schemeClr val="bg1">
                      <a:alpha val="60000"/>
                    </a:schemeClr>
                  </a:glow>
                </a:effectLst>
              </a:rPr>
              <a:t>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 (Romans 13:4)</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2362200"/>
            <a:ext cx="5943600" cy="4495800"/>
          </a:xfrm>
        </p:spPr>
        <p:txBody>
          <a:bodyPr>
            <a:noAutofit/>
          </a:bodyPr>
          <a:lstStyle/>
          <a:p>
            <a:pPr hangingPunct="0"/>
            <a:r>
              <a:rPr lang="en-US" sz="3600" dirty="0" smtClean="0">
                <a:effectLst>
                  <a:glow rad="101600">
                    <a:schemeClr val="bg1">
                      <a:alpha val="60000"/>
                    </a:schemeClr>
                  </a:glow>
                </a:effectLst>
              </a:rPr>
              <a:t>Respect means no derogatory speech or terms -</a:t>
            </a:r>
          </a:p>
          <a:p>
            <a:pPr hangingPunct="0"/>
            <a:r>
              <a:rPr lang="en-US" sz="3600" dirty="0" smtClean="0">
                <a:effectLst>
                  <a:glow rad="101600">
                    <a:schemeClr val="bg1">
                      <a:alpha val="60000"/>
                    </a:schemeClr>
                  </a:glow>
                </a:effectLst>
              </a:rPr>
              <a:t>Respect means “honor”           </a:t>
            </a:r>
            <a:r>
              <a:rPr lang="en-US" sz="3600" i="1" dirty="0" smtClean="0">
                <a:effectLst>
                  <a:glow rad="101600">
                    <a:schemeClr val="bg1">
                      <a:alpha val="60000"/>
                    </a:schemeClr>
                  </a:glow>
                </a:effectLst>
              </a:rPr>
              <a:t>I Peter 2:17</a:t>
            </a:r>
          </a:p>
          <a:p>
            <a:pPr hangingPunct="0"/>
            <a:r>
              <a:rPr lang="en-US" sz="3600" dirty="0" smtClean="0">
                <a:effectLst>
                  <a:glow rad="101600">
                    <a:schemeClr val="bg1">
                      <a:alpha val="60000"/>
                    </a:schemeClr>
                  </a:glow>
                </a:effectLst>
              </a:rPr>
              <a:t>Respect means “submission”  </a:t>
            </a:r>
            <a:r>
              <a:rPr lang="en-US" sz="3600" i="1" dirty="0" smtClean="0">
                <a:effectLst>
                  <a:glow rad="101600">
                    <a:schemeClr val="bg1">
                      <a:alpha val="60000"/>
                    </a:schemeClr>
                  </a:glow>
                </a:effectLst>
              </a:rPr>
              <a:t>I Peter 2:11-15</a:t>
            </a:r>
          </a:p>
          <a:p>
            <a:endParaRPr lang="en-US" sz="3600"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5867400" y="1676400"/>
            <a:ext cx="3143250" cy="48768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533400"/>
            <a:ext cx="4724400" cy="6324600"/>
          </a:xfrm>
        </p:spPr>
        <p:txBody>
          <a:bodyPr>
            <a:normAutofit/>
          </a:bodyPr>
          <a:lstStyle/>
          <a:p>
            <a:pPr hangingPunct="0"/>
            <a:r>
              <a:rPr lang="en-US" sz="3600" dirty="0">
                <a:effectLst>
                  <a:glow rad="101600">
                    <a:schemeClr val="bg1">
                      <a:alpha val="60000"/>
                    </a:schemeClr>
                  </a:glow>
                </a:effectLst>
              </a:rPr>
              <a:t>The decision to stand alone unites salvation and daily walk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Colossians 2:6</a:t>
            </a:r>
            <a:endParaRPr lang="en-US" sz="3600" i="1" dirty="0">
              <a:effectLst>
                <a:glow rad="101600">
                  <a:schemeClr val="bg1">
                    <a:alpha val="60000"/>
                  </a:schemeClr>
                </a:glow>
              </a:effectLst>
            </a:endParaRPr>
          </a:p>
          <a:p>
            <a:pPr hangingPunct="0"/>
            <a:r>
              <a:rPr lang="en-US" sz="3600" dirty="0" smtClean="0">
                <a:effectLst>
                  <a:glow rad="101600">
                    <a:schemeClr val="bg1">
                      <a:alpha val="60000"/>
                    </a:schemeClr>
                  </a:glow>
                </a:effectLst>
              </a:rPr>
              <a:t>The </a:t>
            </a:r>
            <a:r>
              <a:rPr lang="en-US" sz="3600" dirty="0">
                <a:effectLst>
                  <a:glow rad="101600">
                    <a:schemeClr val="bg1">
                      <a:alpha val="60000"/>
                    </a:schemeClr>
                  </a:glow>
                </a:effectLst>
              </a:rPr>
              <a:t>ability to stand alone comes by knowing that we are </a:t>
            </a:r>
            <a:r>
              <a:rPr lang="en-US" sz="3600" dirty="0" smtClean="0">
                <a:effectLst>
                  <a:glow rad="101600">
                    <a:schemeClr val="bg1">
                      <a:alpha val="60000"/>
                    </a:schemeClr>
                  </a:glow>
                </a:effectLst>
              </a:rPr>
              <a:t>never </a:t>
            </a:r>
            <a:r>
              <a:rPr lang="en-US" sz="3600" dirty="0">
                <a:effectLst>
                  <a:glow rad="101600">
                    <a:schemeClr val="bg1">
                      <a:alpha val="60000"/>
                    </a:schemeClr>
                  </a:glow>
                </a:effectLst>
              </a:rPr>
              <a:t>alone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Hebrews 13:6</a:t>
            </a:r>
            <a:endParaRPr lang="en-US" sz="3600" i="1" dirty="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0" y="533400"/>
            <a:ext cx="4518492" cy="5791200"/>
          </a:xfrm>
          <a:prstGeom prst="rect">
            <a:avLst/>
          </a:prstGeom>
          <a:ln>
            <a:noFill/>
          </a:ln>
          <a:effectLst>
            <a:softEdge rad="112500"/>
          </a:effectLst>
        </p:spPr>
      </p:pic>
      <p:pic>
        <p:nvPicPr>
          <p:cNvPr id="2050" name="Picture 2" descr="C:\Users\Ptr. Daniel White\Desktop\Bible pictures\Bible pictures Old Testament\Nebuchadnezzar\scan0070.jpg"/>
          <p:cNvPicPr>
            <a:picLocks noChangeAspect="1" noChangeArrowheads="1"/>
          </p:cNvPicPr>
          <p:nvPr/>
        </p:nvPicPr>
        <p:blipFill>
          <a:blip r:embed="rId4" cstate="print"/>
          <a:srcRect/>
          <a:stretch>
            <a:fillRect/>
          </a:stretch>
        </p:blipFill>
        <p:spPr bwMode="auto">
          <a:xfrm>
            <a:off x="0" y="152400"/>
            <a:ext cx="4495800" cy="651754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sz="4900" b="1" cap="all" dirty="0" smtClean="0">
                <a:effectLst>
                  <a:glow rad="101600">
                    <a:schemeClr val="bg1">
                      <a:alpha val="60000"/>
                    </a:schemeClr>
                  </a:glow>
                </a:effectLst>
              </a:rPr>
              <a:t>No Disobedience to Parents</a:t>
            </a:r>
            <a:r>
              <a:rPr lang="en-US" sz="4900" dirty="0" smtClean="0">
                <a:effectLst>
                  <a:glow rad="101600">
                    <a:schemeClr val="bg1">
                      <a:alpha val="60000"/>
                    </a:schemeClr>
                  </a:glow>
                </a:effectLst>
              </a:rPr>
              <a:t>   </a:t>
            </a:r>
            <a:r>
              <a:rPr lang="en-US" i="1" dirty="0" smtClean="0">
                <a:effectLst>
                  <a:glow rad="101600">
                    <a:schemeClr val="bg1">
                      <a:alpha val="60000"/>
                    </a:schemeClr>
                  </a:glow>
                </a:effectLst>
              </a:rPr>
              <a:t>(Ephesians 6:2-3)</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066800"/>
            <a:ext cx="6096000" cy="5943600"/>
          </a:xfrm>
        </p:spPr>
        <p:txBody>
          <a:bodyPr>
            <a:normAutofit lnSpcReduction="10000"/>
          </a:bodyPr>
          <a:lstStyle/>
          <a:p>
            <a:endParaRPr lang="en-US" dirty="0" smtClean="0">
              <a:effectLst>
                <a:glow rad="101600">
                  <a:schemeClr val="bg1">
                    <a:alpha val="60000"/>
                  </a:schemeClr>
                </a:glow>
              </a:effectLst>
            </a:endParaRPr>
          </a:p>
          <a:p>
            <a:r>
              <a:rPr lang="en-US" dirty="0" smtClean="0">
                <a:effectLst>
                  <a:glow rad="101600">
                    <a:schemeClr val="bg1">
                      <a:alpha val="60000"/>
                    </a:schemeClr>
                  </a:glow>
                </a:effectLst>
              </a:rPr>
              <a:t>The consequences for disobedience  -  </a:t>
            </a:r>
            <a:r>
              <a:rPr lang="en-US" i="1" dirty="0" smtClean="0">
                <a:effectLst>
                  <a:glow rad="101600">
                    <a:schemeClr val="bg1">
                      <a:alpha val="60000"/>
                    </a:schemeClr>
                  </a:glow>
                </a:effectLst>
              </a:rPr>
              <a:t>Proverbs 30:17 “The eye that </a:t>
            </a:r>
            <a:r>
              <a:rPr lang="en-US" i="1" dirty="0" err="1" smtClean="0">
                <a:effectLst>
                  <a:glow rad="101600">
                    <a:schemeClr val="bg1">
                      <a:alpha val="60000"/>
                    </a:schemeClr>
                  </a:glow>
                </a:effectLst>
              </a:rPr>
              <a:t>mocketh</a:t>
            </a:r>
            <a:r>
              <a:rPr lang="en-US" i="1" dirty="0" smtClean="0">
                <a:effectLst>
                  <a:glow rad="101600">
                    <a:schemeClr val="bg1">
                      <a:alpha val="60000"/>
                    </a:schemeClr>
                  </a:glow>
                </a:effectLst>
              </a:rPr>
              <a:t> at his father, and </a:t>
            </a:r>
            <a:r>
              <a:rPr lang="en-US" i="1" dirty="0" err="1" smtClean="0">
                <a:effectLst>
                  <a:glow rad="101600">
                    <a:schemeClr val="bg1">
                      <a:alpha val="60000"/>
                    </a:schemeClr>
                  </a:glow>
                </a:effectLst>
              </a:rPr>
              <a:t>despiseth</a:t>
            </a:r>
            <a:r>
              <a:rPr lang="en-US" i="1" dirty="0" smtClean="0">
                <a:effectLst>
                  <a:glow rad="101600">
                    <a:schemeClr val="bg1">
                      <a:alpha val="60000"/>
                    </a:schemeClr>
                  </a:glow>
                </a:effectLst>
              </a:rPr>
              <a:t> to obey his mother, the ravens of the valley shall pick it out, and the young eagles shall eat it.”</a:t>
            </a:r>
          </a:p>
          <a:p>
            <a:r>
              <a:rPr lang="en-US" dirty="0" smtClean="0">
                <a:effectLst>
                  <a:glow rad="101600">
                    <a:schemeClr val="bg1">
                      <a:alpha val="60000"/>
                    </a:schemeClr>
                  </a:glow>
                </a:effectLst>
              </a:rPr>
              <a:t>The promise for obedience -  </a:t>
            </a:r>
            <a:r>
              <a:rPr lang="en-US" i="1" dirty="0" smtClean="0">
                <a:effectLst>
                  <a:glow rad="101600">
                    <a:schemeClr val="bg1">
                      <a:alpha val="60000"/>
                    </a:schemeClr>
                  </a:glow>
                </a:effectLst>
              </a:rPr>
              <a:t>“That it may be well with thee, and thou </a:t>
            </a:r>
            <a:r>
              <a:rPr lang="en-US" i="1" dirty="0" err="1" smtClean="0">
                <a:effectLst>
                  <a:glow rad="101600">
                    <a:schemeClr val="bg1">
                      <a:alpha val="60000"/>
                    </a:schemeClr>
                  </a:glow>
                </a:effectLst>
              </a:rPr>
              <a:t>mayest</a:t>
            </a:r>
            <a:r>
              <a:rPr lang="en-US" i="1" dirty="0" smtClean="0">
                <a:effectLst>
                  <a:glow rad="101600">
                    <a:schemeClr val="bg1">
                      <a:alpha val="60000"/>
                    </a:schemeClr>
                  </a:glow>
                </a:effectLst>
              </a:rPr>
              <a:t> live long on the earth</a:t>
            </a:r>
            <a:r>
              <a:rPr lang="en-US" i="1" dirty="0" smtClean="0">
                <a:effectLst>
                  <a:glow rad="101600">
                    <a:schemeClr val="bg1">
                      <a:alpha val="60000"/>
                    </a:schemeClr>
                  </a:glow>
                </a:effectLst>
              </a:rPr>
              <a:t>.” (Ephesians 6:3)</a:t>
            </a:r>
            <a:endParaRPr lang="en-US" i="1" dirty="0" smtClean="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flipH="1">
            <a:off x="5867400" y="3962400"/>
            <a:ext cx="3036824" cy="23241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867400" y="1447800"/>
            <a:ext cx="3048000"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sz="4900" b="1" cap="all" dirty="0" smtClean="0">
                <a:effectLst>
                  <a:glow rad="101600">
                    <a:schemeClr val="bg1">
                      <a:alpha val="60000"/>
                    </a:schemeClr>
                  </a:glow>
                </a:effectLst>
              </a:rPr>
              <a:t>No disrespect when appealing</a:t>
            </a:r>
            <a:r>
              <a:rPr lang="en-US" sz="4900" dirty="0" smtClean="0">
                <a:effectLst>
                  <a:glow rad="101600">
                    <a:schemeClr val="bg1">
                      <a:alpha val="60000"/>
                    </a:schemeClr>
                  </a:glow>
                </a:effectLst>
              </a:rPr>
              <a:t>       </a:t>
            </a:r>
            <a:r>
              <a:rPr lang="en-US" i="1" dirty="0" smtClean="0">
                <a:effectLst>
                  <a:glow rad="101600">
                    <a:schemeClr val="bg1">
                      <a:alpha val="60000"/>
                    </a:schemeClr>
                  </a:glow>
                </a:effectLst>
              </a:rPr>
              <a:t>(I Timothy 5:1-2)</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828800"/>
            <a:ext cx="4191000" cy="5029200"/>
          </a:xfrm>
        </p:spPr>
        <p:txBody>
          <a:bodyPr>
            <a:normAutofit/>
          </a:bodyPr>
          <a:lstStyle/>
          <a:p>
            <a:r>
              <a:rPr lang="en-US" sz="3600" dirty="0" smtClean="0">
                <a:effectLst>
                  <a:glow rad="101600">
                    <a:schemeClr val="bg1">
                      <a:alpha val="60000"/>
                    </a:schemeClr>
                  </a:glow>
                </a:effectLst>
              </a:rPr>
              <a:t>God hates pride and arrogance as much as the evil way - </a:t>
            </a:r>
            <a:r>
              <a:rPr lang="en-US" sz="3600" i="1" dirty="0" smtClean="0">
                <a:effectLst>
                  <a:glow rad="101600">
                    <a:schemeClr val="bg1">
                      <a:alpha val="60000"/>
                    </a:schemeClr>
                  </a:glow>
                </a:effectLst>
              </a:rPr>
              <a:t>Prov. 8:13</a:t>
            </a:r>
          </a:p>
          <a:p>
            <a:r>
              <a:rPr lang="en-US" sz="3600" dirty="0" smtClean="0">
                <a:effectLst>
                  <a:glow rad="101600">
                    <a:schemeClr val="bg1">
                      <a:alpha val="60000"/>
                    </a:schemeClr>
                  </a:glow>
                </a:effectLst>
              </a:rPr>
              <a:t>Appeal with humility and respect – </a:t>
            </a:r>
            <a:r>
              <a:rPr lang="en-US" sz="3600" i="1" dirty="0" smtClean="0">
                <a:effectLst>
                  <a:glow rad="101600">
                    <a:schemeClr val="bg1">
                      <a:alpha val="60000"/>
                    </a:schemeClr>
                  </a:glow>
                </a:effectLst>
              </a:rPr>
              <a:t>Prov. 22:4</a:t>
            </a:r>
          </a:p>
          <a:p>
            <a:pPr>
              <a:buNone/>
            </a:pPr>
            <a:endParaRPr lang="en-US" sz="3600" i="1" dirty="0" smtClean="0">
              <a:effectLst>
                <a:glow rad="101600">
                  <a:schemeClr val="bg1">
                    <a:alpha val="60000"/>
                  </a:schemeClr>
                </a:glow>
              </a:effectLst>
            </a:endParaRPr>
          </a:p>
          <a:p>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t="6324" r="-2381"/>
          <a:stretch>
            <a:fillRect/>
          </a:stretch>
        </p:blipFill>
        <p:spPr bwMode="auto">
          <a:xfrm>
            <a:off x="5105400" y="1676400"/>
            <a:ext cx="3608408" cy="497205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Ptr. Daniel White\Desktop\Bible pictures\Bible pictures New Testament\Peter\Peter &amp; John boldness C-1025.jpg"/>
          <p:cNvPicPr>
            <a:picLocks noChangeAspect="1" noChangeArrowheads="1"/>
          </p:cNvPicPr>
          <p:nvPr/>
        </p:nvPicPr>
        <p:blipFill>
          <a:blip r:embed="rId3" cstate="print"/>
          <a:srcRect/>
          <a:stretch>
            <a:fillRect/>
          </a:stretch>
        </p:blipFill>
        <p:spPr bwMode="auto">
          <a:xfrm>
            <a:off x="2057400" y="0"/>
            <a:ext cx="5138738" cy="6858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9982200" cy="838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7200"/>
            <a:ext cx="9144000" cy="6400800"/>
          </a:xfrm>
        </p:spPr>
        <p:txBody>
          <a:bodyPr>
            <a:normAutofit fontScale="90000"/>
          </a:bodyPr>
          <a:lstStyle/>
          <a:p>
            <a:r>
              <a:rPr lang="en-US" i="1" dirty="0" smtClean="0">
                <a:effectLst>
                  <a:glow rad="101600">
                    <a:schemeClr val="bg1">
                      <a:alpha val="60000"/>
                    </a:schemeClr>
                  </a:glow>
                </a:effectLst>
              </a:rPr>
              <a:t>“And they called them, and commanded them not to speak at all nor teach in the name of Jesus. But Peter and John answered and said unto them, Whether it be right in the sight of God to hearken unto you more than unto God, judge ye. For we cannot but speak the things which we have seen and heard...Then Peter and the other apostles answered and said, We ought to obey God rather than men.” </a:t>
            </a:r>
            <a:br>
              <a:rPr lang="en-US" i="1" dirty="0" smtClean="0">
                <a:effectLst>
                  <a:glow rad="101600">
                    <a:schemeClr val="bg1">
                      <a:alpha val="60000"/>
                    </a:schemeClr>
                  </a:glow>
                </a:effectLst>
              </a:rPr>
            </a:br>
            <a:r>
              <a:rPr lang="en-US" i="1" dirty="0" smtClean="0">
                <a:effectLst>
                  <a:glow rad="101600">
                    <a:schemeClr val="bg1">
                      <a:alpha val="60000"/>
                    </a:schemeClr>
                  </a:glow>
                </a:effectLst>
              </a:rPr>
              <a:t>(Acts 4:18-20, 5:29) </a:t>
            </a:r>
            <a:br>
              <a:rPr lang="en-US" i="1" dirty="0" smtClean="0">
                <a:effectLst>
                  <a:glow rad="101600">
                    <a:schemeClr val="bg1">
                      <a:alpha val="60000"/>
                    </a:schemeClr>
                  </a:glow>
                </a:effectLst>
              </a:rPr>
            </a:b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No Dishonor to Pastors</a:t>
            </a:r>
            <a:r>
              <a:rPr lang="en-US" sz="4900" dirty="0" smtClean="0">
                <a:effectLst>
                  <a:glow rad="101600">
                    <a:schemeClr val="bg1">
                      <a:alpha val="60000"/>
                    </a:schemeClr>
                  </a:glow>
                </a:effectLst>
              </a:rPr>
              <a:t>                   </a:t>
            </a:r>
            <a:r>
              <a:rPr lang="en-US" i="1" dirty="0" smtClean="0">
                <a:effectLst>
                  <a:glow rad="101600">
                    <a:schemeClr val="bg1">
                      <a:alpha val="60000"/>
                    </a:schemeClr>
                  </a:glow>
                </a:effectLst>
              </a:rPr>
              <a:t>(I Timothy 5:17)</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752600"/>
            <a:ext cx="5638800" cy="5105400"/>
          </a:xfrm>
        </p:spPr>
        <p:txBody>
          <a:bodyPr>
            <a:normAutofit lnSpcReduction="10000"/>
          </a:bodyPr>
          <a:lstStyle/>
          <a:p>
            <a:pPr algn="ctr" hangingPunct="0">
              <a:buNone/>
            </a:pPr>
            <a:r>
              <a:rPr lang="en-US" sz="3600" i="1" dirty="0" smtClean="0">
                <a:solidFill>
                  <a:srgbClr val="FFFF00"/>
                </a:solidFill>
                <a:effectLst>
                  <a:glow rad="101600">
                    <a:schemeClr val="bg1">
                      <a:alpha val="60000"/>
                    </a:schemeClr>
                  </a:glow>
                </a:effectLst>
              </a:rPr>
              <a:t>  “And </a:t>
            </a:r>
            <a:r>
              <a:rPr lang="en-US" sz="3600" i="1" dirty="0" smtClean="0">
                <a:solidFill>
                  <a:srgbClr val="FFFF00"/>
                </a:solidFill>
                <a:effectLst>
                  <a:glow rad="101600">
                    <a:schemeClr val="bg1">
                      <a:alpha val="60000"/>
                    </a:schemeClr>
                  </a:glow>
                </a:effectLst>
              </a:rPr>
              <a:t>we beseech you, brethren, to know them which </a:t>
            </a:r>
            <a:r>
              <a:rPr lang="en-US" sz="3600" i="1" dirty="0" err="1" smtClean="0">
                <a:solidFill>
                  <a:srgbClr val="FFFF00"/>
                </a:solidFill>
                <a:effectLst>
                  <a:glow rad="101600">
                    <a:schemeClr val="bg1">
                      <a:alpha val="60000"/>
                    </a:schemeClr>
                  </a:glow>
                </a:effectLst>
              </a:rPr>
              <a:t>labour</a:t>
            </a:r>
            <a:r>
              <a:rPr lang="en-US" sz="3600" i="1" dirty="0" smtClean="0">
                <a:solidFill>
                  <a:srgbClr val="FFFF00"/>
                </a:solidFill>
                <a:effectLst>
                  <a:glow rad="101600">
                    <a:schemeClr val="bg1">
                      <a:alpha val="60000"/>
                    </a:schemeClr>
                  </a:glow>
                </a:effectLst>
              </a:rPr>
              <a:t> among you, and are over you in the Lord, and admonish you; And to esteem them very highly in love for their work's sake. And be at peace among yourselves</a:t>
            </a:r>
            <a:r>
              <a:rPr lang="en-US" sz="3600" i="1" dirty="0" smtClean="0">
                <a:solidFill>
                  <a:srgbClr val="FFFF00"/>
                </a:solidFill>
                <a:effectLst>
                  <a:glow rad="101600">
                    <a:schemeClr val="bg1">
                      <a:alpha val="60000"/>
                    </a:schemeClr>
                  </a:glow>
                </a:effectLst>
              </a:rPr>
              <a:t>.”</a:t>
            </a:r>
            <a:r>
              <a:rPr lang="en-US" sz="3600" i="1"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(I </a:t>
            </a:r>
            <a:r>
              <a:rPr lang="en-US" sz="3600" i="1" dirty="0" smtClean="0">
                <a:solidFill>
                  <a:srgbClr val="FFFF00"/>
                </a:solidFill>
                <a:effectLst>
                  <a:glow rad="101600">
                    <a:schemeClr val="bg1">
                      <a:alpha val="60000"/>
                    </a:schemeClr>
                  </a:glow>
                </a:effectLst>
              </a:rPr>
              <a:t>Thess. </a:t>
            </a:r>
            <a:r>
              <a:rPr lang="en-US" sz="3600" i="1" dirty="0" smtClean="0">
                <a:solidFill>
                  <a:srgbClr val="FFFF00"/>
                </a:solidFill>
                <a:effectLst>
                  <a:glow rad="101600">
                    <a:schemeClr val="bg1">
                      <a:alpha val="60000"/>
                    </a:schemeClr>
                  </a:glow>
                </a:effectLst>
              </a:rPr>
              <a:t>5:12-13) </a:t>
            </a:r>
            <a:endParaRPr lang="en-US" sz="3600" i="1" dirty="0" smtClean="0">
              <a:solidFill>
                <a:srgbClr val="FFFF00"/>
              </a:solidFill>
              <a:effectLst>
                <a:glow rad="101600">
                  <a:schemeClr val="bg1">
                    <a:alpha val="60000"/>
                  </a:schemeClr>
                </a:glow>
              </a:effectLst>
            </a:endParaRPr>
          </a:p>
          <a:p>
            <a:pPr>
              <a:buNone/>
            </a:pPr>
            <a:endParaRPr lang="en-US" sz="3600" dirty="0">
              <a:effectLst>
                <a:glow rad="101600">
                  <a:schemeClr val="bg1">
                    <a:alpha val="60000"/>
                  </a:schemeClr>
                </a:glow>
              </a:effectLst>
            </a:endParaRPr>
          </a:p>
        </p:txBody>
      </p:sp>
      <p:pic>
        <p:nvPicPr>
          <p:cNvPr id="4098" name="Picture 2"/>
          <p:cNvPicPr>
            <a:picLocks noChangeAspect="1" noChangeArrowheads="1"/>
          </p:cNvPicPr>
          <p:nvPr/>
        </p:nvPicPr>
        <p:blipFill>
          <a:blip r:embed="rId3" cstate="print"/>
          <a:srcRect/>
          <a:stretch>
            <a:fillRect/>
          </a:stretch>
        </p:blipFill>
        <p:spPr bwMode="auto">
          <a:xfrm>
            <a:off x="5562600" y="1524000"/>
            <a:ext cx="3377603" cy="510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81000"/>
            <a:ext cx="3962400" cy="5745163"/>
          </a:xfrm>
        </p:spPr>
        <p:txBody>
          <a:bodyPr>
            <a:normAutofit/>
          </a:bodyPr>
          <a:lstStyle/>
          <a:p>
            <a:pPr>
              <a:buNone/>
            </a:pPr>
            <a:r>
              <a:rPr lang="en-US" sz="3600" dirty="0" smtClean="0">
                <a:effectLst>
                  <a:glow rad="101600">
                    <a:schemeClr val="bg1">
                      <a:alpha val="60000"/>
                    </a:schemeClr>
                  </a:glow>
                </a:effectLst>
              </a:rPr>
              <a:t>   God </a:t>
            </a:r>
            <a:r>
              <a:rPr lang="en-US" sz="3600" dirty="0" smtClean="0">
                <a:effectLst>
                  <a:glow rad="101600">
                    <a:schemeClr val="bg1">
                      <a:alpha val="60000"/>
                    </a:schemeClr>
                  </a:glow>
                </a:effectLst>
              </a:rPr>
              <a:t>wants </a:t>
            </a:r>
            <a:r>
              <a:rPr lang="en-US" sz="3600" dirty="0" smtClean="0">
                <a:effectLst>
                  <a:glow rad="101600">
                    <a:schemeClr val="bg1">
                      <a:alpha val="60000"/>
                    </a:schemeClr>
                  </a:glow>
                </a:effectLst>
              </a:rPr>
              <a:t>every believer to be under </a:t>
            </a:r>
            <a:r>
              <a:rPr lang="en-US" sz="3600" dirty="0" smtClean="0">
                <a:effectLst>
                  <a:glow rad="101600">
                    <a:schemeClr val="bg1">
                      <a:alpha val="60000"/>
                    </a:schemeClr>
                  </a:glow>
                </a:effectLst>
              </a:rPr>
              <a:t>spiritual </a:t>
            </a:r>
            <a:r>
              <a:rPr lang="en-US" sz="3600" dirty="0" smtClean="0">
                <a:effectLst>
                  <a:glow rad="101600">
                    <a:schemeClr val="bg1">
                      <a:alpha val="60000"/>
                    </a:schemeClr>
                  </a:glow>
                </a:effectLst>
              </a:rPr>
              <a:t>accountability</a:t>
            </a:r>
            <a:endParaRPr lang="en-US" sz="3600" i="1" dirty="0" smtClean="0">
              <a:effectLst>
                <a:glow rad="101600">
                  <a:schemeClr val="bg1">
                    <a:alpha val="60000"/>
                  </a:schemeClr>
                </a:glow>
              </a:effectLst>
            </a:endParaRPr>
          </a:p>
          <a:p>
            <a:endParaRPr lang="en-US" sz="3600" dirty="0"/>
          </a:p>
        </p:txBody>
      </p:sp>
      <p:sp>
        <p:nvSpPr>
          <p:cNvPr id="6" name="Content Placeholder 5"/>
          <p:cNvSpPr>
            <a:spLocks noGrp="1"/>
          </p:cNvSpPr>
          <p:nvPr>
            <p:ph sz="half" idx="2"/>
          </p:nvPr>
        </p:nvSpPr>
        <p:spPr>
          <a:xfrm>
            <a:off x="0" y="2819400"/>
            <a:ext cx="9144000" cy="4038600"/>
          </a:xfrm>
        </p:spPr>
        <p:txBody>
          <a:bodyPr>
            <a:noAutofit/>
          </a:bodyPr>
          <a:lstStyle/>
          <a:p>
            <a:pPr>
              <a:buNone/>
            </a:pPr>
            <a:r>
              <a:rPr lang="en-US" sz="3200" i="1" dirty="0" smtClean="0">
                <a:solidFill>
                  <a:srgbClr val="FFFF00"/>
                </a:solidFill>
                <a:effectLst>
                  <a:glow rad="101600">
                    <a:schemeClr val="bg1">
                      <a:alpha val="60000"/>
                    </a:schemeClr>
                  </a:glow>
                </a:effectLst>
              </a:rPr>
              <a:t>    “Remember </a:t>
            </a:r>
            <a:r>
              <a:rPr lang="en-US" sz="3200" i="1" dirty="0" smtClean="0">
                <a:solidFill>
                  <a:srgbClr val="FFFF00"/>
                </a:solidFill>
                <a:effectLst>
                  <a:glow rad="101600">
                    <a:schemeClr val="bg1">
                      <a:alpha val="60000"/>
                    </a:schemeClr>
                  </a:glow>
                </a:effectLst>
              </a:rPr>
              <a:t>them which have the rule over you, who have spoken unto you the word of God: whose faith follow, considering the end of their conversation… Obey them that have the rule over you, and submit yourselves: for they watch for your souls, as they that must give account, that they may do it with joy, and not with grief: for that is unprofitable for you</a:t>
            </a:r>
            <a:r>
              <a:rPr lang="en-US" sz="3200" i="1" dirty="0" smtClean="0">
                <a:solidFill>
                  <a:srgbClr val="FFFF00"/>
                </a:solidFill>
                <a:effectLst>
                  <a:glow rad="101600">
                    <a:schemeClr val="bg1">
                      <a:alpha val="60000"/>
                    </a:schemeClr>
                  </a:glow>
                </a:effectLst>
              </a:rPr>
              <a:t>.”  (Hebrews </a:t>
            </a:r>
            <a:r>
              <a:rPr lang="en-US" sz="3200" i="1" dirty="0" smtClean="0">
                <a:solidFill>
                  <a:srgbClr val="FFFF00"/>
                </a:solidFill>
                <a:effectLst>
                  <a:glow rad="101600">
                    <a:schemeClr val="bg1">
                      <a:alpha val="60000"/>
                    </a:schemeClr>
                  </a:glow>
                </a:effectLst>
              </a:rPr>
              <a:t>13:7, </a:t>
            </a:r>
            <a:r>
              <a:rPr lang="en-US" sz="3200" i="1" dirty="0" smtClean="0">
                <a:solidFill>
                  <a:srgbClr val="FFFF00"/>
                </a:solidFill>
                <a:effectLst>
                  <a:glow rad="101600">
                    <a:schemeClr val="bg1">
                      <a:alpha val="60000"/>
                    </a:schemeClr>
                  </a:glow>
                </a:effectLst>
              </a:rPr>
              <a:t>17) </a:t>
            </a:r>
            <a:endParaRPr lang="en-US" sz="3200"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3962400" y="152400"/>
            <a:ext cx="4102731"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No occult INVOLVEMENT</a:t>
            </a:r>
            <a:r>
              <a:rPr lang="en-US" sz="4900" dirty="0" smtClean="0">
                <a:effectLst>
                  <a:glow rad="101600">
                    <a:schemeClr val="bg1">
                      <a:alpha val="60000"/>
                    </a:schemeClr>
                  </a:glow>
                </a:effectLst>
              </a:rPr>
              <a:t>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(Leviticus 19:31;  Galatians 5:19-21)</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905000"/>
            <a:ext cx="8534400" cy="5334000"/>
          </a:xfrm>
        </p:spPr>
        <p:txBody>
          <a:bodyPr>
            <a:normAutofit fontScale="92500" lnSpcReduction="10000"/>
          </a:bodyPr>
          <a:lstStyle/>
          <a:p>
            <a:pPr hangingPunct="0"/>
            <a:r>
              <a:rPr lang="en-US" sz="3600" dirty="0" smtClean="0">
                <a:effectLst>
                  <a:glow rad="101600">
                    <a:schemeClr val="bg1">
                      <a:alpha val="60000"/>
                    </a:schemeClr>
                  </a:glow>
                </a:effectLst>
              </a:rPr>
              <a:t>Tarot Cards</a:t>
            </a:r>
          </a:p>
          <a:p>
            <a:pPr hangingPunct="0"/>
            <a:r>
              <a:rPr lang="en-US" sz="3600" dirty="0" smtClean="0">
                <a:effectLst>
                  <a:glow rad="101600">
                    <a:schemeClr val="bg1">
                      <a:alpha val="60000"/>
                    </a:schemeClr>
                  </a:glow>
                </a:effectLst>
              </a:rPr>
              <a:t>Books</a:t>
            </a:r>
          </a:p>
          <a:p>
            <a:pPr hangingPunct="0"/>
            <a:r>
              <a:rPr lang="en-US" sz="3600" dirty="0" smtClean="0">
                <a:effectLst>
                  <a:glow rad="101600">
                    <a:schemeClr val="bg1">
                      <a:alpha val="60000"/>
                    </a:schemeClr>
                  </a:glow>
                </a:effectLst>
              </a:rPr>
              <a:t>Palm Reading</a:t>
            </a:r>
          </a:p>
          <a:p>
            <a:pPr hangingPunct="0"/>
            <a:r>
              <a:rPr lang="en-US" sz="3600" dirty="0" smtClean="0">
                <a:effectLst>
                  <a:glow rad="101600">
                    <a:schemeClr val="bg1">
                      <a:alpha val="60000"/>
                    </a:schemeClr>
                  </a:glow>
                </a:effectLst>
              </a:rPr>
              <a:t>Fortune Telling</a:t>
            </a:r>
          </a:p>
          <a:p>
            <a:pPr hangingPunct="0"/>
            <a:r>
              <a:rPr lang="en-US" sz="3600" dirty="0" smtClean="0">
                <a:effectLst>
                  <a:glow rad="101600">
                    <a:schemeClr val="bg1">
                      <a:alpha val="60000"/>
                    </a:schemeClr>
                  </a:glow>
                </a:effectLst>
              </a:rPr>
              <a:t>Ouija Boards</a:t>
            </a:r>
          </a:p>
          <a:p>
            <a:pPr hangingPunct="0"/>
            <a:r>
              <a:rPr lang="en-US" sz="3600" dirty="0" smtClean="0">
                <a:effectLst>
                  <a:glow rad="101600">
                    <a:schemeClr val="bg1">
                      <a:alpha val="60000"/>
                    </a:schemeClr>
                  </a:glow>
                </a:effectLst>
              </a:rPr>
              <a:t>Movies &amp; videos</a:t>
            </a:r>
          </a:p>
          <a:p>
            <a:pPr hangingPunct="0"/>
            <a:r>
              <a:rPr lang="en-US" sz="3600" dirty="0" smtClean="0">
                <a:effectLst>
                  <a:glow rad="101600">
                    <a:schemeClr val="bg1">
                      <a:alpha val="60000"/>
                    </a:schemeClr>
                  </a:glow>
                </a:effectLst>
              </a:rPr>
              <a:t>Séance</a:t>
            </a:r>
          </a:p>
          <a:p>
            <a:pPr hangingPunct="0"/>
            <a:r>
              <a:rPr lang="en-US" sz="3600" dirty="0" smtClean="0">
                <a:effectLst>
                  <a:glow rad="101600">
                    <a:schemeClr val="bg1">
                      <a:alpha val="60000"/>
                    </a:schemeClr>
                  </a:glow>
                </a:effectLst>
              </a:rPr>
              <a:t>Video and computer games</a:t>
            </a:r>
          </a:p>
          <a:p>
            <a:pPr hangingPunct="0"/>
            <a:r>
              <a:rPr lang="en-US" sz="3600" dirty="0" smtClean="0">
                <a:effectLst>
                  <a:glow rad="101600">
                    <a:schemeClr val="bg1">
                      <a:alpha val="60000"/>
                    </a:schemeClr>
                  </a:glow>
                </a:effectLst>
              </a:rPr>
              <a:t>Etc.</a:t>
            </a:r>
          </a:p>
          <a:p>
            <a:endParaRPr lang="en-US" sz="3600"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4800600" y="1981200"/>
            <a:ext cx="3590925" cy="35909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lum bright="-20000"/>
          </a:blip>
          <a:srcRect/>
          <a:stretch>
            <a:fillRect/>
          </a:stretch>
        </p:blipFill>
        <p:spPr bwMode="auto">
          <a:xfrm>
            <a:off x="0" y="0"/>
            <a:ext cx="9144000" cy="6909150"/>
          </a:xfrm>
          <a:prstGeom prst="rect">
            <a:avLst/>
          </a:prstGeom>
          <a:noFill/>
          <a:ln w="9525">
            <a:noFill/>
            <a:miter lim="800000"/>
            <a:headEnd/>
            <a:tailEnd/>
          </a:ln>
        </p:spPr>
      </p:pic>
      <p:sp>
        <p:nvSpPr>
          <p:cNvPr id="3" name="Content Placeholder 2"/>
          <p:cNvSpPr>
            <a:spLocks noGrp="1"/>
          </p:cNvSpPr>
          <p:nvPr>
            <p:ph idx="1"/>
          </p:nvPr>
        </p:nvSpPr>
        <p:spPr>
          <a:xfrm>
            <a:off x="0" y="1524000"/>
            <a:ext cx="9144000" cy="5334000"/>
          </a:xfrm>
        </p:spPr>
        <p:txBody>
          <a:bodyPr>
            <a:normAutofit lnSpcReduction="10000"/>
          </a:bodyPr>
          <a:lstStyle/>
          <a:p>
            <a:pPr hangingPunct="0">
              <a:buNone/>
            </a:pPr>
            <a:r>
              <a:rPr lang="en-US" sz="3600" i="1" dirty="0" smtClean="0">
                <a:effectLst>
                  <a:glow rad="101600">
                    <a:schemeClr val="bg1">
                      <a:alpha val="60000"/>
                    </a:schemeClr>
                  </a:glow>
                </a:effectLst>
              </a:rPr>
              <a:t>   </a:t>
            </a:r>
            <a:r>
              <a:rPr lang="en-US" sz="3600" i="1" dirty="0">
                <a:effectLst>
                  <a:glow rad="101600">
                    <a:schemeClr val="bg1">
                      <a:alpha val="60000"/>
                    </a:schemeClr>
                  </a:glow>
                </a:effectLst>
              </a:rPr>
              <a:t/>
            </a:r>
            <a:br>
              <a:rPr lang="en-US" sz="3600" i="1" dirty="0">
                <a:effectLst>
                  <a:glow rad="101600">
                    <a:schemeClr val="bg1">
                      <a:alpha val="60000"/>
                    </a:schemeClr>
                  </a:glow>
                </a:effectLst>
              </a:rPr>
            </a:br>
            <a:r>
              <a:rPr lang="en-US" sz="3600" i="1" dirty="0" smtClean="0">
                <a:effectLst>
                  <a:glow rad="101600">
                    <a:schemeClr val="bg1">
                      <a:alpha val="60000"/>
                    </a:schemeClr>
                  </a:glow>
                </a:effectLst>
              </a:rPr>
              <a:t>“When thou art come into the land which the LORD thy God </a:t>
            </a:r>
            <a:r>
              <a:rPr lang="en-US" sz="3600" i="1" dirty="0" err="1" smtClean="0">
                <a:effectLst>
                  <a:glow rad="101600">
                    <a:schemeClr val="bg1">
                      <a:alpha val="60000"/>
                    </a:schemeClr>
                  </a:glow>
                </a:effectLst>
              </a:rPr>
              <a:t>giveth</a:t>
            </a:r>
            <a:r>
              <a:rPr lang="en-US" sz="3600" i="1" dirty="0" smtClean="0">
                <a:effectLst>
                  <a:glow rad="101600">
                    <a:schemeClr val="bg1">
                      <a:alpha val="60000"/>
                    </a:schemeClr>
                  </a:glow>
                </a:effectLst>
              </a:rPr>
              <a:t> thee, thou </a:t>
            </a:r>
            <a:r>
              <a:rPr lang="en-US" sz="3600" i="1" dirty="0" err="1" smtClean="0">
                <a:effectLst>
                  <a:glow rad="101600">
                    <a:schemeClr val="bg1">
                      <a:alpha val="60000"/>
                    </a:schemeClr>
                  </a:glow>
                </a:effectLst>
              </a:rPr>
              <a:t>shalt</a:t>
            </a:r>
            <a:r>
              <a:rPr lang="en-US" sz="3600" i="1" dirty="0" smtClean="0">
                <a:effectLst>
                  <a:glow rad="101600">
                    <a:schemeClr val="bg1">
                      <a:alpha val="60000"/>
                    </a:schemeClr>
                  </a:glow>
                </a:effectLst>
              </a:rPr>
              <a:t> not learn to do after the abominations of those nations. There shall not be found among you any one that…For all that do these things are an abomination unto the LORD: and because of these abominations the LORD thy God doth drive them out from before thee. Thou </a:t>
            </a:r>
            <a:r>
              <a:rPr lang="en-US" sz="3600" i="1" dirty="0" err="1" smtClean="0">
                <a:effectLst>
                  <a:glow rad="101600">
                    <a:schemeClr val="bg1">
                      <a:alpha val="60000"/>
                    </a:schemeClr>
                  </a:glow>
                </a:effectLst>
              </a:rPr>
              <a:t>shalt</a:t>
            </a:r>
            <a:r>
              <a:rPr lang="en-US" sz="3600" i="1" dirty="0" smtClean="0">
                <a:effectLst>
                  <a:glow rad="101600">
                    <a:schemeClr val="bg1">
                      <a:alpha val="60000"/>
                    </a:schemeClr>
                  </a:glow>
                </a:effectLst>
              </a:rPr>
              <a:t> be perfect with the LORD thy God.” </a:t>
            </a:r>
            <a:endParaRPr lang="en-US" sz="3600" i="1" dirty="0">
              <a:effectLst>
                <a:glow rad="101600">
                  <a:schemeClr val="bg1">
                    <a:alpha val="60000"/>
                  </a:schemeClr>
                </a:glow>
              </a:effectLst>
            </a:endParaRPr>
          </a:p>
        </p:txBody>
      </p:sp>
      <p:sp>
        <p:nvSpPr>
          <p:cNvPr id="4" name="Title 3"/>
          <p:cNvSpPr>
            <a:spLocks noGrp="1"/>
          </p:cNvSpPr>
          <p:nvPr>
            <p:ph type="title"/>
          </p:nvPr>
        </p:nvSpPr>
        <p:spPr>
          <a:xfrm>
            <a:off x="0" y="381000"/>
            <a:ext cx="9144000" cy="1066800"/>
          </a:xfrm>
        </p:spPr>
        <p:txBody>
          <a:bodyPr>
            <a:noAutofit/>
          </a:bodyPr>
          <a:lstStyle/>
          <a:p>
            <a:r>
              <a:rPr lang="en-US" sz="4000" dirty="0" smtClean="0">
                <a:effectLst>
                  <a:glow rad="101600">
                    <a:schemeClr val="bg1">
                      <a:alpha val="60000"/>
                    </a:schemeClr>
                  </a:glow>
                </a:effectLst>
              </a:rPr>
              <a:t>Biblical Warning  Concerning</a:t>
            </a:r>
            <a:br>
              <a:rPr lang="en-US" sz="4000" dirty="0" smtClean="0">
                <a:effectLst>
                  <a:glow rad="101600">
                    <a:schemeClr val="bg1">
                      <a:alpha val="60000"/>
                    </a:schemeClr>
                  </a:glow>
                </a:effectLst>
              </a:rPr>
            </a:br>
            <a:r>
              <a:rPr lang="en-US" sz="4000" dirty="0" smtClean="0">
                <a:effectLst>
                  <a:glow rad="101600">
                    <a:schemeClr val="bg1">
                      <a:alpha val="60000"/>
                    </a:schemeClr>
                  </a:glow>
                </a:effectLst>
              </a:rPr>
              <a:t> Occult Involvement</a:t>
            </a:r>
            <a:br>
              <a:rPr lang="en-US" sz="4000" dirty="0" smtClean="0">
                <a:effectLst>
                  <a:glow rad="101600">
                    <a:schemeClr val="bg1">
                      <a:alpha val="60000"/>
                    </a:schemeClr>
                  </a:glow>
                </a:effectLst>
              </a:rPr>
            </a:br>
            <a:r>
              <a:rPr lang="en-US" sz="4000" i="1" dirty="0" smtClean="0">
                <a:effectLst>
                  <a:glow rad="101600">
                    <a:schemeClr val="bg1">
                      <a:alpha val="60000"/>
                    </a:schemeClr>
                  </a:glow>
                </a:effectLst>
              </a:rPr>
              <a:t>(Deuteronomy 18:9-13)</a:t>
            </a:r>
            <a:endParaRPr lang="en-US" sz="40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hangingPunct="0"/>
            <a:r>
              <a:rPr lang="en-US" b="1" cap="all" dirty="0" smtClean="0">
                <a:solidFill>
                  <a:srgbClr val="FFFF00"/>
                </a:solidFill>
                <a:effectLst>
                  <a:glow rad="101600">
                    <a:schemeClr val="bg1">
                      <a:alpha val="60000"/>
                    </a:schemeClr>
                  </a:glow>
                </a:effectLst>
              </a:rPr>
              <a:t>Pass THROUGH THE FIRE:  </a:t>
            </a:r>
            <a:r>
              <a:rPr lang="en-US" b="1" cap="all" dirty="0" smtClean="0">
                <a:effectLst>
                  <a:glow rad="101600">
                    <a:schemeClr val="bg1">
                      <a:alpha val="60000"/>
                    </a:schemeClr>
                  </a:glow>
                </a:effectLst>
              </a:rPr>
              <a:t>The worship of </a:t>
            </a:r>
            <a:r>
              <a:rPr lang="en-US" b="1" cap="all" dirty="0" err="1" smtClean="0">
                <a:effectLst>
                  <a:glow rad="101600">
                    <a:schemeClr val="bg1">
                      <a:alpha val="60000"/>
                    </a:schemeClr>
                  </a:glow>
                </a:effectLst>
              </a:rPr>
              <a:t>Molech</a:t>
            </a:r>
            <a:r>
              <a:rPr lang="en-US" b="1" cap="all" dirty="0" smtClean="0">
                <a:effectLst>
                  <a:glow rad="101600">
                    <a:schemeClr val="bg1">
                      <a:alpha val="60000"/>
                    </a:schemeClr>
                  </a:glow>
                </a:effectLst>
              </a:rPr>
              <a:t> which involved human sacrifices</a:t>
            </a:r>
            <a:r>
              <a:rPr lang="en-US" dirty="0" smtClean="0">
                <a:effectLst>
                  <a:glow rad="101600">
                    <a:schemeClr val="bg1">
                      <a:alpha val="60000"/>
                    </a:schemeClr>
                  </a:glow>
                </a:effectLst>
              </a:rPr>
              <a:t>  -  </a:t>
            </a:r>
            <a:r>
              <a:rPr lang="en-US" i="1" dirty="0" smtClean="0">
                <a:effectLst>
                  <a:glow rad="101600">
                    <a:schemeClr val="bg1">
                      <a:alpha val="60000"/>
                    </a:schemeClr>
                  </a:glow>
                </a:effectLst>
              </a:rPr>
              <a:t>Deuteronomy 12:31</a:t>
            </a:r>
          </a:p>
          <a:p>
            <a:pPr hangingPunct="0"/>
            <a:r>
              <a:rPr lang="en-US" b="1" cap="all" dirty="0" smtClean="0">
                <a:solidFill>
                  <a:srgbClr val="FFFF00"/>
                </a:solidFill>
                <a:effectLst>
                  <a:glow rad="101600">
                    <a:schemeClr val="bg1">
                      <a:alpha val="60000"/>
                    </a:schemeClr>
                  </a:glow>
                </a:effectLst>
              </a:rPr>
              <a:t>Divination:  </a:t>
            </a:r>
            <a:r>
              <a:rPr lang="en-US" b="1" cap="all" dirty="0" smtClean="0">
                <a:effectLst>
                  <a:glow rad="101600">
                    <a:schemeClr val="bg1">
                      <a:alpha val="60000"/>
                    </a:schemeClr>
                  </a:glow>
                </a:effectLst>
              </a:rPr>
              <a:t>General term covering all types of magic, witchcraft and occult practices</a:t>
            </a:r>
            <a:r>
              <a:rPr lang="en-US" dirty="0" smtClean="0">
                <a:effectLst>
                  <a:glow rad="101600">
                    <a:schemeClr val="bg1">
                      <a:alpha val="60000"/>
                    </a:schemeClr>
                  </a:glow>
                </a:effectLst>
              </a:rPr>
              <a:t>  -  </a:t>
            </a:r>
            <a:r>
              <a:rPr lang="en-US" i="1" dirty="0" smtClean="0">
                <a:effectLst>
                  <a:glow rad="101600">
                    <a:schemeClr val="bg1">
                      <a:alpha val="60000"/>
                    </a:schemeClr>
                  </a:glow>
                </a:effectLst>
              </a:rPr>
              <a:t>Acts 19:18-20</a:t>
            </a:r>
          </a:p>
          <a:p>
            <a:pPr hangingPunct="0"/>
            <a:r>
              <a:rPr lang="en-US" b="1" cap="all" dirty="0" smtClean="0">
                <a:solidFill>
                  <a:srgbClr val="FFFF00"/>
                </a:solidFill>
                <a:effectLst>
                  <a:glow rad="101600">
                    <a:schemeClr val="bg1">
                      <a:alpha val="60000"/>
                    </a:schemeClr>
                  </a:glow>
                </a:effectLst>
              </a:rPr>
              <a:t>OBSERVER of times:  </a:t>
            </a:r>
            <a:r>
              <a:rPr lang="en-US" b="1" cap="all" dirty="0" smtClean="0">
                <a:effectLst>
                  <a:glow rad="101600">
                    <a:schemeClr val="bg1">
                      <a:alpha val="60000"/>
                    </a:schemeClr>
                  </a:glow>
                </a:effectLst>
              </a:rPr>
              <a:t>One who interprets natural events of nature</a:t>
            </a:r>
            <a:r>
              <a:rPr lang="en-US" dirty="0" smtClean="0">
                <a:effectLst>
                  <a:glow rad="101600">
                    <a:schemeClr val="bg1">
                      <a:alpha val="60000"/>
                    </a:schemeClr>
                  </a:glow>
                </a:effectLst>
              </a:rPr>
              <a:t>  -  </a:t>
            </a:r>
            <a:r>
              <a:rPr lang="en-US" i="1" dirty="0" smtClean="0">
                <a:effectLst>
                  <a:glow rad="101600">
                    <a:schemeClr val="bg1">
                      <a:alpha val="60000"/>
                    </a:schemeClr>
                  </a:glow>
                </a:effectLst>
              </a:rPr>
              <a:t>Leviticus 19:26</a:t>
            </a:r>
          </a:p>
          <a:p>
            <a:pPr hangingPunct="0"/>
            <a:r>
              <a:rPr lang="en-US" b="1" cap="all" dirty="0" smtClean="0">
                <a:solidFill>
                  <a:srgbClr val="FFFF00"/>
                </a:solidFill>
                <a:effectLst>
                  <a:glow rad="101600">
                    <a:schemeClr val="bg1">
                      <a:alpha val="60000"/>
                    </a:schemeClr>
                  </a:glow>
                </a:effectLst>
              </a:rPr>
              <a:t>Enchanter:  </a:t>
            </a:r>
            <a:r>
              <a:rPr lang="en-US" b="1" cap="all" dirty="0" smtClean="0">
                <a:effectLst>
                  <a:glow rad="101600">
                    <a:schemeClr val="bg1">
                      <a:alpha val="60000"/>
                    </a:schemeClr>
                  </a:glow>
                </a:effectLst>
              </a:rPr>
              <a:t>One who interprets omens</a:t>
            </a:r>
            <a:r>
              <a:rPr lang="en-US" dirty="0" smtClean="0">
                <a:effectLst>
                  <a:glow rad="101600">
                    <a:schemeClr val="bg1">
                      <a:alpha val="60000"/>
                    </a:schemeClr>
                  </a:glow>
                </a:effectLst>
              </a:rPr>
              <a:t> </a:t>
            </a:r>
            <a:r>
              <a:rPr lang="en-US" b="1" i="1" cap="all" dirty="0" smtClean="0">
                <a:effectLst>
                  <a:glow rad="101600">
                    <a:schemeClr val="bg1">
                      <a:alpha val="60000"/>
                    </a:schemeClr>
                  </a:glow>
                </a:effectLst>
              </a:rPr>
              <a:t>(Omens  =  sign </a:t>
            </a:r>
            <a:r>
              <a:rPr lang="en-US" b="1" i="1" cap="all" dirty="0" err="1" smtClean="0">
                <a:effectLst>
                  <a:glow rad="101600">
                    <a:schemeClr val="bg1">
                      <a:alpha val="60000"/>
                    </a:schemeClr>
                  </a:glow>
                </a:effectLst>
              </a:rPr>
              <a:t>oR</a:t>
            </a:r>
            <a:r>
              <a:rPr lang="en-US" b="1" i="1" cap="all" dirty="0" smtClean="0">
                <a:effectLst>
                  <a:glow rad="101600">
                    <a:schemeClr val="bg1">
                      <a:alpha val="60000"/>
                    </a:schemeClr>
                  </a:glow>
                </a:effectLst>
              </a:rPr>
              <a:t> indication of some future events:  Tarot cards, fortune telling, palming, etc.)</a:t>
            </a:r>
            <a:r>
              <a:rPr lang="en-US" i="1" dirty="0" smtClean="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Jeremiah 27:9 </a:t>
            </a:r>
          </a:p>
          <a:p>
            <a:pPr hangingPunct="0"/>
            <a:r>
              <a:rPr lang="en-US" b="1" cap="all" dirty="0" smtClean="0">
                <a:solidFill>
                  <a:srgbClr val="FFFF00"/>
                </a:solidFill>
                <a:effectLst>
                  <a:glow rad="101600">
                    <a:schemeClr val="bg1">
                      <a:alpha val="60000"/>
                    </a:schemeClr>
                  </a:glow>
                </a:effectLst>
              </a:rPr>
              <a:t>Enchantments:  </a:t>
            </a:r>
            <a:r>
              <a:rPr lang="en-US" b="1" cap="all" dirty="0" smtClean="0">
                <a:effectLst>
                  <a:glow rad="101600">
                    <a:schemeClr val="bg1">
                      <a:alpha val="60000"/>
                    </a:schemeClr>
                  </a:glow>
                </a:effectLst>
              </a:rPr>
              <a:t>The art of casting spells or the use of magic  to charm;  bringing a person under a spell</a:t>
            </a:r>
            <a:r>
              <a:rPr lang="en-US" dirty="0" smtClean="0">
                <a:effectLst>
                  <a:glow rad="101600">
                    <a:schemeClr val="bg1">
                      <a:alpha val="60000"/>
                    </a:schemeClr>
                  </a:glow>
                </a:effectLst>
              </a:rPr>
              <a:t>  -  </a:t>
            </a:r>
            <a:r>
              <a:rPr lang="en-US" i="1" dirty="0" smtClean="0">
                <a:effectLst>
                  <a:glow rad="101600">
                    <a:schemeClr val="bg1">
                      <a:alpha val="60000"/>
                    </a:schemeClr>
                  </a:glow>
                </a:effectLst>
              </a:rPr>
              <a:t>Numbers 23:23</a:t>
            </a:r>
            <a:endParaRPr lang="en-US"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pPr hangingPunct="0">
              <a:buFont typeface="Arial" charset="0"/>
              <a:buChar char="•"/>
            </a:pPr>
            <a:r>
              <a:rPr lang="en-US" b="1" cap="all" dirty="0" smtClean="0">
                <a:solidFill>
                  <a:srgbClr val="FFFF00"/>
                </a:solidFill>
                <a:effectLst>
                  <a:glow rad="101600">
                    <a:schemeClr val="bg1">
                      <a:alpha val="60000"/>
                    </a:schemeClr>
                  </a:glow>
                </a:effectLst>
              </a:rPr>
              <a:t>Witch:  </a:t>
            </a:r>
            <a:r>
              <a:rPr lang="en-US" b="1" cap="all" dirty="0" smtClean="0">
                <a:effectLst>
                  <a:glow rad="101600">
                    <a:schemeClr val="bg1">
                      <a:alpha val="60000"/>
                    </a:schemeClr>
                  </a:glow>
                </a:effectLst>
              </a:rPr>
              <a:t>A woman who possess supernatural power by compact with the devil or evil spirits</a:t>
            </a:r>
            <a:r>
              <a:rPr lang="en-US" dirty="0" smtClean="0">
                <a:effectLst>
                  <a:glow rad="101600">
                    <a:schemeClr val="bg1">
                      <a:alpha val="60000"/>
                    </a:schemeClr>
                  </a:glow>
                </a:effectLst>
              </a:rPr>
              <a:t>  -  </a:t>
            </a:r>
            <a:r>
              <a:rPr lang="en-US" i="1" dirty="0" smtClean="0">
                <a:effectLst>
                  <a:glow rad="101600">
                    <a:schemeClr val="bg1">
                      <a:alpha val="60000"/>
                    </a:schemeClr>
                  </a:glow>
                </a:effectLst>
              </a:rPr>
              <a:t>Exodus 22:18</a:t>
            </a:r>
          </a:p>
          <a:p>
            <a:pPr hangingPunct="0">
              <a:buFont typeface="Arial" charset="0"/>
              <a:buChar char="•"/>
            </a:pPr>
            <a:r>
              <a:rPr lang="en-US" b="1" cap="all" dirty="0" smtClean="0">
                <a:solidFill>
                  <a:srgbClr val="FFFF00"/>
                </a:solidFill>
                <a:effectLst>
                  <a:glow rad="101600">
                    <a:schemeClr val="bg1">
                      <a:alpha val="60000"/>
                    </a:schemeClr>
                  </a:glow>
                </a:effectLst>
              </a:rPr>
              <a:t>Witchcraft:  </a:t>
            </a:r>
            <a:r>
              <a:rPr lang="en-US" b="1" cap="all" dirty="0" smtClean="0">
                <a:effectLst>
                  <a:glow rad="101600">
                    <a:schemeClr val="bg1">
                      <a:alpha val="60000"/>
                    </a:schemeClr>
                  </a:glow>
                </a:effectLst>
              </a:rPr>
              <a:t>The power or practice of witches; sorcery; black magic; bewitching</a:t>
            </a:r>
            <a:r>
              <a:rPr lang="en-US" dirty="0" smtClean="0">
                <a:effectLst>
                  <a:glow rad="101600">
                    <a:schemeClr val="bg1">
                      <a:alpha val="60000"/>
                    </a:schemeClr>
                  </a:glow>
                </a:effectLst>
              </a:rPr>
              <a:t>  -  </a:t>
            </a:r>
            <a:r>
              <a:rPr lang="en-US" i="1" dirty="0" smtClean="0">
                <a:effectLst>
                  <a:glow rad="101600">
                    <a:schemeClr val="bg1">
                      <a:alpha val="60000"/>
                    </a:schemeClr>
                  </a:glow>
                </a:effectLst>
              </a:rPr>
              <a:t>Micah 5:12</a:t>
            </a:r>
          </a:p>
          <a:p>
            <a:pPr hangingPunct="0">
              <a:buFont typeface="Arial" charset="0"/>
              <a:buChar char="•"/>
            </a:pPr>
            <a:r>
              <a:rPr lang="en-US" b="1" cap="all" dirty="0" smtClean="0">
                <a:solidFill>
                  <a:srgbClr val="FFFF00"/>
                </a:solidFill>
                <a:effectLst>
                  <a:glow rad="101600">
                    <a:schemeClr val="bg1">
                      <a:alpha val="60000"/>
                    </a:schemeClr>
                  </a:glow>
                </a:effectLst>
              </a:rPr>
              <a:t>Charmer:  </a:t>
            </a:r>
            <a:r>
              <a:rPr lang="en-US" b="1" cap="all" dirty="0" smtClean="0">
                <a:effectLst>
                  <a:glow rad="101600">
                    <a:schemeClr val="bg1">
                      <a:alpha val="60000"/>
                    </a:schemeClr>
                  </a:glow>
                </a:effectLst>
              </a:rPr>
              <a:t>One who uses the power of the devil to charm, deceive, subdue, or enchant another;  The power of a charmer delights and attracts the affection of a person leading them into occult practices</a:t>
            </a:r>
            <a:r>
              <a:rPr lang="en-US" dirty="0" smtClean="0">
                <a:effectLst>
                  <a:glow rad="101600">
                    <a:schemeClr val="bg1">
                      <a:alpha val="60000"/>
                    </a:schemeClr>
                  </a:glow>
                </a:effectLst>
              </a:rPr>
              <a:t>  -       </a:t>
            </a:r>
            <a:r>
              <a:rPr lang="en-US" i="1" dirty="0" smtClean="0">
                <a:effectLst>
                  <a:glow rad="101600">
                    <a:schemeClr val="bg1">
                      <a:alpha val="60000"/>
                    </a:schemeClr>
                  </a:glow>
                </a:effectLst>
              </a:rPr>
              <a:t>Psalm 58:5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b="1" dirty="0" smtClean="0">
                <a:effectLst>
                  <a:glow rad="101600">
                    <a:schemeClr val="bg1">
                      <a:alpha val="60000"/>
                    </a:schemeClr>
                  </a:glow>
                </a:effectLst>
              </a:rPr>
              <a:t>WHY BELIEVER’S WILL NOT</a:t>
            </a:r>
            <a:br>
              <a:rPr lang="en-US" b="1" dirty="0" smtClean="0">
                <a:effectLst>
                  <a:glow rad="101600">
                    <a:schemeClr val="bg1">
                      <a:alpha val="60000"/>
                    </a:schemeClr>
                  </a:glow>
                </a:effectLst>
              </a:rPr>
            </a:br>
            <a:r>
              <a:rPr lang="en-US" b="1" dirty="0" smtClean="0">
                <a:effectLst>
                  <a:glow rad="101600">
                    <a:schemeClr val="bg1">
                      <a:alpha val="60000"/>
                    </a:schemeClr>
                  </a:glow>
                </a:effectLst>
              </a:rPr>
              <a:t> STAND UP FOR WHAT IS RIGHT</a:t>
            </a:r>
            <a:endParaRPr lang="en-US" b="1"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2286000" y="2286000"/>
            <a:ext cx="4762500" cy="2438400"/>
          </a:xfrm>
          <a:prstGeom prst="rect">
            <a:avLst/>
          </a:prstGeom>
          <a:noFill/>
          <a:ln w="9525">
            <a:noFill/>
            <a:miter lim="800000"/>
            <a:headEnd/>
            <a:tailEnd/>
          </a:ln>
        </p:spPr>
      </p:pic>
      <p:sp>
        <p:nvSpPr>
          <p:cNvPr id="4" name="Rectangle 3"/>
          <p:cNvSpPr/>
          <p:nvPr/>
        </p:nvSpPr>
        <p:spPr>
          <a:xfrm>
            <a:off x="1066800" y="4800600"/>
            <a:ext cx="7239000" cy="1754326"/>
          </a:xfrm>
          <a:prstGeom prst="rect">
            <a:avLst/>
          </a:prstGeom>
        </p:spPr>
        <p:txBody>
          <a:bodyPr wrap="square">
            <a:spAutoFit/>
          </a:bodyPr>
          <a:lstStyle/>
          <a:p>
            <a:r>
              <a:rPr lang="en-US" sz="3600" i="1" dirty="0" smtClean="0">
                <a:solidFill>
                  <a:srgbClr val="FFFF00"/>
                </a:solidFill>
                <a:effectLst>
                  <a:glow rad="101600">
                    <a:schemeClr val="bg1">
                      <a:alpha val="60000"/>
                    </a:schemeClr>
                  </a:glow>
                </a:effectLst>
              </a:rPr>
              <a:t>“Submit yourselves therefore to God. </a:t>
            </a:r>
            <a:r>
              <a:rPr lang="en-US" sz="3600" i="1" u="sng" dirty="0" smtClean="0">
                <a:solidFill>
                  <a:srgbClr val="FFFF00"/>
                </a:solidFill>
                <a:effectLst>
                  <a:glow rad="101600">
                    <a:schemeClr val="bg1">
                      <a:alpha val="60000"/>
                    </a:schemeClr>
                  </a:glow>
                </a:effectLst>
              </a:rPr>
              <a:t>Resist</a:t>
            </a:r>
            <a:r>
              <a:rPr lang="en-US" sz="3600" i="1" dirty="0" smtClean="0">
                <a:solidFill>
                  <a:srgbClr val="FFFF00"/>
                </a:solidFill>
                <a:effectLst>
                  <a:glow rad="101600">
                    <a:schemeClr val="bg1">
                      <a:alpha val="60000"/>
                    </a:schemeClr>
                  </a:glow>
                </a:effectLst>
              </a:rPr>
              <a:t> the devil, and he will flee from you.” James 4:7 </a:t>
            </a:r>
            <a:endParaRPr lang="en-US" sz="3600" i="1" dirty="0">
              <a:solidFill>
                <a:srgbClr val="FFFF00"/>
              </a:solidFill>
              <a:effectLst>
                <a:glow rad="101600">
                  <a:schemeClr val="bg1">
                    <a:alpha val="60000"/>
                  </a:schemeClr>
                </a:glow>
              </a:effectLst>
            </a:endParaRPr>
          </a:p>
        </p:txBody>
      </p:sp>
      <p:pic>
        <p:nvPicPr>
          <p:cNvPr id="2051" name="Picture 3"/>
          <p:cNvPicPr>
            <a:picLocks noChangeAspect="1" noChangeArrowheads="1"/>
          </p:cNvPicPr>
          <p:nvPr/>
        </p:nvPicPr>
        <p:blipFill>
          <a:blip r:embed="rId4" cstate="print"/>
          <a:srcRect/>
          <a:stretch>
            <a:fillRect/>
          </a:stretch>
        </p:blipFill>
        <p:spPr bwMode="auto">
          <a:xfrm>
            <a:off x="3352800" y="2286000"/>
            <a:ext cx="24384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Autofit/>
          </a:bodyPr>
          <a:lstStyle/>
          <a:p>
            <a:pPr hangingPunct="0">
              <a:buFont typeface="Arial" charset="0"/>
              <a:buChar char="•"/>
            </a:pPr>
            <a:r>
              <a:rPr lang="en-US" b="1" cap="all" dirty="0" smtClean="0">
                <a:solidFill>
                  <a:srgbClr val="FFFF00"/>
                </a:solidFill>
                <a:effectLst>
                  <a:glow rad="101600">
                    <a:schemeClr val="bg1">
                      <a:alpha val="60000"/>
                    </a:schemeClr>
                  </a:glow>
                </a:effectLst>
              </a:rPr>
              <a:t>Consulter with FAMILIAR spirits</a:t>
            </a:r>
            <a:r>
              <a:rPr lang="en-US" b="1" cap="all" dirty="0" smtClean="0">
                <a:effectLst>
                  <a:glow rad="101600">
                    <a:schemeClr val="bg1">
                      <a:alpha val="60000"/>
                    </a:schemeClr>
                  </a:glow>
                </a:effectLst>
              </a:rPr>
              <a:t>: (Medium)</a:t>
            </a:r>
            <a:r>
              <a:rPr lang="en-US" dirty="0" smtClean="0">
                <a:effectLst>
                  <a:glow rad="101600">
                    <a:schemeClr val="bg1">
                      <a:alpha val="60000"/>
                    </a:schemeClr>
                  </a:glow>
                </a:effectLst>
              </a:rPr>
              <a:t> </a:t>
            </a:r>
            <a:r>
              <a:rPr lang="en-US" b="1" cap="all" dirty="0" smtClean="0">
                <a:effectLst>
                  <a:glow rad="101600">
                    <a:schemeClr val="bg1">
                      <a:alpha val="60000"/>
                    </a:schemeClr>
                  </a:glow>
                </a:effectLst>
              </a:rPr>
              <a:t> -  </a:t>
            </a:r>
            <a:r>
              <a:rPr lang="en-US" b="1" i="1" cap="all" dirty="0" smtClean="0">
                <a:effectLst>
                  <a:glow rad="101600">
                    <a:schemeClr val="bg1">
                      <a:alpha val="60000"/>
                    </a:schemeClr>
                  </a:glow>
                </a:effectLst>
              </a:rPr>
              <a:t>Leviticus 19:3</a:t>
            </a:r>
            <a:r>
              <a:rPr lang="en-US" b="1" cap="all" dirty="0" smtClean="0">
                <a:effectLst>
                  <a:glow rad="101600">
                    <a:schemeClr val="bg1">
                      <a:alpha val="60000"/>
                    </a:schemeClr>
                  </a:glow>
                </a:effectLst>
              </a:rPr>
              <a:t>1</a:t>
            </a:r>
            <a:endParaRPr lang="en-US" dirty="0" smtClean="0">
              <a:effectLst>
                <a:glow rad="101600">
                  <a:schemeClr val="bg1">
                    <a:alpha val="60000"/>
                  </a:schemeClr>
                </a:glow>
              </a:effectLst>
            </a:endParaRPr>
          </a:p>
          <a:p>
            <a:pPr hangingPunct="0">
              <a:buFont typeface="Arial" charset="0"/>
              <a:buChar char="•"/>
            </a:pPr>
            <a:r>
              <a:rPr lang="en-US" b="1" cap="all" dirty="0" smtClean="0">
                <a:solidFill>
                  <a:srgbClr val="FFFF00"/>
                </a:solidFill>
                <a:effectLst>
                  <a:glow rad="101600">
                    <a:schemeClr val="bg1">
                      <a:alpha val="60000"/>
                    </a:schemeClr>
                  </a:glow>
                </a:effectLst>
              </a:rPr>
              <a:t>Wizard: </a:t>
            </a:r>
            <a:r>
              <a:rPr lang="en-US" b="1" cap="all" dirty="0" smtClean="0">
                <a:effectLst>
                  <a:glow rad="101600">
                    <a:schemeClr val="bg1">
                      <a:alpha val="60000"/>
                    </a:schemeClr>
                  </a:glow>
                </a:effectLst>
              </a:rPr>
              <a:t>(</a:t>
            </a:r>
            <a:r>
              <a:rPr lang="en-US" b="1" cap="all" dirty="0" err="1" smtClean="0">
                <a:effectLst>
                  <a:glow rad="101600">
                    <a:schemeClr val="bg1">
                      <a:alpha val="60000"/>
                    </a:schemeClr>
                  </a:glow>
                </a:effectLst>
              </a:rPr>
              <a:t>Spiritist</a:t>
            </a:r>
            <a:r>
              <a:rPr lang="en-US" b="1" cap="all" dirty="0" smtClean="0">
                <a:effectLst>
                  <a:glow rad="101600">
                    <a:schemeClr val="bg1">
                      <a:alpha val="60000"/>
                    </a:schemeClr>
                  </a:glow>
                </a:effectLst>
              </a:rPr>
              <a:t>)  -  </a:t>
            </a:r>
            <a:r>
              <a:rPr lang="en-US" b="1" i="1" cap="all" dirty="0" smtClean="0">
                <a:effectLst>
                  <a:glow rad="101600">
                    <a:schemeClr val="bg1">
                      <a:alpha val="60000"/>
                    </a:schemeClr>
                  </a:glow>
                </a:effectLst>
              </a:rPr>
              <a:t>Leviticus 20:6-7</a:t>
            </a:r>
            <a:r>
              <a:rPr lang="en-US" b="1" cap="all" dirty="0" smtClean="0">
                <a:effectLst>
                  <a:glow rad="101600">
                    <a:schemeClr val="bg1">
                      <a:alpha val="60000"/>
                    </a:schemeClr>
                  </a:glow>
                </a:effectLst>
              </a:rPr>
              <a:t>, A man who PRACTICES black magic;  magician;  sorcerer;  one who RECEIVES his wisdom from the devil</a:t>
            </a:r>
            <a:r>
              <a:rPr lang="en-US" dirty="0" smtClean="0">
                <a:effectLst>
                  <a:glow rad="101600">
                    <a:schemeClr val="bg1">
                      <a:alpha val="60000"/>
                    </a:schemeClr>
                  </a:glow>
                </a:effectLst>
              </a:rPr>
              <a:t>  -  </a:t>
            </a:r>
            <a:r>
              <a:rPr lang="en-US" i="1" dirty="0" smtClean="0">
                <a:effectLst>
                  <a:glow rad="101600">
                    <a:schemeClr val="bg1">
                      <a:alpha val="60000"/>
                    </a:schemeClr>
                  </a:glow>
                </a:effectLst>
              </a:rPr>
              <a:t>I Samuel 28:3</a:t>
            </a:r>
          </a:p>
          <a:p>
            <a:pPr hangingPunct="0"/>
            <a:r>
              <a:rPr lang="en-US" b="1" cap="all" dirty="0" smtClean="0">
                <a:solidFill>
                  <a:srgbClr val="FFFF00"/>
                </a:solidFill>
                <a:effectLst>
                  <a:glow rad="101600">
                    <a:schemeClr val="bg1">
                      <a:alpha val="60000"/>
                    </a:schemeClr>
                  </a:glow>
                </a:effectLst>
              </a:rPr>
              <a:t>Necromancer:  </a:t>
            </a:r>
            <a:r>
              <a:rPr lang="en-US" b="1" cap="all" dirty="0" smtClean="0">
                <a:effectLst>
                  <a:glow rad="101600">
                    <a:schemeClr val="bg1">
                      <a:alpha val="60000"/>
                    </a:schemeClr>
                  </a:glow>
                </a:effectLst>
              </a:rPr>
              <a:t>A person who inquires and speaks with the dead</a:t>
            </a:r>
            <a:r>
              <a:rPr lang="en-US" dirty="0" smtClean="0">
                <a:effectLst>
                  <a:glow rad="101600">
                    <a:schemeClr val="bg1">
                      <a:alpha val="60000"/>
                    </a:schemeClr>
                  </a:glow>
                </a:effectLst>
              </a:rPr>
              <a:t>  -  </a:t>
            </a:r>
            <a:r>
              <a:rPr lang="en-US" i="1" dirty="0" smtClean="0">
                <a:effectLst>
                  <a:glow rad="101600">
                    <a:schemeClr val="bg1">
                      <a:alpha val="60000"/>
                    </a:schemeClr>
                  </a:glow>
                </a:effectLst>
              </a:rPr>
              <a:t>Deuteronomy 18:11</a:t>
            </a:r>
          </a:p>
          <a:p>
            <a:pPr hangingPunct="0"/>
            <a:r>
              <a:rPr lang="en-US" b="1" cap="all" dirty="0" smtClean="0">
                <a:solidFill>
                  <a:srgbClr val="FFFF00"/>
                </a:solidFill>
                <a:effectLst>
                  <a:glow rad="101600">
                    <a:schemeClr val="bg1">
                      <a:alpha val="60000"/>
                    </a:schemeClr>
                  </a:glow>
                </a:effectLst>
              </a:rPr>
              <a:t>Soothsayer:  </a:t>
            </a:r>
            <a:r>
              <a:rPr lang="en-US" b="1" cap="all" dirty="0" smtClean="0">
                <a:effectLst>
                  <a:glow rad="101600">
                    <a:schemeClr val="bg1">
                      <a:alpha val="60000"/>
                    </a:schemeClr>
                  </a:glow>
                </a:effectLst>
              </a:rPr>
              <a:t>A person who predicts or pretends to foretell 	the future</a:t>
            </a:r>
            <a:r>
              <a:rPr lang="en-US" dirty="0" smtClean="0">
                <a:effectLst>
                  <a:glow rad="101600">
                    <a:schemeClr val="bg1">
                      <a:alpha val="60000"/>
                    </a:schemeClr>
                  </a:glow>
                </a:effectLst>
              </a:rPr>
              <a:t>  -  </a:t>
            </a:r>
            <a:r>
              <a:rPr lang="en-US" i="1" dirty="0" smtClean="0">
                <a:effectLst>
                  <a:glow rad="101600">
                    <a:schemeClr val="bg1">
                      <a:alpha val="60000"/>
                    </a:schemeClr>
                  </a:glow>
                </a:effectLst>
              </a:rPr>
              <a:t>Numbers 23:23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5943600"/>
          </a:xfrm>
        </p:spPr>
        <p:txBody>
          <a:bodyPr>
            <a:noAutofit/>
          </a:bodyPr>
          <a:lstStyle/>
          <a:p>
            <a:pPr hangingPunct="0"/>
            <a:r>
              <a:rPr lang="en-US" b="1" cap="all" dirty="0" smtClean="0">
                <a:solidFill>
                  <a:srgbClr val="FFFF00"/>
                </a:solidFill>
                <a:effectLst>
                  <a:glow rad="101600">
                    <a:schemeClr val="bg1">
                      <a:alpha val="60000"/>
                    </a:schemeClr>
                  </a:glow>
                </a:effectLst>
              </a:rPr>
              <a:t>Magician:  </a:t>
            </a:r>
            <a:r>
              <a:rPr lang="en-US" b="1" cap="all" dirty="0" smtClean="0">
                <a:effectLst>
                  <a:glow rad="101600">
                    <a:schemeClr val="bg1">
                      <a:alpha val="60000"/>
                    </a:schemeClr>
                  </a:glow>
                </a:effectLst>
              </a:rPr>
              <a:t>A person who PRODUCES baffling effects or illusions by sleight of hand</a:t>
            </a:r>
            <a:r>
              <a:rPr lang="en-US" dirty="0" smtClean="0">
                <a:effectLst>
                  <a:glow rad="101600">
                    <a:schemeClr val="bg1">
                      <a:alpha val="60000"/>
                    </a:schemeClr>
                  </a:glow>
                </a:effectLst>
              </a:rPr>
              <a:t>  -  </a:t>
            </a:r>
            <a:r>
              <a:rPr lang="en-US" i="1" dirty="0" smtClean="0">
                <a:effectLst>
                  <a:glow rad="101600">
                    <a:schemeClr val="bg1">
                      <a:alpha val="60000"/>
                    </a:schemeClr>
                  </a:glow>
                </a:effectLst>
              </a:rPr>
              <a:t>Exodus 9:11</a:t>
            </a:r>
          </a:p>
          <a:p>
            <a:pPr hangingPunct="0"/>
            <a:r>
              <a:rPr lang="en-US" b="1" cap="all" dirty="0" smtClean="0">
                <a:solidFill>
                  <a:srgbClr val="FFFF00"/>
                </a:solidFill>
                <a:effectLst>
                  <a:glow rad="101600">
                    <a:schemeClr val="bg1">
                      <a:alpha val="60000"/>
                    </a:schemeClr>
                  </a:glow>
                </a:effectLst>
              </a:rPr>
              <a:t>Curious Arts:  </a:t>
            </a:r>
            <a:r>
              <a:rPr lang="en-US" b="1" cap="all" dirty="0" smtClean="0">
                <a:effectLst>
                  <a:glow rad="101600">
                    <a:schemeClr val="bg1">
                      <a:alpha val="60000"/>
                    </a:schemeClr>
                  </a:glow>
                </a:effectLst>
              </a:rPr>
              <a:t>Sorcery</a:t>
            </a:r>
            <a:r>
              <a:rPr lang="en-US" dirty="0" smtClean="0">
                <a:effectLst>
                  <a:glow rad="101600">
                    <a:schemeClr val="bg1">
                      <a:alpha val="60000"/>
                    </a:schemeClr>
                  </a:glow>
                </a:effectLst>
              </a:rPr>
              <a:t>  </a:t>
            </a:r>
            <a:r>
              <a:rPr lang="en-US" i="1" dirty="0" smtClean="0">
                <a:effectLst>
                  <a:glow rad="101600">
                    <a:schemeClr val="bg1">
                      <a:alpha val="60000"/>
                    </a:schemeClr>
                  </a:glow>
                </a:effectLst>
              </a:rPr>
              <a:t>-  Acts 19:19</a:t>
            </a:r>
          </a:p>
          <a:p>
            <a:pPr hangingPunct="0"/>
            <a:r>
              <a:rPr lang="en-US" dirty="0" smtClean="0">
                <a:solidFill>
                  <a:srgbClr val="FFFF00"/>
                </a:solidFill>
                <a:effectLst>
                  <a:glow rad="101600">
                    <a:schemeClr val="bg1">
                      <a:alpha val="60000"/>
                    </a:schemeClr>
                  </a:glow>
                </a:effectLst>
              </a:rPr>
              <a:t> </a:t>
            </a:r>
            <a:r>
              <a:rPr lang="en-US" b="1" cap="all" dirty="0" smtClean="0">
                <a:solidFill>
                  <a:srgbClr val="FFFF00"/>
                </a:solidFill>
                <a:effectLst>
                  <a:glow rad="101600">
                    <a:schemeClr val="bg1">
                      <a:alpha val="60000"/>
                    </a:schemeClr>
                  </a:glow>
                </a:effectLst>
              </a:rPr>
              <a:t>Snake Charmer</a:t>
            </a:r>
            <a:r>
              <a:rPr lang="en-US" dirty="0" smtClean="0">
                <a:solidFill>
                  <a:srgbClr val="FFFF00"/>
                </a:solidFill>
                <a:effectLst>
                  <a:glow rad="101600">
                    <a:schemeClr val="bg1">
                      <a:alpha val="60000"/>
                    </a:schemeClr>
                  </a:glow>
                </a:effectLst>
              </a:rPr>
              <a:t>  -  </a:t>
            </a:r>
            <a:r>
              <a:rPr lang="en-US" i="1" dirty="0" smtClean="0">
                <a:effectLst>
                  <a:glow rad="101600">
                    <a:schemeClr val="bg1">
                      <a:alpha val="60000"/>
                    </a:schemeClr>
                  </a:glow>
                </a:effectLst>
              </a:rPr>
              <a:t>Luke 10:19</a:t>
            </a:r>
          </a:p>
          <a:p>
            <a:pPr hangingPunct="0"/>
            <a:r>
              <a:rPr lang="en-US" dirty="0" smtClean="0">
                <a:solidFill>
                  <a:srgbClr val="FFFF00"/>
                </a:solidFill>
                <a:effectLst>
                  <a:glow rad="101600">
                    <a:schemeClr val="bg1">
                      <a:alpha val="60000"/>
                    </a:schemeClr>
                  </a:glow>
                </a:effectLst>
              </a:rPr>
              <a:t> </a:t>
            </a:r>
            <a:r>
              <a:rPr lang="en-US" b="1" cap="all" dirty="0" smtClean="0">
                <a:solidFill>
                  <a:srgbClr val="FFFF00"/>
                </a:solidFill>
                <a:effectLst>
                  <a:glow rad="101600">
                    <a:schemeClr val="bg1">
                      <a:alpha val="60000"/>
                    </a:schemeClr>
                  </a:glow>
                </a:effectLst>
              </a:rPr>
              <a:t>Astrologers:  </a:t>
            </a:r>
            <a:r>
              <a:rPr lang="en-US" b="1" cap="all" dirty="0" smtClean="0">
                <a:effectLst>
                  <a:glow rad="101600">
                    <a:schemeClr val="bg1">
                      <a:alpha val="60000"/>
                    </a:schemeClr>
                  </a:glow>
                </a:effectLst>
              </a:rPr>
              <a:t>A person who professes to interpret or determine the supposed influence of the stars on human events</a:t>
            </a:r>
            <a:r>
              <a:rPr lang="en-US" dirty="0" smtClean="0">
                <a:effectLst>
                  <a:glow rad="101600">
                    <a:schemeClr val="bg1">
                      <a:alpha val="60000"/>
                    </a:schemeClr>
                  </a:glow>
                </a:effectLst>
              </a:rPr>
              <a:t>  -  </a:t>
            </a:r>
            <a:r>
              <a:rPr lang="en-US" i="1" dirty="0" smtClean="0">
                <a:effectLst>
                  <a:glow rad="101600">
                    <a:schemeClr val="bg1">
                      <a:alpha val="60000"/>
                    </a:schemeClr>
                  </a:glow>
                </a:effectLst>
              </a:rPr>
              <a:t>Daniel 1:20;  2:2, 10, 27</a:t>
            </a:r>
          </a:p>
          <a:p>
            <a:pPr hangingPunct="0"/>
            <a:endParaRPr lang="en-US" i="1" dirty="0" smtClean="0">
              <a:effectLst>
                <a:glow rad="101600">
                  <a:schemeClr val="bg1">
                    <a:alpha val="60000"/>
                  </a:schemeClr>
                </a:glow>
              </a:effectLst>
            </a:endParaRPr>
          </a:p>
          <a:p>
            <a:pPr hangingPunct="0"/>
            <a:endParaRPr lang="en-US" i="1" dirty="0" smtClean="0">
              <a:effectLst>
                <a:glow rad="101600">
                  <a:schemeClr val="bg1">
                    <a:alpha val="60000"/>
                  </a:schemeClr>
                </a:glow>
              </a:effectLst>
            </a:endParaRPr>
          </a:p>
          <a:p>
            <a:pPr hangingPunct="0">
              <a:buFont typeface="Arial" charset="0"/>
              <a:buChar char="•"/>
            </a:pPr>
            <a:endParaRPr lang="en-US" dirty="0" smtClean="0">
              <a:effectLst>
                <a:glow rad="101600">
                  <a:schemeClr val="bg1">
                    <a:alpha val="60000"/>
                  </a:schemeClr>
                </a:glow>
              </a:effectLst>
            </a:endParaRPr>
          </a:p>
          <a:p>
            <a:pPr hangingPunct="0">
              <a:buNone/>
            </a:pPr>
            <a:r>
              <a:rPr lang="en-US" dirty="0" smtClean="0">
                <a:effectLst>
                  <a:glow rad="101600">
                    <a:schemeClr val="bg1">
                      <a:alpha val="60000"/>
                    </a:schemeClr>
                  </a:glow>
                </a:effectLst>
              </a:rPr>
              <a:t> </a:t>
            </a:r>
          </a:p>
          <a:p>
            <a:endParaRPr lang="en-US" dirty="0" smtClean="0">
              <a:effectLst>
                <a:glow rad="101600">
                  <a:schemeClr val="bg1">
                    <a:alpha val="60000"/>
                  </a:schemeClr>
                </a:glow>
              </a:effectLst>
            </a:endParaRPr>
          </a:p>
          <a:p>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to="" calcmode="lin" valueType="num">
                                      <p:cBhvr>
                                        <p:cTn id="2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96774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1" name="Picture 5"/>
          <p:cNvPicPr>
            <a:picLocks noChangeAspect="1" noChangeArrowheads="1"/>
          </p:cNvPicPr>
          <p:nvPr/>
        </p:nvPicPr>
        <p:blipFill>
          <a:blip r:embed="rId3" cstate="print"/>
          <a:srcRect/>
          <a:stretch>
            <a:fillRect/>
          </a:stretch>
        </p:blipFill>
        <p:spPr bwMode="auto">
          <a:xfrm>
            <a:off x="533400" y="533400"/>
            <a:ext cx="7777505" cy="5825621"/>
          </a:xfrm>
          <a:prstGeom prst="rect">
            <a:avLst/>
          </a:prstGeom>
          <a:ln>
            <a:noFill/>
          </a:ln>
          <a:effectLst>
            <a:softEdge rad="112500"/>
          </a:effectLst>
        </p:spPr>
      </p:pic>
      <p:sp>
        <p:nvSpPr>
          <p:cNvPr id="5" name="Rectangle 4"/>
          <p:cNvSpPr/>
          <p:nvPr/>
        </p:nvSpPr>
        <p:spPr>
          <a:xfrm>
            <a:off x="1066800" y="1295400"/>
            <a:ext cx="6858000" cy="3785652"/>
          </a:xfrm>
          <a:prstGeom prst="rect">
            <a:avLst/>
          </a:prstGeom>
        </p:spPr>
        <p:txBody>
          <a:bodyPr wrap="square">
            <a:spAutoFit/>
          </a:bodyPr>
          <a:lstStyle/>
          <a:p>
            <a:pPr algn="ctr"/>
            <a:r>
              <a:rPr lang="en-US" sz="4800" b="1" i="1" dirty="0" smtClean="0">
                <a:solidFill>
                  <a:schemeClr val="bg1"/>
                </a:solidFill>
                <a:effectLst>
                  <a:glow rad="228600">
                    <a:schemeClr val="accent6">
                      <a:satMod val="175000"/>
                      <a:alpha val="40000"/>
                    </a:schemeClr>
                  </a:glow>
                </a:effectLst>
              </a:rPr>
              <a:t>“And have no fellowship with the unfruitful works of darkness, but rather reprove them.” </a:t>
            </a:r>
          </a:p>
          <a:p>
            <a:pPr algn="ctr"/>
            <a:r>
              <a:rPr lang="en-US" sz="4800" b="1" i="1" dirty="0">
                <a:solidFill>
                  <a:schemeClr val="bg1"/>
                </a:solidFill>
                <a:effectLst>
                  <a:glow rad="228600">
                    <a:schemeClr val="accent6">
                      <a:satMod val="175000"/>
                      <a:alpha val="40000"/>
                    </a:schemeClr>
                  </a:glow>
                </a:effectLst>
              </a:rPr>
              <a:t>(</a:t>
            </a:r>
            <a:r>
              <a:rPr lang="en-US" sz="4800" b="1" i="1" dirty="0" smtClean="0">
                <a:solidFill>
                  <a:schemeClr val="bg1"/>
                </a:solidFill>
                <a:effectLst>
                  <a:glow rad="228600">
                    <a:schemeClr val="accent6">
                      <a:satMod val="175000"/>
                      <a:alpha val="40000"/>
                    </a:schemeClr>
                  </a:glow>
                </a:effectLst>
              </a:rPr>
              <a:t>Ephesians </a:t>
            </a:r>
            <a:r>
              <a:rPr lang="en-US" sz="4800" b="1" i="1" dirty="0" smtClean="0">
                <a:solidFill>
                  <a:schemeClr val="bg1"/>
                </a:solidFill>
                <a:effectLst>
                  <a:glow rad="228600">
                    <a:schemeClr val="accent6">
                      <a:satMod val="175000"/>
                      <a:alpha val="40000"/>
                    </a:schemeClr>
                  </a:glow>
                </a:effectLst>
              </a:rPr>
              <a:t>5:11)</a:t>
            </a:r>
            <a:endParaRPr lang="en-US" sz="4800" b="1" i="1" dirty="0">
              <a:solidFill>
                <a:schemeClr val="bg1"/>
              </a:solidFill>
              <a:effectLst>
                <a:glow rad="228600">
                  <a:schemeClr val="accent6">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cap="all" dirty="0" smtClean="0">
                <a:effectLst>
                  <a:glow rad="101600">
                    <a:schemeClr val="bg1">
                      <a:alpha val="60000"/>
                    </a:schemeClr>
                  </a:glow>
                </a:effectLst>
              </a:rPr>
              <a:t/>
            </a:r>
            <a:br>
              <a:rPr lang="en-US" sz="4900" b="1" cap="all" dirty="0" smtClean="0">
                <a:effectLst>
                  <a:glow rad="101600">
                    <a:schemeClr val="bg1">
                      <a:alpha val="60000"/>
                    </a:schemeClr>
                  </a:glow>
                </a:effectLst>
              </a:rPr>
            </a:br>
            <a:r>
              <a:rPr lang="en-US" b="1" dirty="0" smtClean="0">
                <a:effectLst>
                  <a:glow rad="101600">
                    <a:schemeClr val="bg1">
                      <a:alpha val="60000"/>
                    </a:schemeClr>
                  </a:glow>
                </a:effectLst>
              </a:rPr>
              <a:t>NO HARMFUL DRUGS</a:t>
            </a:r>
            <a:r>
              <a:rPr lang="en-US" i="1" dirty="0" smtClean="0">
                <a:effectLst>
                  <a:glow rad="101600">
                    <a:schemeClr val="bg1">
                      <a:alpha val="60000"/>
                    </a:schemeClr>
                  </a:glow>
                </a:effectLst>
              </a:rPr>
              <a:t/>
            </a:r>
            <a:br>
              <a:rPr lang="en-US" i="1" dirty="0" smtClean="0">
                <a:effectLst>
                  <a:glow rad="101600">
                    <a:schemeClr val="bg1">
                      <a:alpha val="60000"/>
                    </a:schemeClr>
                  </a:glow>
                </a:effectLst>
              </a:rPr>
            </a:br>
            <a:r>
              <a:rPr lang="en-US" i="1" dirty="0" smtClean="0">
                <a:effectLst>
                  <a:glow rad="101600">
                    <a:schemeClr val="bg1">
                      <a:alpha val="60000"/>
                    </a:schemeClr>
                  </a:glow>
                </a:effectLst>
              </a:rPr>
              <a:t>(Proverbs </a:t>
            </a:r>
            <a:r>
              <a:rPr lang="en-US" i="1" dirty="0" smtClean="0">
                <a:effectLst>
                  <a:glow rad="101600">
                    <a:schemeClr val="bg1">
                      <a:alpha val="60000"/>
                    </a:schemeClr>
                  </a:glow>
                </a:effectLst>
              </a:rPr>
              <a:t>20:1)</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2057400"/>
            <a:ext cx="5562600" cy="4800600"/>
          </a:xfrm>
        </p:spPr>
        <p:txBody>
          <a:bodyPr>
            <a:normAutofit/>
          </a:bodyPr>
          <a:lstStyle/>
          <a:p>
            <a:pPr hangingPunct="0"/>
            <a:r>
              <a:rPr lang="en-US" sz="3600" dirty="0" smtClean="0">
                <a:effectLst>
                  <a:glow rad="101600">
                    <a:schemeClr val="bg1">
                      <a:alpha val="60000"/>
                    </a:schemeClr>
                  </a:glow>
                </a:effectLst>
              </a:rPr>
              <a:t>Relate the word pharmacy with sorcery  -      </a:t>
            </a:r>
            <a:r>
              <a:rPr lang="en-US" sz="3600" i="1" dirty="0" smtClean="0">
                <a:effectLst>
                  <a:glow rad="101600">
                    <a:schemeClr val="bg1">
                      <a:alpha val="60000"/>
                    </a:schemeClr>
                  </a:glow>
                </a:effectLst>
              </a:rPr>
              <a:t>Revelation 9:21;  21:8</a:t>
            </a:r>
          </a:p>
          <a:p>
            <a:pPr hangingPunct="0"/>
            <a:r>
              <a:rPr lang="en-US" sz="3600" dirty="0" smtClean="0">
                <a:effectLst>
                  <a:glow rad="101600">
                    <a:schemeClr val="bg1">
                      <a:alpha val="60000"/>
                    </a:schemeClr>
                  </a:glow>
                </a:effectLst>
              </a:rPr>
              <a:t>One drink can damage vital inhibitions  -    </a:t>
            </a:r>
            <a:r>
              <a:rPr lang="en-US" sz="3600" i="1" dirty="0" smtClean="0">
                <a:effectLst>
                  <a:glow rad="101600">
                    <a:schemeClr val="bg1">
                      <a:alpha val="60000"/>
                    </a:schemeClr>
                  </a:glow>
                </a:effectLst>
              </a:rPr>
              <a:t>Proverbs 23:29-31</a:t>
            </a:r>
          </a:p>
          <a:p>
            <a:pPr hangingPunct="0"/>
            <a:r>
              <a:rPr lang="en-US" sz="3600" dirty="0" smtClean="0">
                <a:effectLst>
                  <a:glow rad="101600">
                    <a:schemeClr val="bg1">
                      <a:alpha val="60000"/>
                    </a:schemeClr>
                  </a:glow>
                </a:effectLst>
              </a:rPr>
              <a:t>Visit “skid row” mission</a:t>
            </a:r>
          </a:p>
          <a:p>
            <a:endParaRPr lang="en-US" sz="3600" dirty="0">
              <a:effectLst>
                <a:glow rad="101600">
                  <a:schemeClr val="bg1">
                    <a:alpha val="60000"/>
                  </a:schemeClr>
                </a:glow>
              </a:effectLst>
            </a:endParaRPr>
          </a:p>
        </p:txBody>
      </p:sp>
      <p:pic>
        <p:nvPicPr>
          <p:cNvPr id="7171" name="Picture 3"/>
          <p:cNvPicPr>
            <a:picLocks noChangeAspect="1" noChangeArrowheads="1"/>
          </p:cNvPicPr>
          <p:nvPr/>
        </p:nvPicPr>
        <p:blipFill>
          <a:blip r:embed="rId3" cstate="print"/>
          <a:srcRect/>
          <a:stretch>
            <a:fillRect/>
          </a:stretch>
        </p:blipFill>
        <p:spPr bwMode="auto">
          <a:xfrm>
            <a:off x="5791200" y="1981200"/>
            <a:ext cx="2990850" cy="436664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900" b="1" dirty="0" smtClean="0">
                <a:effectLst>
                  <a:glow rad="101600">
                    <a:schemeClr val="bg1">
                      <a:alpha val="60000"/>
                    </a:schemeClr>
                  </a:glow>
                </a:effectLst>
              </a:rPr>
              <a:t/>
            </a:r>
            <a:br>
              <a:rPr lang="en-US" sz="4900" b="1" dirty="0" smtClean="0">
                <a:effectLst>
                  <a:glow rad="101600">
                    <a:schemeClr val="bg1">
                      <a:alpha val="60000"/>
                    </a:schemeClr>
                  </a:glow>
                </a:effectLst>
              </a:rPr>
            </a:br>
            <a:r>
              <a:rPr lang="en-US" sz="4900" b="1" dirty="0" smtClean="0">
                <a:effectLst>
                  <a:glow rad="101600">
                    <a:schemeClr val="bg1">
                      <a:alpha val="60000"/>
                    </a:schemeClr>
                  </a:glow>
                </a:effectLst>
              </a:rPr>
              <a:t>NO EVIL SPEAKING</a:t>
            </a:r>
            <a:r>
              <a:rPr lang="en-US" b="1" dirty="0" smtClean="0">
                <a:effectLst>
                  <a:glow rad="101600">
                    <a:schemeClr val="bg1">
                      <a:alpha val="60000"/>
                    </a:schemeClr>
                  </a:glow>
                </a:effectLst>
              </a:rPr>
              <a:t/>
            </a:r>
            <a:br>
              <a:rPr lang="en-US" b="1" dirty="0" smtClean="0">
                <a:effectLst>
                  <a:glow rad="101600">
                    <a:schemeClr val="bg1">
                      <a:alpha val="60000"/>
                    </a:schemeClr>
                  </a:glow>
                </a:effectLst>
              </a:rPr>
            </a:br>
            <a:r>
              <a:rPr lang="en-US" i="1" dirty="0" smtClean="0">
                <a:effectLst>
                  <a:glow rad="101600">
                    <a:schemeClr val="bg1">
                      <a:alpha val="60000"/>
                    </a:schemeClr>
                  </a:glow>
                </a:effectLst>
              </a:rPr>
              <a:t>(EPHESIANS 4:31)</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304800" y="1905000"/>
            <a:ext cx="6172200" cy="4953000"/>
          </a:xfrm>
        </p:spPr>
        <p:txBody>
          <a:bodyPr>
            <a:normAutofit fontScale="92500"/>
          </a:bodyPr>
          <a:lstStyle/>
          <a:p>
            <a:r>
              <a:rPr lang="en-US" sz="3600" dirty="0" smtClean="0">
                <a:effectLst>
                  <a:glow rad="101600">
                    <a:schemeClr val="bg1">
                      <a:alpha val="60000"/>
                    </a:schemeClr>
                  </a:glow>
                </a:effectLst>
              </a:rPr>
              <a:t>Gossip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Prov. 16:28</a:t>
            </a:r>
          </a:p>
          <a:p>
            <a:r>
              <a:rPr lang="en-US" sz="3600" dirty="0" smtClean="0">
                <a:effectLst>
                  <a:glow rad="101600">
                    <a:schemeClr val="bg1">
                      <a:alpha val="60000"/>
                    </a:schemeClr>
                  </a:glow>
                </a:effectLst>
              </a:rPr>
              <a:t>Slander – </a:t>
            </a:r>
            <a:r>
              <a:rPr lang="en-US" sz="3600" i="1" dirty="0" smtClean="0">
                <a:effectLst>
                  <a:glow rad="101600">
                    <a:schemeClr val="bg1">
                      <a:alpha val="60000"/>
                    </a:schemeClr>
                  </a:glow>
                </a:effectLst>
              </a:rPr>
              <a:t>Psalms 31:13</a:t>
            </a:r>
          </a:p>
          <a:p>
            <a:r>
              <a:rPr lang="en-US" sz="3600" dirty="0" smtClean="0">
                <a:effectLst>
                  <a:glow rad="101600">
                    <a:schemeClr val="bg1">
                      <a:alpha val="60000"/>
                    </a:schemeClr>
                  </a:glow>
                </a:effectLst>
              </a:rPr>
              <a:t>Evil Report - </a:t>
            </a:r>
            <a:r>
              <a:rPr lang="en-US" sz="3600" i="1" dirty="0" smtClean="0">
                <a:effectLst>
                  <a:glow rad="101600">
                    <a:schemeClr val="bg1">
                      <a:alpha val="60000"/>
                    </a:schemeClr>
                  </a:glow>
                </a:effectLst>
              </a:rPr>
              <a:t>II Cor. 6:8</a:t>
            </a:r>
          </a:p>
          <a:p>
            <a:r>
              <a:rPr lang="en-US" sz="3600" dirty="0" smtClean="0">
                <a:effectLst>
                  <a:glow rad="101600">
                    <a:schemeClr val="bg1">
                      <a:alpha val="60000"/>
                    </a:schemeClr>
                  </a:glow>
                </a:effectLst>
              </a:rPr>
              <a:t>Froward </a:t>
            </a:r>
            <a:r>
              <a:rPr lang="en-US" sz="3600" i="1" dirty="0" smtClean="0">
                <a:effectLst>
                  <a:glow rad="101600">
                    <a:schemeClr val="bg1">
                      <a:alpha val="60000"/>
                    </a:schemeClr>
                  </a:glow>
                </a:effectLst>
              </a:rPr>
              <a:t>(</a:t>
            </a:r>
            <a:r>
              <a:rPr lang="en-US" sz="3600" i="1" dirty="0" smtClean="0">
                <a:effectLst>
                  <a:glow rad="101600">
                    <a:schemeClr val="bg1">
                      <a:alpha val="60000"/>
                    </a:schemeClr>
                  </a:glow>
                </a:effectLst>
              </a:rPr>
              <a:t>willfully contrary) </a:t>
            </a:r>
            <a:r>
              <a:rPr lang="en-US" sz="3600" dirty="0" smtClean="0">
                <a:effectLst>
                  <a:glow rad="101600">
                    <a:schemeClr val="bg1">
                      <a:alpha val="60000"/>
                    </a:schemeClr>
                  </a:glow>
                </a:effectLst>
              </a:rPr>
              <a:t>mouth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Prov. 8:13</a:t>
            </a:r>
          </a:p>
          <a:p>
            <a:r>
              <a:rPr lang="en-US" sz="3600" dirty="0" smtClean="0">
                <a:effectLst>
                  <a:glow rad="101600">
                    <a:schemeClr val="bg1">
                      <a:alpha val="60000"/>
                    </a:schemeClr>
                  </a:glow>
                </a:effectLst>
              </a:rPr>
              <a:t>Reviling </a:t>
            </a:r>
            <a:r>
              <a:rPr lang="en-US" sz="3600" i="1" dirty="0" smtClean="0">
                <a:effectLst>
                  <a:glow rad="101600">
                    <a:schemeClr val="bg1">
                      <a:alpha val="60000"/>
                    </a:schemeClr>
                  </a:glow>
                </a:effectLst>
              </a:rPr>
              <a:t>(c</a:t>
            </a:r>
            <a:r>
              <a:rPr lang="en-US" sz="3600" i="1" dirty="0" smtClean="0">
                <a:effectLst>
                  <a:glow rad="101600">
                    <a:schemeClr val="bg1">
                      <a:alpha val="60000"/>
                    </a:schemeClr>
                  </a:glow>
                </a:effectLst>
              </a:rPr>
              <a:t>riticize </a:t>
            </a:r>
            <a:r>
              <a:rPr lang="en-US" sz="3600" i="1" dirty="0" smtClean="0">
                <a:effectLst>
                  <a:glow rad="101600">
                    <a:schemeClr val="bg1">
                      <a:alpha val="60000"/>
                    </a:schemeClr>
                  </a:glow>
                </a:effectLst>
              </a:rPr>
              <a:t>in an abusive or </a:t>
            </a:r>
            <a:r>
              <a:rPr lang="en-US" sz="3600" i="1" dirty="0" smtClean="0">
                <a:effectLst>
                  <a:glow rad="101600">
                    <a:schemeClr val="bg1">
                      <a:alpha val="60000"/>
                    </a:schemeClr>
                  </a:glow>
                </a:effectLst>
              </a:rPr>
              <a:t>insulting manner)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 Pet. 2:23</a:t>
            </a:r>
          </a:p>
          <a:p>
            <a:r>
              <a:rPr lang="en-US" sz="3600" dirty="0" smtClean="0">
                <a:effectLst>
                  <a:glow rad="101600">
                    <a:schemeClr val="bg1">
                      <a:alpha val="60000"/>
                    </a:schemeClr>
                  </a:glow>
                </a:effectLst>
              </a:rPr>
              <a:t>Cursing</a:t>
            </a:r>
            <a:r>
              <a:rPr lang="en-US" sz="3600" i="1" dirty="0" smtClean="0">
                <a:effectLst>
                  <a:glow rad="101600">
                    <a:schemeClr val="bg1">
                      <a:alpha val="60000"/>
                    </a:schemeClr>
                  </a:glow>
                </a:effectLst>
              </a:rPr>
              <a:t> – James 3:10</a:t>
            </a:r>
            <a:endParaRPr lang="en-US" sz="3600" i="1" dirty="0">
              <a:effectLst>
                <a:glow rad="101600">
                  <a:schemeClr val="bg1">
                    <a:alpha val="60000"/>
                  </a:schemeClr>
                </a:glow>
              </a:effectLst>
            </a:endParaRPr>
          </a:p>
        </p:txBody>
      </p:sp>
      <p:pic>
        <p:nvPicPr>
          <p:cNvPr id="8194" name="Picture 2"/>
          <p:cNvPicPr>
            <a:picLocks noChangeAspect="1" noChangeArrowheads="1"/>
          </p:cNvPicPr>
          <p:nvPr/>
        </p:nvPicPr>
        <p:blipFill>
          <a:blip r:embed="rId3" cstate="print"/>
          <a:srcRect/>
          <a:stretch>
            <a:fillRect/>
          </a:stretch>
        </p:blipFill>
        <p:spPr bwMode="auto">
          <a:xfrm>
            <a:off x="5588000" y="2133600"/>
            <a:ext cx="3556000"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a:bodyPr>
          <a:lstStyle/>
          <a:p>
            <a:r>
              <a:rPr lang="en-US" b="1" dirty="0" smtClean="0">
                <a:effectLst>
                  <a:glow rad="101600">
                    <a:schemeClr val="bg1">
                      <a:alpha val="60000"/>
                    </a:schemeClr>
                  </a:glow>
                </a:effectLst>
              </a:rPr>
              <a:t>NO DISHONESTY</a:t>
            </a:r>
            <a:r>
              <a:rPr lang="en-US" b="1" dirty="0" smtClean="0">
                <a:effectLst>
                  <a:glow rad="101600">
                    <a:schemeClr val="bg1">
                      <a:alpha val="60000"/>
                    </a:schemeClr>
                  </a:glow>
                </a:effectLst>
              </a:rPr>
              <a:t/>
            </a:r>
            <a:br>
              <a:rPr lang="en-US" b="1" dirty="0" smtClean="0">
                <a:effectLst>
                  <a:glow rad="101600">
                    <a:schemeClr val="bg1">
                      <a:alpha val="60000"/>
                    </a:schemeClr>
                  </a:glow>
                </a:effectLst>
              </a:rPr>
            </a:br>
            <a:r>
              <a:rPr lang="en-US" sz="4000" i="1" dirty="0" smtClean="0">
                <a:effectLst>
                  <a:glow rad="101600">
                    <a:schemeClr val="bg1">
                      <a:alpha val="60000"/>
                    </a:schemeClr>
                  </a:glow>
                </a:effectLst>
              </a:rPr>
              <a:t>(Ezekiel 22:27)</a:t>
            </a:r>
            <a:r>
              <a:rPr lang="en-US" b="1" dirty="0" smtClean="0">
                <a:effectLst>
                  <a:glow rad="101600">
                    <a:schemeClr val="bg1">
                      <a:alpha val="60000"/>
                    </a:schemeClr>
                  </a:glow>
                </a:effectLst>
              </a:rPr>
              <a:t/>
            </a:r>
            <a:br>
              <a:rPr lang="en-US" b="1" dirty="0" smtClean="0">
                <a:effectLst>
                  <a:glow rad="101600">
                    <a:schemeClr val="bg1">
                      <a:alpha val="60000"/>
                    </a:schemeClr>
                  </a:glow>
                </a:effectLst>
              </a:rPr>
            </a:br>
            <a:endParaRPr lang="en-US" b="1" dirty="0">
              <a:effectLst>
                <a:glow rad="101600">
                  <a:schemeClr val="bg1">
                    <a:alpha val="60000"/>
                  </a:schemeClr>
                </a:glow>
              </a:effectLst>
            </a:endParaRPr>
          </a:p>
        </p:txBody>
      </p:sp>
      <p:sp>
        <p:nvSpPr>
          <p:cNvPr id="3" name="Content Placeholder 2"/>
          <p:cNvSpPr>
            <a:spLocks noGrp="1"/>
          </p:cNvSpPr>
          <p:nvPr>
            <p:ph idx="1"/>
          </p:nvPr>
        </p:nvSpPr>
        <p:spPr>
          <a:xfrm>
            <a:off x="0" y="1600200"/>
            <a:ext cx="8991600" cy="5486400"/>
          </a:xfrm>
        </p:spPr>
        <p:txBody>
          <a:bodyPr>
            <a:normAutofit/>
          </a:bodyPr>
          <a:lstStyle/>
          <a:p>
            <a:r>
              <a:rPr lang="en-US" sz="3600" dirty="0" smtClean="0">
                <a:effectLst>
                  <a:glow rad="101600">
                    <a:schemeClr val="bg1">
                      <a:alpha val="60000"/>
                    </a:schemeClr>
                  </a:glow>
                </a:effectLst>
              </a:rPr>
              <a:t>Lying – </a:t>
            </a:r>
            <a:r>
              <a:rPr lang="en-US" sz="3600" i="1" dirty="0" smtClean="0">
                <a:effectLst>
                  <a:glow rad="101600">
                    <a:schemeClr val="bg1">
                      <a:alpha val="60000"/>
                    </a:schemeClr>
                  </a:glow>
                </a:effectLst>
              </a:rPr>
              <a:t>Col. 3:9</a:t>
            </a:r>
          </a:p>
          <a:p>
            <a:r>
              <a:rPr lang="en-US" sz="3600" dirty="0" smtClean="0">
                <a:effectLst>
                  <a:glow rad="101600">
                    <a:schemeClr val="bg1">
                      <a:alpha val="60000"/>
                    </a:schemeClr>
                  </a:glow>
                </a:effectLst>
              </a:rPr>
              <a:t>Stealing – </a:t>
            </a:r>
            <a:r>
              <a:rPr lang="en-US" sz="3600" i="1" dirty="0" smtClean="0">
                <a:effectLst>
                  <a:glow rad="101600">
                    <a:schemeClr val="bg1">
                      <a:alpha val="60000"/>
                    </a:schemeClr>
                  </a:glow>
                </a:effectLst>
              </a:rPr>
              <a:t>Eph. 4:28</a:t>
            </a:r>
          </a:p>
          <a:p>
            <a:r>
              <a:rPr lang="en-US" sz="3600" dirty="0" smtClean="0">
                <a:effectLst>
                  <a:glow rad="101600">
                    <a:schemeClr val="bg1">
                      <a:alpha val="60000"/>
                    </a:schemeClr>
                  </a:glow>
                </a:effectLst>
              </a:rPr>
              <a:t>Cheating – </a:t>
            </a:r>
            <a:r>
              <a:rPr lang="en-US" sz="3600" i="1" dirty="0" smtClean="0">
                <a:effectLst>
                  <a:glow rad="101600">
                    <a:schemeClr val="bg1">
                      <a:alpha val="60000"/>
                    </a:schemeClr>
                  </a:glow>
                </a:effectLst>
              </a:rPr>
              <a:t>Prov. 26:29</a:t>
            </a:r>
          </a:p>
          <a:p>
            <a:r>
              <a:rPr lang="en-US" sz="3600" dirty="0" smtClean="0">
                <a:effectLst>
                  <a:glow rad="101600">
                    <a:schemeClr val="bg1">
                      <a:alpha val="60000"/>
                    </a:schemeClr>
                  </a:glow>
                </a:effectLst>
              </a:rPr>
              <a:t>Deceitful – </a:t>
            </a:r>
            <a:r>
              <a:rPr lang="en-US" sz="3600" i="1" dirty="0" smtClean="0">
                <a:effectLst>
                  <a:glow rad="101600">
                    <a:schemeClr val="bg1">
                      <a:alpha val="60000"/>
                    </a:schemeClr>
                  </a:glow>
                </a:effectLst>
              </a:rPr>
              <a:t>Psalms 43:1</a:t>
            </a:r>
          </a:p>
          <a:p>
            <a:r>
              <a:rPr lang="en-US" sz="3600" dirty="0" smtClean="0">
                <a:effectLst>
                  <a:glow rad="101600">
                    <a:schemeClr val="bg1">
                      <a:alpha val="60000"/>
                    </a:schemeClr>
                  </a:glow>
                </a:effectLst>
              </a:rPr>
              <a:t>Unjust – </a:t>
            </a:r>
            <a:r>
              <a:rPr lang="en-US" sz="3600" i="1" dirty="0" smtClean="0">
                <a:effectLst>
                  <a:glow rad="101600">
                    <a:schemeClr val="bg1">
                      <a:alpha val="60000"/>
                    </a:schemeClr>
                  </a:glow>
                </a:effectLst>
              </a:rPr>
              <a:t>Prov. 29:27</a:t>
            </a:r>
          </a:p>
          <a:p>
            <a:r>
              <a:rPr lang="en-US" sz="3600" i="1" dirty="0" smtClean="0">
                <a:solidFill>
                  <a:srgbClr val="FFFF00"/>
                </a:solidFill>
                <a:effectLst>
                  <a:glow rad="101600">
                    <a:schemeClr val="bg1">
                      <a:alpha val="60000"/>
                    </a:schemeClr>
                  </a:glow>
                </a:effectLst>
              </a:rPr>
              <a:t>Prov. 11:1 “A false balance is abomination to the LORD: but a just weight is his delight.”</a:t>
            </a:r>
          </a:p>
          <a:p>
            <a:endParaRPr lang="en-US" sz="3600" dirty="0" smtClean="0">
              <a:effectLst>
                <a:glow rad="101600">
                  <a:schemeClr val="bg1">
                    <a:alpha val="60000"/>
                  </a:schemeClr>
                </a:glow>
              </a:effectLst>
            </a:endParaRPr>
          </a:p>
        </p:txBody>
      </p:sp>
      <p:pic>
        <p:nvPicPr>
          <p:cNvPr id="9218" name="Picture 2"/>
          <p:cNvPicPr>
            <a:picLocks noChangeAspect="1" noChangeArrowheads="1"/>
          </p:cNvPicPr>
          <p:nvPr/>
        </p:nvPicPr>
        <p:blipFill>
          <a:blip r:embed="rId3" cstate="print"/>
          <a:srcRect/>
          <a:stretch>
            <a:fillRect/>
          </a:stretch>
        </p:blipFill>
        <p:spPr bwMode="auto">
          <a:xfrm>
            <a:off x="4953000" y="1905000"/>
            <a:ext cx="4038600" cy="26955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98298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print">
            <a:lum bright="-10000" contrast="40000"/>
          </a:blip>
          <a:srcRect/>
          <a:stretch>
            <a:fillRect/>
          </a:stretch>
        </p:blipFill>
        <p:spPr bwMode="auto">
          <a:xfrm>
            <a:off x="1752600" y="0"/>
            <a:ext cx="556591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2057400"/>
          </a:xfrm>
        </p:spPr>
        <p:txBody>
          <a:bodyPr>
            <a:normAutofit fontScale="90000"/>
          </a:bodyPr>
          <a:lstStyle/>
          <a:p>
            <a:r>
              <a:rPr lang="en-US" sz="4900" b="1" cap="all" dirty="0" smtClean="0">
                <a:effectLst>
                  <a:glow rad="101600">
                    <a:schemeClr val="bg1">
                      <a:alpha val="60000"/>
                    </a:schemeClr>
                  </a:glow>
                </a:effectLst>
              </a:rPr>
              <a:t>No Carnal music</a:t>
            </a:r>
            <a:r>
              <a:rPr lang="en-US" sz="4900" dirty="0" smtClean="0">
                <a:effectLst>
                  <a:glow rad="101600">
                    <a:schemeClr val="bg1">
                      <a:alpha val="60000"/>
                    </a:schemeClr>
                  </a:glow>
                </a:effectLst>
              </a:rPr>
              <a:t>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(Psalms 40:1-3)</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752600"/>
            <a:ext cx="9144000" cy="5105400"/>
          </a:xfrm>
        </p:spPr>
        <p:txBody>
          <a:bodyPr>
            <a:normAutofit fontScale="92500"/>
          </a:bodyPr>
          <a:lstStyle/>
          <a:p>
            <a:pPr hangingPunct="0"/>
            <a:r>
              <a:rPr lang="en-US" sz="3600" dirty="0" smtClean="0">
                <a:effectLst>
                  <a:glow rad="101600">
                    <a:schemeClr val="bg1">
                      <a:alpha val="60000"/>
                    </a:schemeClr>
                  </a:glow>
                </a:effectLst>
              </a:rPr>
              <a:t>Music is a powerful force of evil  -  </a:t>
            </a:r>
            <a:r>
              <a:rPr lang="en-US" sz="3600" dirty="0" smtClean="0">
                <a:effectLst>
                  <a:glow rad="101600">
                    <a:schemeClr val="bg1">
                      <a:alpha val="60000"/>
                    </a:schemeClr>
                  </a:glow>
                </a:effectLst>
              </a:rPr>
              <a:t>             Rebellion </a:t>
            </a:r>
            <a:r>
              <a:rPr lang="en-US" sz="3600" dirty="0" smtClean="0">
                <a:effectLst>
                  <a:glow rad="101600">
                    <a:schemeClr val="bg1">
                      <a:alpha val="60000"/>
                    </a:schemeClr>
                  </a:glow>
                </a:effectLst>
              </a:rPr>
              <a:t>/ immorality</a:t>
            </a:r>
          </a:p>
          <a:p>
            <a:pPr hangingPunct="0"/>
            <a:r>
              <a:rPr lang="en-US" sz="3600" dirty="0" smtClean="0">
                <a:effectLst>
                  <a:glow rad="101600">
                    <a:schemeClr val="bg1">
                      <a:alpha val="60000"/>
                    </a:schemeClr>
                  </a:glow>
                </a:effectLst>
              </a:rPr>
              <a:t>Christian Rock produces the same destructive results as does non-Christian music  </a:t>
            </a:r>
            <a:r>
              <a:rPr lang="en-US" sz="3600" i="1" dirty="0" smtClean="0">
                <a:effectLst>
                  <a:glow rad="101600">
                    <a:schemeClr val="bg1">
                      <a:alpha val="60000"/>
                    </a:schemeClr>
                  </a:glow>
                </a:effectLst>
              </a:rPr>
              <a:t>-             </a:t>
            </a:r>
            <a:r>
              <a:rPr lang="en-US" sz="3600" i="1" dirty="0" smtClean="0">
                <a:effectLst>
                  <a:glow rad="101600">
                    <a:schemeClr val="bg1">
                      <a:alpha val="60000"/>
                    </a:schemeClr>
                  </a:glow>
                </a:effectLst>
              </a:rPr>
              <a:t>           </a:t>
            </a:r>
            <a:r>
              <a:rPr lang="en-US" sz="3600" i="1" dirty="0" smtClean="0">
                <a:effectLst>
                  <a:glow rad="101600">
                    <a:schemeClr val="bg1">
                      <a:alpha val="60000"/>
                    </a:schemeClr>
                  </a:glow>
                </a:effectLst>
              </a:rPr>
              <a:t>II Corinthians </a:t>
            </a:r>
            <a:r>
              <a:rPr lang="en-US" sz="3600" i="1" dirty="0" smtClean="0">
                <a:effectLst>
                  <a:glow rad="101600">
                    <a:schemeClr val="bg1">
                      <a:alpha val="60000"/>
                    </a:schemeClr>
                  </a:glow>
                </a:effectLst>
              </a:rPr>
              <a:t>6:14-7:1</a:t>
            </a:r>
            <a:endParaRPr lang="en-US" sz="3600" i="1" dirty="0" smtClean="0">
              <a:effectLst>
                <a:glow rad="101600">
                  <a:schemeClr val="bg1">
                    <a:alpha val="60000"/>
                  </a:schemeClr>
                </a:glow>
              </a:effectLst>
            </a:endParaRPr>
          </a:p>
          <a:p>
            <a:pPr hangingPunct="0"/>
            <a:r>
              <a:rPr lang="en-US" sz="3600" dirty="0" smtClean="0">
                <a:effectLst>
                  <a:glow rad="101600">
                    <a:schemeClr val="bg1">
                      <a:alpha val="60000"/>
                    </a:schemeClr>
                  </a:glow>
                </a:effectLst>
              </a:rPr>
              <a:t>Satanic involvement in music – </a:t>
            </a:r>
            <a:r>
              <a:rPr lang="en-US" sz="3600" i="1" dirty="0" smtClean="0">
                <a:effectLst>
                  <a:glow rad="101600">
                    <a:schemeClr val="bg1">
                      <a:alpha val="60000"/>
                    </a:schemeClr>
                  </a:glow>
                </a:effectLst>
              </a:rPr>
              <a:t>Ezekiel 28:11-19</a:t>
            </a:r>
            <a:r>
              <a:rPr lang="en-US" sz="3600" dirty="0" smtClean="0">
                <a:effectLst>
                  <a:glow rad="101600">
                    <a:schemeClr val="bg1">
                      <a:alpha val="60000"/>
                    </a:schemeClr>
                  </a:glow>
                </a:effectLst>
              </a:rPr>
              <a:t>                         </a:t>
            </a:r>
            <a:endParaRPr lang="en-US" sz="3600" i="1" dirty="0" smtClean="0">
              <a:effectLst>
                <a:glow rad="101600">
                  <a:schemeClr val="bg1">
                    <a:alpha val="60000"/>
                  </a:schemeClr>
                </a:glow>
              </a:effectLst>
            </a:endParaRPr>
          </a:p>
          <a:p>
            <a:pPr hangingPunct="0"/>
            <a:r>
              <a:rPr lang="en-US" sz="3600" i="1" dirty="0" smtClean="0">
                <a:solidFill>
                  <a:srgbClr val="FFFF00"/>
                </a:solidFill>
                <a:effectLst>
                  <a:glow rad="101600">
                    <a:schemeClr val="bg1">
                      <a:alpha val="60000"/>
                    </a:schemeClr>
                  </a:glow>
                </a:effectLst>
              </a:rPr>
              <a:t>“It is better to hear the rebuke of the wise, than for a man to hear the song of fools.” </a:t>
            </a:r>
            <a:r>
              <a:rPr lang="en-US" sz="3600" i="1" dirty="0" smtClean="0">
                <a:solidFill>
                  <a:srgbClr val="FFFF00"/>
                </a:solidFill>
                <a:effectLst>
                  <a:glow rad="101600">
                    <a:schemeClr val="bg1">
                      <a:alpha val="60000"/>
                    </a:schemeClr>
                  </a:glow>
                </a:effectLst>
              </a:rPr>
              <a:t>-          Ecclesiastes </a:t>
            </a:r>
            <a:r>
              <a:rPr lang="en-US" sz="3600" i="1" dirty="0" smtClean="0">
                <a:solidFill>
                  <a:srgbClr val="FFFF00"/>
                </a:solidFill>
                <a:effectLst>
                  <a:glow rad="101600">
                    <a:schemeClr val="bg1">
                      <a:alpha val="60000"/>
                    </a:schemeClr>
                  </a:glow>
                </a:effectLst>
              </a:rPr>
              <a:t>7:5</a:t>
            </a:r>
            <a:endParaRPr lang="en-US" sz="3600" i="1"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6248400" y="457200"/>
            <a:ext cx="2895600" cy="231648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Autofit/>
          </a:bodyPr>
          <a:lstStyle/>
          <a:p>
            <a:r>
              <a:rPr lang="en-US" sz="3400" b="1" dirty="0" smtClean="0">
                <a:effectLst>
                  <a:glow rad="101600">
                    <a:schemeClr val="bg1">
                      <a:alpha val="60000"/>
                    </a:schemeClr>
                  </a:glow>
                </a:effectLst>
              </a:rPr>
              <a:t>No immodest appearance </a:t>
            </a:r>
            <a:endParaRPr lang="en-US" sz="3400" b="1" dirty="0" smtClean="0">
              <a:effectLst>
                <a:glow rad="101600">
                  <a:schemeClr val="bg1">
                    <a:alpha val="60000"/>
                  </a:schemeClr>
                </a:glow>
              </a:effectLst>
            </a:endParaRPr>
          </a:p>
          <a:p>
            <a:r>
              <a:rPr lang="en-US" sz="3400" b="1" dirty="0" smtClean="0">
                <a:effectLst>
                  <a:glow rad="101600">
                    <a:schemeClr val="bg1">
                      <a:alpha val="60000"/>
                    </a:schemeClr>
                  </a:glow>
                </a:effectLst>
              </a:rPr>
              <a:t>No moral impurity </a:t>
            </a:r>
            <a:endParaRPr lang="en-US" sz="3400" b="1" dirty="0" smtClean="0">
              <a:effectLst>
                <a:glow rad="101600">
                  <a:schemeClr val="bg1">
                    <a:alpha val="60000"/>
                  </a:schemeClr>
                </a:glow>
              </a:effectLst>
            </a:endParaRPr>
          </a:p>
          <a:p>
            <a:r>
              <a:rPr lang="en-US" sz="3400" b="1" dirty="0" smtClean="0">
                <a:effectLst>
                  <a:glow rad="101600">
                    <a:schemeClr val="bg1">
                      <a:alpha val="60000"/>
                    </a:schemeClr>
                  </a:glow>
                </a:effectLst>
              </a:rPr>
              <a:t>No unnatural affection </a:t>
            </a:r>
            <a:endParaRPr lang="en-US" sz="3400" b="1" dirty="0" smtClean="0">
              <a:effectLst>
                <a:glow rad="101600">
                  <a:schemeClr val="bg1">
                    <a:alpha val="60000"/>
                  </a:schemeClr>
                </a:glow>
              </a:effectLst>
            </a:endParaRPr>
          </a:p>
          <a:p>
            <a:r>
              <a:rPr lang="en-US" sz="3400" b="1" dirty="0" smtClean="0">
                <a:effectLst>
                  <a:glow rad="101600">
                    <a:schemeClr val="bg1">
                      <a:alpha val="60000"/>
                    </a:schemeClr>
                  </a:glow>
                </a:effectLst>
              </a:rPr>
              <a:t>No lustful thoughts </a:t>
            </a:r>
            <a:endParaRPr lang="en-US" sz="3400" b="1" dirty="0" smtClean="0">
              <a:effectLst>
                <a:glow rad="101600">
                  <a:schemeClr val="bg1">
                    <a:alpha val="60000"/>
                  </a:schemeClr>
                </a:glow>
              </a:effectLst>
            </a:endParaRPr>
          </a:p>
          <a:p>
            <a:r>
              <a:rPr lang="en-US" sz="3400" b="1" dirty="0" smtClean="0">
                <a:effectLst>
                  <a:glow rad="101600">
                    <a:schemeClr val="bg1">
                      <a:alpha val="60000"/>
                    </a:schemeClr>
                  </a:glow>
                </a:effectLst>
              </a:rPr>
              <a:t>No defiance of authority </a:t>
            </a:r>
            <a:endParaRPr lang="en-US" sz="3400" b="1" dirty="0" smtClean="0">
              <a:effectLst>
                <a:glow rad="101600">
                  <a:schemeClr val="bg1">
                    <a:alpha val="60000"/>
                  </a:schemeClr>
                </a:glow>
              </a:effectLst>
            </a:endParaRPr>
          </a:p>
          <a:p>
            <a:r>
              <a:rPr lang="en-US" sz="3400" b="1" dirty="0" smtClean="0">
                <a:effectLst>
                  <a:glow rad="101600">
                    <a:schemeClr val="bg1">
                      <a:alpha val="60000"/>
                    </a:schemeClr>
                  </a:glow>
                </a:effectLst>
              </a:rPr>
              <a:t>No </a:t>
            </a:r>
            <a:r>
              <a:rPr lang="en-US" sz="3400" b="1" dirty="0" smtClean="0">
                <a:effectLst>
                  <a:glow rad="101600">
                    <a:schemeClr val="bg1">
                      <a:alpha val="60000"/>
                    </a:schemeClr>
                  </a:glow>
                </a:effectLst>
              </a:rPr>
              <a:t>disrespect </a:t>
            </a:r>
            <a:r>
              <a:rPr lang="en-US" sz="3400" b="1" dirty="0" smtClean="0">
                <a:effectLst>
                  <a:glow rad="101600">
                    <a:schemeClr val="bg1">
                      <a:alpha val="60000"/>
                    </a:schemeClr>
                  </a:glow>
                </a:effectLst>
              </a:rPr>
              <a:t>of Police</a:t>
            </a:r>
            <a:r>
              <a:rPr lang="en-US" sz="3400" dirty="0" smtClean="0">
                <a:effectLst>
                  <a:glow rad="101600">
                    <a:schemeClr val="bg1">
                      <a:alpha val="60000"/>
                    </a:schemeClr>
                  </a:glow>
                </a:effectLst>
              </a:rPr>
              <a:t> </a:t>
            </a:r>
            <a:endParaRPr lang="en-US" sz="3400" dirty="0" smtClean="0">
              <a:effectLst>
                <a:glow rad="101600">
                  <a:schemeClr val="bg1">
                    <a:alpha val="60000"/>
                  </a:schemeClr>
                </a:glow>
              </a:effectLst>
            </a:endParaRPr>
          </a:p>
          <a:p>
            <a:r>
              <a:rPr lang="en-US" sz="3400" b="1" dirty="0" smtClean="0">
                <a:effectLst>
                  <a:glow rad="101600">
                    <a:schemeClr val="bg1">
                      <a:alpha val="60000"/>
                    </a:schemeClr>
                  </a:glow>
                </a:effectLst>
              </a:rPr>
              <a:t>No </a:t>
            </a:r>
            <a:r>
              <a:rPr lang="en-US" sz="3400" b="1" dirty="0" smtClean="0">
                <a:effectLst>
                  <a:glow rad="101600">
                    <a:schemeClr val="bg1">
                      <a:alpha val="60000"/>
                    </a:schemeClr>
                  </a:glow>
                </a:effectLst>
              </a:rPr>
              <a:t>disobedience </a:t>
            </a:r>
            <a:r>
              <a:rPr lang="en-US" sz="3400" b="1" dirty="0" smtClean="0">
                <a:effectLst>
                  <a:glow rad="101600">
                    <a:schemeClr val="bg1">
                      <a:alpha val="60000"/>
                    </a:schemeClr>
                  </a:glow>
                </a:effectLst>
              </a:rPr>
              <a:t>to Parents</a:t>
            </a:r>
            <a:r>
              <a:rPr lang="en-US" sz="3400" dirty="0" smtClean="0">
                <a:effectLst>
                  <a:glow rad="101600">
                    <a:schemeClr val="bg1">
                      <a:alpha val="60000"/>
                    </a:schemeClr>
                  </a:glow>
                </a:effectLst>
              </a:rPr>
              <a:t> </a:t>
            </a:r>
            <a:endParaRPr lang="en-US" sz="3400" dirty="0" smtClean="0">
              <a:effectLst>
                <a:glow rad="101600">
                  <a:schemeClr val="bg1">
                    <a:alpha val="60000"/>
                  </a:schemeClr>
                </a:glow>
              </a:effectLst>
            </a:endParaRPr>
          </a:p>
        </p:txBody>
      </p:sp>
      <p:sp>
        <p:nvSpPr>
          <p:cNvPr id="5" name="Content Placeholder 4"/>
          <p:cNvSpPr>
            <a:spLocks noGrp="1"/>
          </p:cNvSpPr>
          <p:nvPr>
            <p:ph sz="half" idx="2"/>
          </p:nvPr>
        </p:nvSpPr>
        <p:spPr>
          <a:xfrm>
            <a:off x="4648200" y="0"/>
            <a:ext cx="4495800" cy="6858000"/>
          </a:xfrm>
        </p:spPr>
        <p:txBody>
          <a:bodyPr>
            <a:normAutofit/>
          </a:bodyPr>
          <a:lstStyle/>
          <a:p>
            <a:r>
              <a:rPr lang="en-US" sz="3600" b="1" dirty="0" smtClean="0">
                <a:effectLst>
                  <a:glow rad="101600">
                    <a:schemeClr val="bg1">
                      <a:alpha val="60000"/>
                    </a:schemeClr>
                  </a:glow>
                </a:effectLst>
              </a:rPr>
              <a:t>No disrespect when appealing</a:t>
            </a:r>
            <a:r>
              <a:rPr lang="en-US" sz="3600" dirty="0" smtClean="0">
                <a:effectLst>
                  <a:glow rad="101600">
                    <a:schemeClr val="bg1">
                      <a:alpha val="60000"/>
                    </a:schemeClr>
                  </a:glow>
                </a:effectLst>
              </a:rPr>
              <a:t> </a:t>
            </a:r>
          </a:p>
          <a:p>
            <a:r>
              <a:rPr lang="en-US" sz="3600" b="1" dirty="0" smtClean="0">
                <a:effectLst>
                  <a:glow rad="101600">
                    <a:schemeClr val="bg1">
                      <a:alpha val="60000"/>
                    </a:schemeClr>
                  </a:glow>
                </a:effectLst>
              </a:rPr>
              <a:t>No dishonor to Pastors</a:t>
            </a:r>
            <a:r>
              <a:rPr lang="en-US" sz="3600" dirty="0" smtClean="0">
                <a:effectLst>
                  <a:glow rad="101600">
                    <a:schemeClr val="bg1">
                      <a:alpha val="60000"/>
                    </a:schemeClr>
                  </a:glow>
                </a:effectLst>
              </a:rPr>
              <a:t>  </a:t>
            </a:r>
          </a:p>
          <a:p>
            <a:r>
              <a:rPr lang="en-US" sz="3600" b="1" dirty="0" smtClean="0">
                <a:effectLst>
                  <a:glow rad="101600">
                    <a:schemeClr val="bg1">
                      <a:alpha val="60000"/>
                    </a:schemeClr>
                  </a:glow>
                </a:effectLst>
              </a:rPr>
              <a:t>No occult involvement  </a:t>
            </a:r>
          </a:p>
          <a:p>
            <a:r>
              <a:rPr lang="en-US" sz="3600" b="1" dirty="0" smtClean="0">
                <a:effectLst>
                  <a:glow rad="101600">
                    <a:schemeClr val="bg1">
                      <a:alpha val="60000"/>
                    </a:schemeClr>
                  </a:glow>
                </a:effectLst>
              </a:rPr>
              <a:t>No harmful drugs</a:t>
            </a:r>
          </a:p>
          <a:p>
            <a:r>
              <a:rPr lang="en-US" sz="3600" b="1" dirty="0" smtClean="0">
                <a:effectLst>
                  <a:glow rad="101600">
                    <a:schemeClr val="bg1">
                      <a:alpha val="60000"/>
                    </a:schemeClr>
                  </a:glow>
                </a:effectLst>
              </a:rPr>
              <a:t>No evil speaking</a:t>
            </a:r>
          </a:p>
          <a:p>
            <a:r>
              <a:rPr lang="en-US" sz="3600" b="1" dirty="0" smtClean="0">
                <a:effectLst>
                  <a:glow rad="101600">
                    <a:schemeClr val="bg1">
                      <a:alpha val="60000"/>
                    </a:schemeClr>
                  </a:glow>
                </a:effectLst>
              </a:rPr>
              <a:t>No dishonesty</a:t>
            </a:r>
          </a:p>
          <a:p>
            <a:r>
              <a:rPr lang="en-US" sz="3600" b="1" dirty="0" smtClean="0">
                <a:effectLst>
                  <a:glow rad="101600">
                    <a:schemeClr val="bg1">
                      <a:alpha val="60000"/>
                    </a:schemeClr>
                  </a:glow>
                </a:effectLst>
              </a:rPr>
              <a:t>No Carnal music</a:t>
            </a:r>
            <a:r>
              <a:rPr lang="en-US" sz="3600" dirty="0" smtClean="0">
                <a:effectLst>
                  <a:glow rad="101600">
                    <a:schemeClr val="bg1">
                      <a:alpha val="60000"/>
                    </a:schemeClr>
                  </a:glow>
                </a:effectLst>
              </a:rPr>
              <a:t> </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additive="base">
                                        <p:cTn id="7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 calcmode="lin" valueType="num">
                                      <p:cBhvr additive="base">
                                        <p:cTn id="7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6" end="6"/>
                                            </p:txEl>
                                          </p:spTgt>
                                        </p:tgtEl>
                                        <p:attrNameLst>
                                          <p:attrName>style.visibility</p:attrName>
                                        </p:attrNameLst>
                                      </p:cBhvr>
                                      <p:to>
                                        <p:strVal val="visible"/>
                                      </p:to>
                                    </p:set>
                                    <p:anim calcmode="lin" valueType="num">
                                      <p:cBhvr additive="base">
                                        <p:cTn id="8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7467600"/>
          </a:xfrm>
        </p:spPr>
        <p:txBody>
          <a:bodyPr>
            <a:noAutofit/>
          </a:bodyPr>
          <a:lstStyle/>
          <a:p>
            <a:pPr>
              <a:buNone/>
            </a:pPr>
            <a:endParaRPr lang="en-US" dirty="0" smtClean="0">
              <a:effectLst>
                <a:glow rad="101600">
                  <a:schemeClr val="bg1">
                    <a:alpha val="60000"/>
                  </a:schemeClr>
                </a:glow>
              </a:effectLst>
            </a:endParaRPr>
          </a:p>
          <a:p>
            <a:r>
              <a:rPr lang="en-US" dirty="0" smtClean="0">
                <a:solidFill>
                  <a:srgbClr val="FFFF00"/>
                </a:solidFill>
                <a:effectLst>
                  <a:glow rad="101600">
                    <a:schemeClr val="bg1">
                      <a:alpha val="60000"/>
                    </a:schemeClr>
                  </a:glow>
                </a:effectLst>
              </a:rPr>
              <a:t>Acceptance of men </a:t>
            </a:r>
            <a:r>
              <a:rPr lang="en-US" dirty="0" smtClean="0">
                <a:effectLst>
                  <a:glow rad="101600">
                    <a:schemeClr val="bg1">
                      <a:alpha val="60000"/>
                    </a:schemeClr>
                  </a:glow>
                </a:effectLst>
              </a:rPr>
              <a:t>- </a:t>
            </a:r>
            <a:r>
              <a:rPr lang="en-US" i="1" dirty="0" smtClean="0">
                <a:effectLst>
                  <a:glow rad="101600">
                    <a:schemeClr val="bg1">
                      <a:alpha val="60000"/>
                    </a:schemeClr>
                  </a:glow>
                </a:effectLst>
              </a:rPr>
              <a:t>Gal.1:10  “For do I now persuade men, or God? or do I seek to please men? For if I yet pleased men, I should not be the servant of Christ.”</a:t>
            </a:r>
          </a:p>
          <a:p>
            <a:r>
              <a:rPr lang="en-US" dirty="0" smtClean="0">
                <a:solidFill>
                  <a:srgbClr val="FFFF00"/>
                </a:solidFill>
                <a:effectLst>
                  <a:glow rad="101600">
                    <a:schemeClr val="bg1">
                      <a:alpha val="60000"/>
                    </a:schemeClr>
                  </a:glow>
                </a:effectLst>
              </a:rPr>
              <a:t>Approval </a:t>
            </a:r>
            <a:r>
              <a:rPr lang="en-US" dirty="0" smtClean="0">
                <a:solidFill>
                  <a:srgbClr val="FFFF00"/>
                </a:solidFill>
                <a:effectLst>
                  <a:glow rad="101600">
                    <a:schemeClr val="bg1">
                      <a:alpha val="60000"/>
                    </a:schemeClr>
                  </a:glow>
                </a:effectLst>
              </a:rPr>
              <a:t>of men </a:t>
            </a:r>
            <a:r>
              <a:rPr lang="en-US" dirty="0" smtClean="0">
                <a:effectLst>
                  <a:glow rad="101600">
                    <a:schemeClr val="bg1">
                      <a:alpha val="60000"/>
                    </a:schemeClr>
                  </a:glow>
                </a:effectLst>
              </a:rPr>
              <a:t>- </a:t>
            </a:r>
            <a:r>
              <a:rPr lang="en-US" i="1" dirty="0" smtClean="0">
                <a:effectLst>
                  <a:glow rad="101600">
                    <a:schemeClr val="bg1">
                      <a:alpha val="60000"/>
                    </a:schemeClr>
                  </a:glow>
                </a:effectLst>
              </a:rPr>
              <a:t>John 12:43 “For they loved the praise of men more than the praise of God.”</a:t>
            </a:r>
          </a:p>
          <a:p>
            <a:r>
              <a:rPr lang="en-US" dirty="0" smtClean="0">
                <a:solidFill>
                  <a:srgbClr val="FFFF00"/>
                </a:solidFill>
                <a:effectLst>
                  <a:glow rad="101600">
                    <a:schemeClr val="bg1">
                      <a:alpha val="60000"/>
                    </a:schemeClr>
                  </a:glow>
                </a:effectLst>
              </a:rPr>
              <a:t>Avoidance </a:t>
            </a:r>
            <a:r>
              <a:rPr lang="en-US" dirty="0" smtClean="0">
                <a:solidFill>
                  <a:srgbClr val="FFFF00"/>
                </a:solidFill>
                <a:effectLst>
                  <a:glow rad="101600">
                    <a:schemeClr val="bg1">
                      <a:alpha val="60000"/>
                    </a:schemeClr>
                  </a:glow>
                </a:effectLst>
              </a:rPr>
              <a:t>of suffering </a:t>
            </a:r>
            <a:r>
              <a:rPr lang="en-US" dirty="0" smtClean="0">
                <a:effectLst>
                  <a:glow rad="101600">
                    <a:schemeClr val="bg1">
                      <a:alpha val="60000"/>
                    </a:schemeClr>
                  </a:glow>
                </a:effectLst>
              </a:rPr>
              <a:t>- </a:t>
            </a:r>
            <a:r>
              <a:rPr lang="en-US" i="1" dirty="0" smtClean="0">
                <a:effectLst>
                  <a:glow rad="101600">
                    <a:schemeClr val="bg1">
                      <a:alpha val="60000"/>
                    </a:schemeClr>
                  </a:glow>
                </a:effectLst>
              </a:rPr>
              <a:t>I Peter 3:14 “But and if ye suffer for righteousness' sake, happy are ye: and be not afraid of their terror, neither be troubled.”</a:t>
            </a:r>
          </a:p>
          <a:p>
            <a:r>
              <a:rPr lang="en-US" dirty="0" smtClean="0">
                <a:solidFill>
                  <a:srgbClr val="FFFF00"/>
                </a:solidFill>
                <a:effectLst>
                  <a:glow rad="101600">
                    <a:schemeClr val="bg1">
                      <a:alpha val="60000"/>
                    </a:schemeClr>
                  </a:glow>
                </a:effectLst>
              </a:rPr>
              <a:t>Appeal of the flesh </a:t>
            </a:r>
            <a:r>
              <a:rPr lang="en-US" i="1" dirty="0" smtClean="0">
                <a:effectLst>
                  <a:glow rad="101600">
                    <a:schemeClr val="bg1">
                      <a:alpha val="60000"/>
                    </a:schemeClr>
                  </a:glow>
                </a:effectLst>
              </a:rPr>
              <a:t>- Gal. 5:17 “For the flesh </a:t>
            </a:r>
            <a:r>
              <a:rPr lang="en-US" i="1" dirty="0" err="1" smtClean="0">
                <a:effectLst>
                  <a:glow rad="101600">
                    <a:schemeClr val="bg1">
                      <a:alpha val="60000"/>
                    </a:schemeClr>
                  </a:glow>
                </a:effectLst>
              </a:rPr>
              <a:t>lusteth</a:t>
            </a:r>
            <a:r>
              <a:rPr lang="en-US" i="1" dirty="0" smtClean="0">
                <a:effectLst>
                  <a:glow rad="101600">
                    <a:schemeClr val="bg1">
                      <a:alpha val="60000"/>
                    </a:schemeClr>
                  </a:glow>
                </a:effectLst>
              </a:rPr>
              <a:t> against the Spirit, and the Spirit against the flesh: and these are contrary the one to the other: so that ye cannot do the things that ye would.”</a:t>
            </a:r>
            <a:endParaRPr lang="en-US"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normAutofit/>
          </a:bodyPr>
          <a:lstStyle/>
          <a:p>
            <a:r>
              <a:rPr lang="en-US" b="1" cap="all" dirty="0">
                <a:effectLst>
                  <a:glow rad="101600">
                    <a:schemeClr val="bg1">
                      <a:alpha val="60000"/>
                    </a:schemeClr>
                  </a:glow>
                </a:effectLst>
              </a:rPr>
              <a:t>Eight basic concepts behind standing </a:t>
            </a:r>
            <a:r>
              <a:rPr lang="en-US" b="1" cap="all" dirty="0" smtClean="0">
                <a:effectLst>
                  <a:glow rad="101600">
                    <a:schemeClr val="bg1">
                      <a:alpha val="60000"/>
                    </a:schemeClr>
                  </a:glow>
                </a:effectLst>
              </a:rPr>
              <a:t>up for what is right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2133600"/>
            <a:ext cx="8991600" cy="4724400"/>
          </a:xfrm>
        </p:spPr>
        <p:txBody>
          <a:bodyPr>
            <a:normAutofit/>
          </a:bodyPr>
          <a:lstStyle/>
          <a:p>
            <a:pPr hangingPunct="0">
              <a:buNone/>
            </a:pPr>
            <a:r>
              <a:rPr lang="en-US" dirty="0" smtClean="0">
                <a:effectLst>
                  <a:glow rad="101600">
                    <a:schemeClr val="bg1">
                      <a:alpha val="60000"/>
                    </a:schemeClr>
                  </a:glow>
                </a:effectLst>
              </a:rPr>
              <a:t>1. When </a:t>
            </a:r>
            <a:r>
              <a:rPr lang="en-US" dirty="0">
                <a:effectLst>
                  <a:glow rad="101600">
                    <a:schemeClr val="bg1">
                      <a:alpha val="60000"/>
                    </a:schemeClr>
                  </a:glow>
                </a:effectLst>
              </a:rPr>
              <a:t>you received Christ as personal Savior, you became a child of God </a:t>
            </a:r>
            <a:r>
              <a:rPr lang="en-US" dirty="0" smtClean="0">
                <a:effectLst>
                  <a:glow rad="101600">
                    <a:schemeClr val="bg1">
                      <a:alpha val="60000"/>
                    </a:schemeClr>
                  </a:glow>
                </a:effectLst>
              </a:rPr>
              <a:t>- </a:t>
            </a:r>
            <a:r>
              <a:rPr lang="en-US" i="1" dirty="0" smtClean="0">
                <a:effectLst>
                  <a:glow rad="101600">
                    <a:schemeClr val="bg1">
                      <a:alpha val="60000"/>
                    </a:schemeClr>
                  </a:glow>
                </a:effectLst>
              </a:rPr>
              <a:t>John </a:t>
            </a:r>
            <a:r>
              <a:rPr lang="en-US" i="1" dirty="0">
                <a:effectLst>
                  <a:glow rad="101600">
                    <a:schemeClr val="bg1">
                      <a:alpha val="60000"/>
                    </a:schemeClr>
                  </a:glow>
                </a:effectLst>
              </a:rPr>
              <a:t>1:12;  Romans 10:9</a:t>
            </a:r>
          </a:p>
          <a:p>
            <a:pPr hangingPunct="0">
              <a:buNone/>
            </a:pPr>
            <a:r>
              <a:rPr lang="en-US" dirty="0" smtClean="0">
                <a:effectLst>
                  <a:glow rad="101600">
                    <a:schemeClr val="bg1">
                      <a:alpha val="60000"/>
                    </a:schemeClr>
                  </a:glow>
                </a:effectLst>
              </a:rPr>
              <a:t>2. When </a:t>
            </a:r>
            <a:r>
              <a:rPr lang="en-US" dirty="0">
                <a:effectLst>
                  <a:glow rad="101600">
                    <a:schemeClr val="bg1">
                      <a:alpha val="60000"/>
                    </a:schemeClr>
                  </a:glow>
                </a:effectLst>
              </a:rPr>
              <a:t>you become obedient to the prompting of the Holy Spirit, you </a:t>
            </a:r>
            <a:r>
              <a:rPr lang="en-US" dirty="0" smtClean="0">
                <a:effectLst>
                  <a:glow rad="101600">
                    <a:schemeClr val="bg1">
                      <a:alpha val="60000"/>
                    </a:schemeClr>
                  </a:glow>
                </a:effectLst>
              </a:rPr>
              <a:t>are applying </a:t>
            </a:r>
            <a:r>
              <a:rPr lang="en-US" dirty="0" smtClean="0">
                <a:effectLst>
                  <a:glow rad="101600">
                    <a:schemeClr val="bg1">
                      <a:alpha val="60000"/>
                    </a:schemeClr>
                  </a:glow>
                </a:effectLst>
              </a:rPr>
              <a:t>God’s truth </a:t>
            </a:r>
            <a:r>
              <a:rPr lang="en-US" dirty="0">
                <a:effectLst>
                  <a:glow rad="101600">
                    <a:schemeClr val="bg1">
                      <a:alpha val="60000"/>
                    </a:schemeClr>
                  </a:glow>
                </a:effectLst>
              </a:rPr>
              <a:t>to daily living </a:t>
            </a:r>
            <a:r>
              <a:rPr lang="en-US" dirty="0" smtClean="0">
                <a:effectLst>
                  <a:glow rad="101600">
                    <a:schemeClr val="bg1">
                      <a:alpha val="60000"/>
                    </a:schemeClr>
                  </a:glow>
                </a:effectLst>
              </a:rPr>
              <a:t>- </a:t>
            </a:r>
            <a:r>
              <a:rPr lang="en-US" i="1" dirty="0" smtClean="0">
                <a:effectLst>
                  <a:glow rad="101600">
                    <a:schemeClr val="bg1">
                      <a:alpha val="60000"/>
                    </a:schemeClr>
                  </a:glow>
                </a:effectLst>
              </a:rPr>
              <a:t>Romans </a:t>
            </a:r>
            <a:r>
              <a:rPr lang="en-US" i="1" dirty="0">
                <a:effectLst>
                  <a:glow rad="101600">
                    <a:schemeClr val="bg1">
                      <a:alpha val="60000"/>
                    </a:schemeClr>
                  </a:glow>
                </a:effectLst>
              </a:rPr>
              <a:t>8:13-14</a:t>
            </a:r>
          </a:p>
          <a:p>
            <a:pPr hangingPunct="0">
              <a:buNone/>
            </a:pPr>
            <a:r>
              <a:rPr lang="en-US" dirty="0" smtClean="0">
                <a:effectLst>
                  <a:glow rad="101600">
                    <a:schemeClr val="bg1">
                      <a:alpha val="60000"/>
                    </a:schemeClr>
                  </a:glow>
                </a:effectLst>
              </a:rPr>
              <a:t>3. When </a:t>
            </a:r>
            <a:r>
              <a:rPr lang="en-US" dirty="0">
                <a:effectLst>
                  <a:glow rad="101600">
                    <a:schemeClr val="bg1">
                      <a:alpha val="60000"/>
                    </a:schemeClr>
                  </a:glow>
                </a:effectLst>
              </a:rPr>
              <a:t>you identify with Christ, you will receive grace to do what’s right </a:t>
            </a:r>
            <a:r>
              <a:rPr lang="en-US" dirty="0" smtClean="0">
                <a:effectLst>
                  <a:glow rad="101600">
                    <a:schemeClr val="bg1">
                      <a:alpha val="60000"/>
                    </a:schemeClr>
                  </a:glow>
                </a:effectLst>
              </a:rPr>
              <a:t>- </a:t>
            </a:r>
            <a:r>
              <a:rPr lang="en-US" i="1" dirty="0" smtClean="0">
                <a:effectLst>
                  <a:glow rad="101600">
                    <a:schemeClr val="bg1">
                      <a:alpha val="60000"/>
                    </a:schemeClr>
                  </a:glow>
                </a:effectLst>
              </a:rPr>
              <a:t>Romans </a:t>
            </a:r>
            <a:r>
              <a:rPr lang="en-US" i="1" dirty="0">
                <a:effectLst>
                  <a:glow rad="101600">
                    <a:schemeClr val="bg1">
                      <a:alpha val="60000"/>
                    </a:schemeClr>
                  </a:glow>
                </a:effectLst>
              </a:rPr>
              <a:t>6 - 8;  Philippians 2:12-14</a:t>
            </a:r>
          </a:p>
          <a:p>
            <a:endParaRPr lang="en-US"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hangingPunct="0">
              <a:buNone/>
            </a:pPr>
            <a:r>
              <a:rPr lang="en-US" dirty="0" smtClean="0">
                <a:effectLst>
                  <a:glow rad="101600">
                    <a:schemeClr val="bg1">
                      <a:alpha val="60000"/>
                    </a:schemeClr>
                  </a:glow>
                </a:effectLst>
              </a:rPr>
              <a:t>4. When </a:t>
            </a:r>
            <a:r>
              <a:rPr lang="en-US" dirty="0">
                <a:effectLst>
                  <a:glow rad="101600">
                    <a:schemeClr val="bg1">
                      <a:alpha val="60000"/>
                    </a:schemeClr>
                  </a:glow>
                </a:effectLst>
              </a:rPr>
              <a:t>you renew your mind with the truths of Scripture, you </a:t>
            </a:r>
            <a:r>
              <a:rPr lang="en-US" dirty="0" smtClean="0">
                <a:effectLst>
                  <a:glow rad="101600">
                    <a:schemeClr val="bg1">
                      <a:alpha val="60000"/>
                    </a:schemeClr>
                  </a:glow>
                </a:effectLst>
              </a:rPr>
              <a:t>will begin </a:t>
            </a:r>
            <a:r>
              <a:rPr lang="en-US" dirty="0">
                <a:effectLst>
                  <a:glow rad="101600">
                    <a:schemeClr val="bg1">
                      <a:alpha val="60000"/>
                    </a:schemeClr>
                  </a:glow>
                </a:effectLst>
              </a:rPr>
              <a:t>to see life from </a:t>
            </a:r>
            <a:r>
              <a:rPr lang="en-US" dirty="0" smtClean="0">
                <a:effectLst>
                  <a:glow rad="101600">
                    <a:schemeClr val="bg1">
                      <a:alpha val="60000"/>
                    </a:schemeClr>
                  </a:glow>
                </a:effectLst>
              </a:rPr>
              <a:t>God’s </a:t>
            </a:r>
            <a:r>
              <a:rPr lang="en-US" dirty="0">
                <a:effectLst>
                  <a:glow rad="101600">
                    <a:schemeClr val="bg1">
                      <a:alpha val="60000"/>
                    </a:schemeClr>
                  </a:glow>
                </a:effectLst>
              </a:rPr>
              <a:t>point of view  -  </a:t>
            </a:r>
            <a:r>
              <a:rPr lang="en-US" i="1" dirty="0">
                <a:effectLst>
                  <a:glow rad="101600">
                    <a:schemeClr val="bg1">
                      <a:alpha val="60000"/>
                    </a:schemeClr>
                  </a:glow>
                </a:effectLst>
              </a:rPr>
              <a:t>Proverbs;  Romans 12:1-2</a:t>
            </a:r>
          </a:p>
          <a:p>
            <a:pPr hangingPunct="0">
              <a:buNone/>
            </a:pPr>
            <a:r>
              <a:rPr lang="en-US" dirty="0" smtClean="0">
                <a:effectLst>
                  <a:glow rad="101600">
                    <a:schemeClr val="bg1">
                      <a:alpha val="60000"/>
                    </a:schemeClr>
                  </a:glow>
                </a:effectLst>
              </a:rPr>
              <a:t>5. When </a:t>
            </a:r>
            <a:r>
              <a:rPr lang="en-US" dirty="0">
                <a:effectLst>
                  <a:glow rad="101600">
                    <a:schemeClr val="bg1">
                      <a:alpha val="60000"/>
                    </a:schemeClr>
                  </a:glow>
                </a:effectLst>
              </a:rPr>
              <a:t>you have a greater fear of God than man, you will develop a hatred of evil  - </a:t>
            </a:r>
            <a:r>
              <a:rPr lang="en-US" i="1" dirty="0" smtClean="0">
                <a:effectLst>
                  <a:glow rad="101600">
                    <a:schemeClr val="bg1">
                      <a:alpha val="60000"/>
                    </a:schemeClr>
                  </a:glow>
                </a:effectLst>
              </a:rPr>
              <a:t>Proverbs </a:t>
            </a:r>
            <a:r>
              <a:rPr lang="en-US" i="1" dirty="0">
                <a:effectLst>
                  <a:glow rad="101600">
                    <a:schemeClr val="bg1">
                      <a:alpha val="60000"/>
                    </a:schemeClr>
                  </a:glow>
                </a:effectLst>
              </a:rPr>
              <a:t>8:13</a:t>
            </a:r>
          </a:p>
          <a:p>
            <a:pPr hangingPunct="0">
              <a:buNone/>
            </a:pPr>
            <a:r>
              <a:rPr lang="en-US" dirty="0" smtClean="0">
                <a:effectLst>
                  <a:glow rad="101600">
                    <a:schemeClr val="bg1">
                      <a:alpha val="60000"/>
                    </a:schemeClr>
                  </a:glow>
                </a:effectLst>
              </a:rPr>
              <a:t>6. When </a:t>
            </a:r>
            <a:r>
              <a:rPr lang="en-US" dirty="0">
                <a:effectLst>
                  <a:glow rad="101600">
                    <a:schemeClr val="bg1">
                      <a:alpha val="60000"/>
                    </a:schemeClr>
                  </a:glow>
                </a:effectLst>
              </a:rPr>
              <a:t>you love the Lord with all your heart, you will be more concerned about </a:t>
            </a:r>
            <a:r>
              <a:rPr lang="en-US" dirty="0" smtClean="0">
                <a:effectLst>
                  <a:glow rad="101600">
                    <a:schemeClr val="bg1">
                      <a:alpha val="60000"/>
                    </a:schemeClr>
                  </a:glow>
                </a:effectLst>
              </a:rPr>
              <a:t>protecting </a:t>
            </a:r>
            <a:r>
              <a:rPr lang="en-US" dirty="0">
                <a:effectLst>
                  <a:glow rad="101600">
                    <a:schemeClr val="bg1">
                      <a:alpha val="60000"/>
                    </a:schemeClr>
                  </a:glow>
                </a:effectLst>
              </a:rPr>
              <a:t>His reputation then pleasing self  -  </a:t>
            </a:r>
            <a:r>
              <a:rPr lang="en-US" i="1" dirty="0">
                <a:effectLst>
                  <a:glow rad="101600">
                    <a:schemeClr val="bg1">
                      <a:alpha val="60000"/>
                    </a:schemeClr>
                  </a:glow>
                </a:effectLst>
              </a:rPr>
              <a:t>Psalm 23:3;  John 14:21</a:t>
            </a:r>
          </a:p>
          <a:p>
            <a:pPr hangingPunct="0">
              <a:buNone/>
            </a:pPr>
            <a:r>
              <a:rPr lang="en-US" dirty="0" smtClean="0">
                <a:effectLst>
                  <a:glow rad="101600">
                    <a:schemeClr val="bg1">
                      <a:alpha val="60000"/>
                    </a:schemeClr>
                  </a:glow>
                </a:effectLst>
              </a:rPr>
              <a:t>7</a:t>
            </a:r>
            <a:r>
              <a:rPr lang="en-US" dirty="0" smtClean="0">
                <a:effectLst>
                  <a:glow rad="101600">
                    <a:schemeClr val="bg1">
                      <a:alpha val="60000"/>
                    </a:schemeClr>
                  </a:glow>
                </a:effectLst>
              </a:rPr>
              <a:t>. When you make a commitment to live a righteous life, boldness is the by-product  -  </a:t>
            </a:r>
            <a:r>
              <a:rPr lang="en-US" i="1" dirty="0" smtClean="0">
                <a:effectLst>
                  <a:glow rad="101600">
                    <a:schemeClr val="bg1">
                      <a:alpha val="60000"/>
                    </a:schemeClr>
                  </a:glow>
                </a:effectLst>
              </a:rPr>
              <a:t>Proverbs 28:1</a:t>
            </a:r>
            <a:endParaRPr lang="en-US" i="1" dirty="0">
              <a:effectLst>
                <a:glow rad="101600">
                  <a:schemeClr val="bg1">
                    <a:alpha val="60000"/>
                  </a:schemeClr>
                </a:glow>
              </a:effectLst>
            </a:endParaRPr>
          </a:p>
          <a:p>
            <a:pPr hangingPunct="0">
              <a:buNone/>
            </a:pPr>
            <a:r>
              <a:rPr lang="en-US" dirty="0" smtClean="0">
                <a:effectLst>
                  <a:glow rad="101600">
                    <a:schemeClr val="bg1">
                      <a:alpha val="60000"/>
                    </a:schemeClr>
                  </a:glow>
                </a:effectLst>
              </a:rPr>
              <a:t>8. </a:t>
            </a:r>
            <a:r>
              <a:rPr lang="en-US" dirty="0" smtClean="0">
                <a:effectLst>
                  <a:glow rad="101600">
                    <a:schemeClr val="bg1">
                      <a:alpha val="60000"/>
                    </a:schemeClr>
                  </a:glow>
                </a:effectLst>
              </a:rPr>
              <a:t>When </a:t>
            </a:r>
            <a:r>
              <a:rPr lang="en-US" dirty="0" smtClean="0">
                <a:effectLst>
                  <a:glow rad="101600">
                    <a:schemeClr val="bg1">
                      <a:alpha val="60000"/>
                    </a:schemeClr>
                  </a:glow>
                </a:effectLst>
              </a:rPr>
              <a:t>you realize that you are not really alone because God will never forsake you, 	you will have courage to stand alone  -  </a:t>
            </a:r>
            <a:r>
              <a:rPr lang="en-US" i="1" dirty="0" smtClean="0">
                <a:effectLst>
                  <a:glow rad="101600">
                    <a:schemeClr val="bg1">
                      <a:alpha val="60000"/>
                    </a:schemeClr>
                  </a:glow>
                </a:effectLst>
              </a:rPr>
              <a:t>Hebrews 13:6</a:t>
            </a:r>
            <a:endParaRPr lang="en-US" i="1" dirty="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181600" y="3733800"/>
            <a:ext cx="3962400" cy="2963185"/>
          </a:xfrm>
          <a:prstGeom prst="ellipse">
            <a:avLst/>
          </a:prstGeom>
          <a:ln>
            <a:noFill/>
          </a:ln>
          <a:effectLst>
            <a:softEdge rad="112500"/>
          </a:effectLst>
        </p:spPr>
      </p:pic>
      <p:sp>
        <p:nvSpPr>
          <p:cNvPr id="2" name="Title 1"/>
          <p:cNvSpPr>
            <a:spLocks noGrp="1"/>
          </p:cNvSpPr>
          <p:nvPr>
            <p:ph type="title"/>
          </p:nvPr>
        </p:nvSpPr>
        <p:spPr>
          <a:xfrm>
            <a:off x="457200" y="381000"/>
            <a:ext cx="8229600" cy="1447800"/>
          </a:xfrm>
        </p:spPr>
        <p:txBody>
          <a:bodyPr>
            <a:noAutofit/>
          </a:bodyPr>
          <a:lstStyle/>
          <a:p>
            <a:r>
              <a:rPr lang="en-US" b="1" cap="all" dirty="0">
                <a:effectLst>
                  <a:glow rad="101600">
                    <a:schemeClr val="bg1">
                      <a:alpha val="60000"/>
                    </a:schemeClr>
                  </a:glow>
                </a:effectLst>
              </a:rPr>
              <a:t> CONSEQUENCES of not </a:t>
            </a:r>
            <a:r>
              <a:rPr lang="en-US" b="1" cap="all" dirty="0" smtClean="0">
                <a:effectLst>
                  <a:glow rad="101600">
                    <a:schemeClr val="bg1">
                      <a:alpha val="60000"/>
                    </a:schemeClr>
                  </a:glow>
                </a:effectLst>
              </a:rPr>
              <a:t/>
            </a:r>
            <a:br>
              <a:rPr lang="en-US" b="1" cap="all" dirty="0" smtClean="0">
                <a:effectLst>
                  <a:glow rad="101600">
                    <a:schemeClr val="bg1">
                      <a:alpha val="60000"/>
                    </a:schemeClr>
                  </a:glow>
                </a:effectLst>
              </a:rPr>
            </a:br>
            <a:r>
              <a:rPr lang="en-US" b="1" cap="all" dirty="0" smtClean="0">
                <a:effectLst>
                  <a:glow rad="101600">
                    <a:schemeClr val="bg1">
                      <a:alpha val="60000"/>
                    </a:schemeClr>
                  </a:glow>
                </a:effectLst>
              </a:rPr>
              <a:t>standing</a:t>
            </a:r>
            <a:r>
              <a:rPr lang="en-US" cap="all" dirty="0" smtClean="0">
                <a:effectLst>
                  <a:glow rad="101600">
                    <a:schemeClr val="bg1">
                      <a:alpha val="60000"/>
                    </a:schemeClr>
                  </a:glow>
                </a:effectLst>
              </a:rPr>
              <a:t> </a:t>
            </a:r>
            <a:r>
              <a:rPr lang="en-US" b="1" cap="all" dirty="0">
                <a:effectLst>
                  <a:glow rad="101600">
                    <a:schemeClr val="bg1">
                      <a:alpha val="60000"/>
                    </a:schemeClr>
                  </a:glow>
                </a:effectLst>
              </a:rPr>
              <a:t>alone</a:t>
            </a:r>
            <a:r>
              <a:rPr lang="en-US" b="1" dirty="0">
                <a:effectLst>
                  <a:glow rad="101600">
                    <a:schemeClr val="bg1">
                      <a:alpha val="60000"/>
                    </a:schemeClr>
                  </a:glow>
                </a:effectLst>
              </a:rPr>
              <a:t> </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dirty="0">
                <a:effectLst>
                  <a:glow rad="101600">
                    <a:schemeClr val="bg1">
                      <a:alpha val="60000"/>
                    </a:schemeClr>
                  </a:glow>
                </a:effectLst>
              </a:rPr>
              <a:t/>
            </a:r>
            <a:br>
              <a:rPr lang="en-US" dirty="0">
                <a:effectLst>
                  <a:glow rad="101600">
                    <a:schemeClr val="bg1">
                      <a:alpha val="60000"/>
                    </a:schemeClr>
                  </a:glow>
                </a:effectLst>
              </a:rPr>
            </a:br>
            <a:r>
              <a:rPr lang="en-US" dirty="0">
                <a:effectLst>
                  <a:glow rad="101600">
                    <a:schemeClr val="bg1">
                      <a:alpha val="60000"/>
                    </a:schemeClr>
                  </a:glow>
                </a:effectLst>
              </a:rPr>
              <a:t>	</a:t>
            </a:r>
          </a:p>
        </p:txBody>
      </p:sp>
      <p:sp>
        <p:nvSpPr>
          <p:cNvPr id="3" name="Content Placeholder 2"/>
          <p:cNvSpPr>
            <a:spLocks noGrp="1"/>
          </p:cNvSpPr>
          <p:nvPr>
            <p:ph idx="1"/>
          </p:nvPr>
        </p:nvSpPr>
        <p:spPr>
          <a:xfrm>
            <a:off x="0" y="1600200"/>
            <a:ext cx="6477000" cy="5257800"/>
          </a:xfrm>
        </p:spPr>
        <p:txBody>
          <a:bodyPr>
            <a:noAutofit/>
          </a:bodyPr>
          <a:lstStyle/>
          <a:p>
            <a:r>
              <a:rPr lang="en-US" i="1" dirty="0" smtClean="0">
                <a:effectLst>
                  <a:glow rad="101600">
                    <a:schemeClr val="bg1">
                      <a:alpha val="60000"/>
                    </a:schemeClr>
                  </a:glow>
                </a:effectLst>
              </a:rPr>
              <a:t>I Timothy 6:9-12 </a:t>
            </a:r>
            <a:endParaRPr lang="en-US" i="1" dirty="0" smtClean="0">
              <a:effectLst>
                <a:glow rad="101600">
                  <a:schemeClr val="bg1">
                    <a:alpha val="60000"/>
                  </a:schemeClr>
                </a:glow>
              </a:effectLst>
            </a:endParaRPr>
          </a:p>
          <a:p>
            <a:r>
              <a:rPr lang="en-US" i="1" dirty="0" smtClean="0">
                <a:effectLst>
                  <a:glow rad="101600">
                    <a:schemeClr val="bg1">
                      <a:alpha val="60000"/>
                    </a:schemeClr>
                  </a:glow>
                </a:effectLst>
              </a:rPr>
              <a:t>Galatians 6:7</a:t>
            </a:r>
            <a:endParaRPr lang="en-US" i="1" dirty="0" smtClean="0">
              <a:effectLst>
                <a:glow rad="101600">
                  <a:schemeClr val="bg1">
                    <a:alpha val="60000"/>
                  </a:schemeClr>
                </a:glow>
              </a:effectLst>
            </a:endParaRPr>
          </a:p>
          <a:p>
            <a:r>
              <a:rPr lang="en-US" i="1" dirty="0" smtClean="0">
                <a:solidFill>
                  <a:srgbClr val="FFFF00"/>
                </a:solidFill>
                <a:effectLst>
                  <a:glow rad="101600">
                    <a:schemeClr val="bg1">
                      <a:alpha val="60000"/>
                    </a:schemeClr>
                  </a:glow>
                </a:effectLst>
              </a:rPr>
              <a:t>I </a:t>
            </a:r>
            <a:r>
              <a:rPr lang="en-US" i="1" dirty="0" smtClean="0">
                <a:solidFill>
                  <a:srgbClr val="FFFF00"/>
                </a:solidFill>
                <a:effectLst>
                  <a:glow rad="101600">
                    <a:schemeClr val="bg1">
                      <a:alpha val="60000"/>
                    </a:schemeClr>
                  </a:glow>
                </a:effectLst>
              </a:rPr>
              <a:t>Cor. 10:13 “There hath no temptation taken you but such as is common to man: but God is faithful, who will not suffer you to be tempted above that ye are able; but will with the temptation also make a way to escape, that ye may be able to bear it.”</a:t>
            </a:r>
            <a:endParaRPr lang="en-US" i="1" dirty="0">
              <a:solidFill>
                <a:srgbClr val="FFFF00"/>
              </a:solidFill>
              <a:effectLst>
                <a:glow rad="101600">
                  <a:schemeClr val="bg1">
                    <a:alpha val="60000"/>
                  </a:schemeClr>
                </a:glow>
              </a:effectLst>
            </a:endParaRPr>
          </a:p>
        </p:txBody>
      </p:sp>
      <p:sp>
        <p:nvSpPr>
          <p:cNvPr id="5" name="Cloud Callout 4"/>
          <p:cNvSpPr/>
          <p:nvPr/>
        </p:nvSpPr>
        <p:spPr>
          <a:xfrm>
            <a:off x="6096000" y="1600200"/>
            <a:ext cx="3048000" cy="2365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286000"/>
            <a:ext cx="2971800" cy="954107"/>
          </a:xfrm>
          <a:prstGeom prst="rect">
            <a:avLst/>
          </a:prstGeom>
        </p:spPr>
        <p:txBody>
          <a:bodyPr wrap="square">
            <a:spAutoFit/>
          </a:bodyPr>
          <a:lstStyle/>
          <a:p>
            <a:pPr algn="ctr"/>
            <a:r>
              <a:rPr lang="en-US" sz="2800" i="1" dirty="0" smtClean="0">
                <a:solidFill>
                  <a:srgbClr val="FFFF00"/>
                </a:solidFill>
                <a:effectLst>
                  <a:glow rad="101600">
                    <a:schemeClr val="bg1">
                      <a:alpha val="60000"/>
                    </a:schemeClr>
                  </a:glow>
                </a:effectLst>
              </a:rPr>
              <a:t>How could I have</a:t>
            </a:r>
          </a:p>
          <a:p>
            <a:pPr algn="ctr"/>
            <a:r>
              <a:rPr lang="en-US" sz="2800" i="1" dirty="0" smtClean="0">
                <a:solidFill>
                  <a:srgbClr val="FFFF00"/>
                </a:solidFill>
                <a:effectLst>
                  <a:glow rad="101600">
                    <a:schemeClr val="bg1">
                      <a:alpha val="60000"/>
                    </a:schemeClr>
                  </a:glow>
                </a:effectLst>
              </a:rPr>
              <a:t>been so stupid</a:t>
            </a:r>
            <a:endParaRPr lang="en-US" sz="2800" i="1" dirty="0">
              <a:solidFill>
                <a:srgbClr val="FFFF00"/>
              </a:solidFill>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a:bodyPr>
          <a:lstStyle/>
          <a:p>
            <a:r>
              <a:rPr lang="en-US" b="1" cap="all" dirty="0" smtClean="0">
                <a:effectLst>
                  <a:glow rad="101600">
                    <a:schemeClr val="bg1">
                      <a:alpha val="60000"/>
                    </a:schemeClr>
                  </a:glow>
                </a:effectLst>
              </a:rPr>
              <a:t>response </a:t>
            </a:r>
            <a:r>
              <a:rPr lang="en-US" b="1" cap="all" dirty="0" smtClean="0">
                <a:effectLst>
                  <a:glow rad="101600">
                    <a:schemeClr val="bg1">
                      <a:alpha val="60000"/>
                    </a:schemeClr>
                  </a:glow>
                </a:effectLst>
              </a:rPr>
              <a:t>to </a:t>
            </a:r>
            <a:r>
              <a:rPr lang="en-US" b="1" cap="all" dirty="0" smtClean="0">
                <a:effectLst>
                  <a:glow rad="101600">
                    <a:schemeClr val="bg1">
                      <a:alpha val="60000"/>
                    </a:schemeClr>
                  </a:glow>
                </a:effectLst>
              </a:rPr>
              <a:t>Standing                      up </a:t>
            </a:r>
            <a:r>
              <a:rPr lang="en-US" b="1" cap="all" dirty="0" smtClean="0">
                <a:effectLst>
                  <a:glow rad="101600">
                    <a:schemeClr val="bg1">
                      <a:alpha val="60000"/>
                    </a:schemeClr>
                  </a:glow>
                </a:effectLst>
              </a:rPr>
              <a:t>for what is right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81200"/>
            <a:ext cx="9144000" cy="4648200"/>
          </a:xfrm>
        </p:spPr>
        <p:txBody>
          <a:bodyPr>
            <a:noAutofit/>
          </a:bodyPr>
          <a:lstStyle/>
          <a:p>
            <a:pPr hangingPunct="0"/>
            <a:r>
              <a:rPr lang="en-US" sz="3600" dirty="0" smtClean="0">
                <a:effectLst>
                  <a:glow rad="101600">
                    <a:schemeClr val="bg1">
                      <a:alpha val="60000"/>
                    </a:schemeClr>
                  </a:glow>
                </a:effectLst>
              </a:rPr>
              <a:t>Importance of verbalizing: </a:t>
            </a:r>
            <a:r>
              <a:rPr lang="en-US" sz="3600"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“I’ve given my life to Jesus and I am not able to do this.” </a:t>
            </a:r>
            <a:r>
              <a:rPr lang="en-US" sz="3600" dirty="0" smtClean="0">
                <a:solidFill>
                  <a:srgbClr val="FFFF00"/>
                </a:solidFill>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I Peter 3:15-17</a:t>
            </a:r>
          </a:p>
          <a:p>
            <a:pPr hangingPunct="0"/>
            <a:r>
              <a:rPr lang="en-US" sz="3600" dirty="0" smtClean="0">
                <a:effectLst>
                  <a:glow rad="101600">
                    <a:schemeClr val="bg1">
                      <a:alpha val="60000"/>
                    </a:schemeClr>
                  </a:glow>
                </a:effectLst>
              </a:rPr>
              <a:t>Anticipating negative responses (</a:t>
            </a:r>
            <a:r>
              <a:rPr lang="en-US" sz="3600" i="1" dirty="0" smtClean="0">
                <a:effectLst>
                  <a:glow rad="101600">
                    <a:schemeClr val="bg1">
                      <a:alpha val="60000"/>
                    </a:schemeClr>
                  </a:glow>
                </a:effectLst>
              </a:rPr>
              <a:t>John 15:18).</a:t>
            </a:r>
          </a:p>
          <a:p>
            <a:pPr hangingPunct="0"/>
            <a:r>
              <a:rPr lang="en-US" sz="3600" dirty="0" smtClean="0">
                <a:effectLst>
                  <a:glow rad="101600">
                    <a:schemeClr val="bg1">
                      <a:alpha val="60000"/>
                    </a:schemeClr>
                  </a:glow>
                </a:effectLst>
              </a:rPr>
              <a:t>When rejection or persecution result from standing for what is right God gives more grace  -  </a:t>
            </a:r>
            <a:r>
              <a:rPr lang="en-US" sz="3600" i="1" dirty="0" smtClean="0">
                <a:effectLst>
                  <a:glow rad="101600">
                    <a:schemeClr val="bg1">
                      <a:alpha val="60000"/>
                    </a:schemeClr>
                  </a:glow>
                </a:effectLst>
              </a:rPr>
              <a:t>James 4:6</a:t>
            </a:r>
          </a:p>
          <a:p>
            <a:pPr hangingPunct="0"/>
            <a:r>
              <a:rPr lang="en-US" sz="3600" dirty="0" smtClean="0">
                <a:effectLst>
                  <a:glow rad="101600">
                    <a:schemeClr val="bg1">
                      <a:alpha val="60000"/>
                    </a:schemeClr>
                  </a:glow>
                </a:effectLst>
              </a:rPr>
              <a:t>Anticipating </a:t>
            </a:r>
            <a:r>
              <a:rPr lang="en-US" sz="3600" dirty="0" smtClean="0">
                <a:effectLst>
                  <a:glow rad="101600">
                    <a:schemeClr val="bg1">
                      <a:alpha val="60000"/>
                    </a:schemeClr>
                  </a:glow>
                </a:effectLst>
              </a:rPr>
              <a:t>positive responses (</a:t>
            </a:r>
            <a:r>
              <a:rPr lang="en-US" sz="3600" i="1" dirty="0" smtClean="0">
                <a:effectLst>
                  <a:glow rad="101600">
                    <a:schemeClr val="bg1">
                      <a:alpha val="60000"/>
                    </a:schemeClr>
                  </a:glow>
                </a:effectLst>
              </a:rPr>
              <a:t>I Thess. </a:t>
            </a:r>
            <a:r>
              <a:rPr lang="en-US" sz="3600" i="1" dirty="0" smtClean="0">
                <a:effectLst>
                  <a:glow rad="101600">
                    <a:schemeClr val="bg1">
                      <a:alpha val="60000"/>
                    </a:schemeClr>
                  </a:glow>
                </a:effectLst>
              </a:rPr>
              <a:t>2:14). </a:t>
            </a: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all" dirty="0" smtClean="0">
                <a:effectLst>
                  <a:glow rad="101600">
                    <a:schemeClr val="bg1">
                      <a:alpha val="60000"/>
                    </a:schemeClr>
                  </a:glow>
                </a:effectLst>
              </a:rPr>
              <a:t>No immodest appearance  </a:t>
            </a:r>
            <a:r>
              <a:rPr lang="en-US" sz="4900" dirty="0" smtClean="0">
                <a:effectLst>
                  <a:glow rad="101600">
                    <a:schemeClr val="bg1">
                      <a:alpha val="60000"/>
                    </a:schemeClr>
                  </a:glow>
                </a:effectLst>
              </a:rPr>
              <a:t>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(I Timothy 2:9)</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hangingPunct="0"/>
            <a:r>
              <a:rPr lang="en-US" dirty="0" smtClean="0">
                <a:effectLst>
                  <a:glow rad="101600">
                    <a:schemeClr val="bg1">
                      <a:alpha val="60000"/>
                    </a:schemeClr>
                  </a:glow>
                </a:effectLst>
              </a:rPr>
              <a:t>Look in mirror - </a:t>
            </a:r>
            <a:r>
              <a:rPr lang="en-US" i="1" dirty="0" smtClean="0">
                <a:effectLst>
                  <a:glow rad="101600">
                    <a:schemeClr val="bg1">
                      <a:alpha val="60000"/>
                    </a:schemeClr>
                  </a:glow>
                </a:effectLst>
              </a:rPr>
              <a:t>“Am I tempting people with my dress?”</a:t>
            </a:r>
          </a:p>
          <a:p>
            <a:pPr hangingPunct="0"/>
            <a:r>
              <a:rPr lang="en-US" dirty="0" smtClean="0">
                <a:effectLst>
                  <a:glow rad="101600">
                    <a:schemeClr val="bg1">
                      <a:alpha val="60000"/>
                    </a:schemeClr>
                  </a:glow>
                </a:effectLst>
              </a:rPr>
              <a:t>Watch men’s eyes</a:t>
            </a:r>
          </a:p>
          <a:p>
            <a:pPr hangingPunct="0"/>
            <a:r>
              <a:rPr lang="en-US" dirty="0" smtClean="0">
                <a:effectLst>
                  <a:glow rad="101600">
                    <a:schemeClr val="bg1">
                      <a:alpha val="60000"/>
                    </a:schemeClr>
                  </a:glow>
                </a:effectLst>
              </a:rPr>
              <a:t>Ask </a:t>
            </a:r>
            <a:r>
              <a:rPr lang="en-US" dirty="0" smtClean="0">
                <a:effectLst>
                  <a:glow rad="101600">
                    <a:schemeClr val="bg1">
                      <a:alpha val="60000"/>
                    </a:schemeClr>
                  </a:glow>
                </a:effectLst>
              </a:rPr>
              <a:t>your </a:t>
            </a:r>
            <a:r>
              <a:rPr lang="en-US" dirty="0" smtClean="0">
                <a:effectLst>
                  <a:glow rad="101600">
                    <a:schemeClr val="bg1">
                      <a:alpha val="60000"/>
                    </a:schemeClr>
                  </a:glow>
                </a:effectLst>
              </a:rPr>
              <a:t>father or husband</a:t>
            </a:r>
          </a:p>
          <a:p>
            <a:pPr hangingPunct="0"/>
            <a:r>
              <a:rPr lang="en-US" dirty="0" smtClean="0">
                <a:effectLst>
                  <a:glow rad="101600">
                    <a:schemeClr val="bg1">
                      <a:alpha val="60000"/>
                    </a:schemeClr>
                  </a:glow>
                </a:effectLst>
              </a:rPr>
              <a:t>Fads often violate God’s design</a:t>
            </a:r>
          </a:p>
          <a:p>
            <a:pPr hangingPunct="0"/>
            <a:r>
              <a:rPr lang="en-US" dirty="0" smtClean="0">
                <a:effectLst>
                  <a:glow rad="101600">
                    <a:schemeClr val="bg1">
                      <a:alpha val="60000"/>
                    </a:schemeClr>
                  </a:glow>
                </a:effectLst>
              </a:rPr>
              <a:t>I will be a </a:t>
            </a:r>
            <a:r>
              <a:rPr lang="en-US" i="1" dirty="0" smtClean="0">
                <a:effectLst>
                  <a:glow rad="101600">
                    <a:schemeClr val="bg1">
                      <a:alpha val="60000"/>
                    </a:schemeClr>
                  </a:glow>
                </a:effectLst>
              </a:rPr>
              <a:t>“one-woman man” </a:t>
            </a:r>
            <a:r>
              <a:rPr lang="en-US" dirty="0" smtClean="0">
                <a:effectLst>
                  <a:glow rad="101600">
                    <a:schemeClr val="bg1">
                      <a:alpha val="60000"/>
                    </a:schemeClr>
                  </a:glow>
                </a:effectLst>
              </a:rPr>
              <a:t>or </a:t>
            </a:r>
            <a:r>
              <a:rPr lang="en-US" i="1" dirty="0" smtClean="0">
                <a:effectLst>
                  <a:glow rad="101600">
                    <a:schemeClr val="bg1">
                      <a:alpha val="60000"/>
                    </a:schemeClr>
                  </a:glow>
                </a:effectLst>
              </a:rPr>
              <a:t>“one- man woman”  </a:t>
            </a:r>
            <a:r>
              <a:rPr lang="en-US" dirty="0" smtClean="0">
                <a:effectLst>
                  <a:glow rad="101600">
                    <a:schemeClr val="bg1">
                      <a:alpha val="60000"/>
                    </a:schemeClr>
                  </a:glow>
                </a:effectLst>
              </a:rPr>
              <a:t>-  </a:t>
            </a:r>
            <a:r>
              <a:rPr lang="en-US" i="1" dirty="0" smtClean="0">
                <a:effectLst>
                  <a:glow rad="101600">
                    <a:schemeClr val="bg1">
                      <a:alpha val="60000"/>
                    </a:schemeClr>
                  </a:glow>
                </a:effectLst>
              </a:rPr>
              <a:t>Genesis 2:24;  I Timothy 3:2</a:t>
            </a:r>
          </a:p>
          <a:p>
            <a:pPr hangingPunct="0"/>
            <a:r>
              <a:rPr lang="en-US" dirty="0" smtClean="0">
                <a:effectLst>
                  <a:glow rad="101600">
                    <a:schemeClr val="bg1">
                      <a:alpha val="60000"/>
                    </a:schemeClr>
                  </a:glow>
                </a:effectLst>
              </a:rPr>
              <a:t>Wording: </a:t>
            </a:r>
            <a:r>
              <a:rPr lang="en-US" i="1" dirty="0" smtClean="0">
                <a:solidFill>
                  <a:srgbClr val="FFFF00"/>
                </a:solidFill>
                <a:effectLst>
                  <a:glow rad="101600">
                    <a:schemeClr val="bg1">
                      <a:alpha val="60000"/>
                    </a:schemeClr>
                  </a:glow>
                </a:effectLst>
              </a:rPr>
              <a:t>“I’ve given my life to Jesus.  I’m thankful He made me a woman or a man, and I want to look like one.” </a:t>
            </a:r>
            <a:r>
              <a:rPr lang="en-US" i="1" dirty="0" smtClean="0">
                <a:effectLst>
                  <a:glow rad="101600">
                    <a:schemeClr val="bg1">
                      <a:alpha val="60000"/>
                    </a:schemeClr>
                  </a:glow>
                </a:effectLst>
              </a:rPr>
              <a:t>- Deuteronomy 22:5</a:t>
            </a:r>
          </a:p>
          <a:p>
            <a:endParaRPr lang="en-US"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2059</Words>
  <Application>Microsoft Office PowerPoint</Application>
  <PresentationFormat>On-screen Show (4:3)</PresentationFormat>
  <Paragraphs>221</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Standing up for what is right (Daniel 3:1-20) </vt:lpstr>
      <vt:lpstr>Slide 2</vt:lpstr>
      <vt:lpstr>WHY BELIEVER’S WILL NOT  STAND UP FOR WHAT IS RIGHT</vt:lpstr>
      <vt:lpstr>Slide 4</vt:lpstr>
      <vt:lpstr>Eight basic concepts behind standing up for what is right</vt:lpstr>
      <vt:lpstr>Slide 6</vt:lpstr>
      <vt:lpstr> CONSEQUENCES of not  standing alone     </vt:lpstr>
      <vt:lpstr>response to Standing                      up for what is right</vt:lpstr>
      <vt:lpstr>No immodest appearance     (I Timothy 2:9)</vt:lpstr>
      <vt:lpstr>No moral impurity   (I Thessalonians 4:1-8)</vt:lpstr>
      <vt:lpstr>No unnatural affection   (Hebrews 13:4)</vt:lpstr>
      <vt:lpstr>No lustful thoughts    (Philippians 4:8)</vt:lpstr>
      <vt:lpstr>Slide 13</vt:lpstr>
      <vt:lpstr>Slide 14</vt:lpstr>
      <vt:lpstr>No defiance of authority    (Proverbs 29:1)</vt:lpstr>
      <vt:lpstr>Slide 16</vt:lpstr>
      <vt:lpstr>Slide 17</vt:lpstr>
      <vt:lpstr>God (I Timothy 6:15)</vt:lpstr>
      <vt:lpstr>No Disrespect of Police    (Romans 13:4)</vt:lpstr>
      <vt:lpstr>No Disobedience to Parents   (Ephesians 6:2-3) </vt:lpstr>
      <vt:lpstr>No disrespect when appealing       (I Timothy 5:1-2) </vt:lpstr>
      <vt:lpstr>Slide 22</vt:lpstr>
      <vt:lpstr>“And they called them, and commanded them not to speak at all nor teach in the name of Jesus. But Peter and John answered and said unto them, Whether it be right in the sight of God to hearken unto you more than unto God, judge ye. For we cannot but speak the things which we have seen and heard...Then Peter and the other apostles answered and said, We ought to obey God rather than men.”  (Acts 4:18-20, 5:29)  </vt:lpstr>
      <vt:lpstr>No Dishonor to Pastors                   (I Timothy 5:17)</vt:lpstr>
      <vt:lpstr>Slide 25</vt:lpstr>
      <vt:lpstr>No occult INVOLVEMENT   (Leviticus 19:31;  Galatians 5:19-21)</vt:lpstr>
      <vt:lpstr>Biblical Warning  Concerning  Occult Involvement (Deuteronomy 18:9-13)</vt:lpstr>
      <vt:lpstr>Slide 28</vt:lpstr>
      <vt:lpstr>Slide 29</vt:lpstr>
      <vt:lpstr>Slide 30</vt:lpstr>
      <vt:lpstr>Slide 31</vt:lpstr>
      <vt:lpstr>Slide 32</vt:lpstr>
      <vt:lpstr> NO HARMFUL DRUGS (Proverbs 20:1)</vt:lpstr>
      <vt:lpstr> NO EVIL SPEAKING (EPHESIANS 4:31)</vt:lpstr>
      <vt:lpstr>NO DISHONESTY (Ezekiel 22:27) </vt:lpstr>
      <vt:lpstr>Slide 36</vt:lpstr>
      <vt:lpstr>No Carnal music     (Psalms 40:1-3) </vt:lpstr>
      <vt:lpstr>Slide 38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up for what is right (Daniel 3:1-20) </dc:title>
  <dc:creator>Ptr. Daniel White</dc:creator>
  <cp:lastModifiedBy>Ptr. Daniel White</cp:lastModifiedBy>
  <cp:revision>27</cp:revision>
  <dcterms:created xsi:type="dcterms:W3CDTF">2011-02-10T16:05:16Z</dcterms:created>
  <dcterms:modified xsi:type="dcterms:W3CDTF">2011-04-06T20:10:32Z</dcterms:modified>
</cp:coreProperties>
</file>