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95E02-B841-4D76-B7B3-CEE88D953EEE}" type="datetimeFigureOut">
              <a:rPr lang="en-US" smtClean="0"/>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0C716-55D2-4FBE-AEC0-069D3680A1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B6EA52-063B-47D5-8C04-65E983BF3C55}"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6EA52-063B-47D5-8C04-65E983BF3C55}"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6EA52-063B-47D5-8C04-65E983BF3C55}"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B6EA52-063B-47D5-8C04-65E983BF3C55}"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B6EA52-063B-47D5-8C04-65E983BF3C55}" type="datetimeFigureOut">
              <a:rPr lang="en-US" smtClean="0"/>
              <a:t>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B6EA52-063B-47D5-8C04-65E983BF3C55}"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B6EA52-063B-47D5-8C04-65E983BF3C55}" type="datetimeFigureOut">
              <a:rPr lang="en-US" smtClean="0"/>
              <a:t>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B6EA52-063B-47D5-8C04-65E983BF3C55}" type="datetimeFigureOut">
              <a:rPr lang="en-US" smtClean="0"/>
              <a:t>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6EA52-063B-47D5-8C04-65E983BF3C55}" type="datetimeFigureOut">
              <a:rPr lang="en-US" smtClean="0"/>
              <a:t>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6EA52-063B-47D5-8C04-65E983BF3C55}"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B6EA52-063B-47D5-8C04-65E983BF3C55}" type="datetimeFigureOut">
              <a:rPr lang="en-US" smtClean="0"/>
              <a:t>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3F5455-F3D8-4109-88AB-998811BF2A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6EA52-063B-47D5-8C04-65E983BF3C55}" type="datetimeFigureOut">
              <a:rPr lang="en-US" smtClean="0"/>
              <a:t>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F5455-F3D8-4109-88AB-998811BF2AA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tr. Daniel White\Desktop\Bible pictures\backgrounds\Sky\2151802278_0d571b1cd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533400"/>
            <a:ext cx="7772400" cy="3067051"/>
          </a:xfrm>
        </p:spPr>
        <p:txBody>
          <a:bodyPr>
            <a:normAutofit/>
          </a:bodyPr>
          <a:lstStyle/>
          <a:p>
            <a:r>
              <a:rPr lang="en-US" sz="6000" b="1" i="1" dirty="0" smtClean="0">
                <a:solidFill>
                  <a:srgbClr val="FFFF00"/>
                </a:solidFill>
                <a:effectLst>
                  <a:glow rad="101600">
                    <a:schemeClr val="bg1">
                      <a:alpha val="60000"/>
                    </a:schemeClr>
                  </a:glow>
                </a:effectLst>
              </a:rPr>
              <a:t>How to Deal with Discouragement</a:t>
            </a:r>
            <a:r>
              <a:rPr lang="en-US" sz="6000" b="1" i="1" smtClean="0">
                <a:solidFill>
                  <a:srgbClr val="FFFF00"/>
                </a:solidFill>
                <a:effectLst>
                  <a:glow rad="101600">
                    <a:schemeClr val="bg1">
                      <a:alpha val="60000"/>
                    </a:schemeClr>
                  </a:glow>
                </a:effectLst>
              </a:rPr>
              <a:t/>
            </a:r>
            <a:br>
              <a:rPr lang="en-US" sz="6000" b="1" i="1" smtClean="0">
                <a:solidFill>
                  <a:srgbClr val="FFFF00"/>
                </a:solidFill>
                <a:effectLst>
                  <a:glow rad="101600">
                    <a:schemeClr val="bg1">
                      <a:alpha val="60000"/>
                    </a:schemeClr>
                  </a:glow>
                </a:effectLst>
              </a:rPr>
            </a:br>
            <a:endParaRPr lang="en-US" sz="6000" b="1"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p:txBody>
          <a:bodyPr>
            <a:normAutofit/>
          </a:bodyPr>
          <a:lstStyle/>
          <a:p>
            <a:r>
              <a:rPr lang="en-US" sz="5400" i="1" dirty="0" smtClean="0">
                <a:solidFill>
                  <a:srgbClr val="FFFF00"/>
                </a:solidFill>
                <a:effectLst>
                  <a:glow rad="101600">
                    <a:schemeClr val="bg1">
                      <a:alpha val="60000"/>
                    </a:schemeClr>
                  </a:glow>
                </a:effectLst>
              </a:rPr>
              <a:t>(Ephesians 6:10-18)</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tr. Daniel White\Desktop\Bible pictures\Bible pictures Old Testament\Job\His wife\Job's wife 1153 vol 6-1020.jpg"/>
          <p:cNvPicPr>
            <a:picLocks noChangeAspect="1" noChangeArrowheads="1"/>
          </p:cNvPicPr>
          <p:nvPr/>
        </p:nvPicPr>
        <p:blipFill>
          <a:blip r:embed="rId3" cstate="print"/>
          <a:srcRect r="13953" b="194"/>
          <a:stretch>
            <a:fillRect/>
          </a:stretch>
        </p:blipFill>
        <p:spPr bwMode="auto">
          <a:xfrm>
            <a:off x="4648200" y="0"/>
            <a:ext cx="4495800" cy="3402227"/>
          </a:xfrm>
          <a:prstGeom prst="rect">
            <a:avLst/>
          </a:prstGeom>
          <a:ln>
            <a:noFill/>
          </a:ln>
          <a:effectLst>
            <a:softEdge rad="112500"/>
          </a:effectLst>
        </p:spPr>
      </p:pic>
      <p:sp>
        <p:nvSpPr>
          <p:cNvPr id="3" name="Title 2"/>
          <p:cNvSpPr>
            <a:spLocks noGrp="1"/>
          </p:cNvSpPr>
          <p:nvPr>
            <p:ph type="title"/>
          </p:nvPr>
        </p:nvSpPr>
        <p:spPr>
          <a:xfrm>
            <a:off x="152400" y="274638"/>
            <a:ext cx="4724400" cy="6354762"/>
          </a:xfrm>
        </p:spPr>
        <p:txBody>
          <a:bodyPr>
            <a:normAutofit fontScale="90000"/>
          </a:bodyPr>
          <a:lstStyle/>
          <a:p>
            <a:r>
              <a:rPr lang="en-US" i="1" dirty="0" smtClean="0"/>
              <a:t>“Thou speakest as one of the foolish women speaketh. What? Shall we receive good at the hand of God, and shall we not receive evil? In all this did not Job sin with his lips.”</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tr. Daniel White\Desktop\Bible pictures\Bible pictures Old Testament\Job\Job 1153 vol 6-1022.jpg"/>
          <p:cNvPicPr>
            <a:picLocks noChangeAspect="1" noChangeArrowheads="1"/>
          </p:cNvPicPr>
          <p:nvPr/>
        </p:nvPicPr>
        <p:blipFill>
          <a:blip r:embed="rId3" cstate="print"/>
          <a:srcRect/>
          <a:stretch>
            <a:fillRect/>
          </a:stretch>
        </p:blipFill>
        <p:spPr bwMode="auto">
          <a:xfrm flipH="1">
            <a:off x="0" y="0"/>
            <a:ext cx="3086832" cy="2514599"/>
          </a:xfrm>
          <a:prstGeom prst="rect">
            <a:avLst/>
          </a:prstGeom>
          <a:ln>
            <a:noFill/>
          </a:ln>
          <a:effectLst>
            <a:softEdge rad="112500"/>
          </a:effectLst>
        </p:spPr>
      </p:pic>
      <p:sp>
        <p:nvSpPr>
          <p:cNvPr id="3" name="Title 2"/>
          <p:cNvSpPr>
            <a:spLocks noGrp="1"/>
          </p:cNvSpPr>
          <p:nvPr>
            <p:ph type="title"/>
          </p:nvPr>
        </p:nvSpPr>
        <p:spPr>
          <a:xfrm>
            <a:off x="3124200" y="274638"/>
            <a:ext cx="5562600" cy="3535362"/>
          </a:xfrm>
        </p:spPr>
        <p:txBody>
          <a:bodyPr>
            <a:noAutofit/>
          </a:bodyPr>
          <a:lstStyle/>
          <a:p>
            <a:r>
              <a:rPr lang="en-US" sz="3600" i="1" dirty="0" smtClean="0"/>
              <a:t>“Behold, I go forward, but He is not there; and backward, but I cannot perceive Him. I cannot behold Him.”</a:t>
            </a:r>
            <a:endParaRPr lang="en-US" sz="3600" i="1" dirty="0"/>
          </a:p>
        </p:txBody>
      </p:sp>
      <p:sp>
        <p:nvSpPr>
          <p:cNvPr id="4" name="Content Placeholder 3"/>
          <p:cNvSpPr>
            <a:spLocks noGrp="1"/>
          </p:cNvSpPr>
          <p:nvPr>
            <p:ph idx="1"/>
          </p:nvPr>
        </p:nvSpPr>
        <p:spPr>
          <a:xfrm>
            <a:off x="0" y="4038600"/>
            <a:ext cx="9144000" cy="3048000"/>
          </a:xfrm>
        </p:spPr>
        <p:txBody>
          <a:bodyPr>
            <a:normAutofit/>
          </a:bodyPr>
          <a:lstStyle/>
          <a:p>
            <a:pPr algn="ctr">
              <a:buNone/>
            </a:pPr>
            <a:r>
              <a:rPr lang="en-US" sz="3600" i="1" dirty="0" smtClean="0"/>
              <a:t>“He hideth Himself on the right hand, </a:t>
            </a:r>
          </a:p>
          <a:p>
            <a:pPr algn="ctr">
              <a:buNone/>
            </a:pPr>
            <a:r>
              <a:rPr lang="en-US" sz="3600" i="1" dirty="0" smtClean="0"/>
              <a:t>that  I cannot see Him.”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pprising.org/wp-content/uploads/2012/02/01.jpg"/>
          <p:cNvPicPr>
            <a:picLocks noChangeAspect="1" noChangeArrowheads="1"/>
          </p:cNvPicPr>
          <p:nvPr/>
        </p:nvPicPr>
        <p:blipFill>
          <a:blip r:embed="rId2" cstate="print"/>
          <a:srcRect/>
          <a:stretch>
            <a:fillRect/>
          </a:stretch>
        </p:blipFill>
        <p:spPr bwMode="auto">
          <a:xfrm>
            <a:off x="1676400" y="228600"/>
            <a:ext cx="5847106" cy="4572000"/>
          </a:xfrm>
          <a:prstGeom prst="rect">
            <a:avLst/>
          </a:prstGeom>
          <a:noFill/>
        </p:spPr>
      </p:pic>
      <p:sp>
        <p:nvSpPr>
          <p:cNvPr id="3" name="Rectangle 2"/>
          <p:cNvSpPr/>
          <p:nvPr/>
        </p:nvSpPr>
        <p:spPr>
          <a:xfrm>
            <a:off x="152400" y="5029200"/>
            <a:ext cx="8763000" cy="1200329"/>
          </a:xfrm>
          <a:prstGeom prst="rect">
            <a:avLst/>
          </a:prstGeom>
        </p:spPr>
        <p:txBody>
          <a:bodyPr wrap="square">
            <a:spAutoFit/>
          </a:bodyPr>
          <a:lstStyle/>
          <a:p>
            <a:pPr algn="ctr">
              <a:buNone/>
            </a:pPr>
            <a:r>
              <a:rPr lang="en-US" sz="3600" i="1" dirty="0" smtClean="0">
                <a:solidFill>
                  <a:srgbClr val="FFC000"/>
                </a:solidFill>
              </a:rPr>
              <a:t>“But He </a:t>
            </a:r>
            <a:r>
              <a:rPr lang="en-US" sz="3600" i="1" dirty="0" err="1" smtClean="0">
                <a:solidFill>
                  <a:srgbClr val="FFC000"/>
                </a:solidFill>
              </a:rPr>
              <a:t>knoweth</a:t>
            </a:r>
            <a:r>
              <a:rPr lang="en-US" sz="3600" i="1" dirty="0" smtClean="0">
                <a:solidFill>
                  <a:srgbClr val="FFC000"/>
                </a:solidFill>
              </a:rPr>
              <a:t> the way that I take: when He hath tried me, I shall come forth as gold.”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28600"/>
            <a:ext cx="6248400" cy="6629400"/>
          </a:xfrm>
        </p:spPr>
        <p:txBody>
          <a:bodyPr>
            <a:normAutofit lnSpcReduction="10000"/>
          </a:bodyPr>
          <a:lstStyle/>
          <a:p>
            <a:pPr algn="ctr">
              <a:buNone/>
            </a:pPr>
            <a:r>
              <a:rPr lang="en-US" sz="3600" i="1" dirty="0" smtClean="0"/>
              <a:t>“According to my earnest expectation and my hope,  that in nothing I shall be ashamed, but that with all boldness, as always, so now also Christ shall be magnified in my body, whether it be by life, or by death. For to me to live is Christ, and </a:t>
            </a:r>
            <a:r>
              <a:rPr lang="en-US" sz="3600" i="1" dirty="0" smtClean="0">
                <a:solidFill>
                  <a:srgbClr val="FFC000"/>
                </a:solidFill>
              </a:rPr>
              <a:t>to die is gain. </a:t>
            </a:r>
            <a:r>
              <a:rPr lang="en-US" sz="3600" i="1" dirty="0" smtClean="0"/>
              <a:t>For I am in a strait betwixt two, having a desire to depart, and to be with Christ; which   is far better.”</a:t>
            </a:r>
            <a:endParaRPr lang="en-US" sz="3600" i="1" dirty="0"/>
          </a:p>
        </p:txBody>
      </p:sp>
      <p:pic>
        <p:nvPicPr>
          <p:cNvPr id="4" name="Picture 2" descr="C:\Users\Ptr. Daniel White\Desktop\Bible pictures\faces\scan0003 (3).jpg"/>
          <p:cNvPicPr>
            <a:picLocks noChangeAspect="1" noChangeArrowheads="1"/>
          </p:cNvPicPr>
          <p:nvPr/>
        </p:nvPicPr>
        <p:blipFill>
          <a:blip r:embed="rId3" cstate="print"/>
          <a:srcRect/>
          <a:stretch>
            <a:fillRect/>
          </a:stretch>
        </p:blipFill>
        <p:spPr bwMode="auto">
          <a:xfrm>
            <a:off x="152400" y="0"/>
            <a:ext cx="2133600" cy="28281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Cause of Discouragement</a:t>
            </a:r>
            <a:endParaRPr lang="en-US" dirty="0"/>
          </a:p>
        </p:txBody>
      </p:sp>
      <p:sp>
        <p:nvSpPr>
          <p:cNvPr id="3" name="Content Placeholder 2"/>
          <p:cNvSpPr>
            <a:spLocks noGrp="1"/>
          </p:cNvSpPr>
          <p:nvPr>
            <p:ph idx="1"/>
          </p:nvPr>
        </p:nvSpPr>
        <p:spPr>
          <a:xfrm>
            <a:off x="457200" y="1524000"/>
            <a:ext cx="8686800" cy="5334000"/>
          </a:xfrm>
        </p:spPr>
        <p:txBody>
          <a:bodyPr/>
          <a:lstStyle/>
          <a:p>
            <a:r>
              <a:rPr lang="en-US" dirty="0" smtClean="0"/>
              <a:t>At the base of every discouragement is a lie from Satan –</a:t>
            </a:r>
          </a:p>
          <a:p>
            <a:r>
              <a:rPr lang="en-US" dirty="0" smtClean="0"/>
              <a:t>Jesus said -  </a:t>
            </a:r>
            <a:r>
              <a:rPr lang="en-US" i="1" dirty="0" smtClean="0">
                <a:solidFill>
                  <a:srgbClr val="FFC000"/>
                </a:solidFill>
              </a:rPr>
              <a:t>“He is a liar and the father of lies…” </a:t>
            </a:r>
          </a:p>
          <a:p>
            <a:r>
              <a:rPr lang="en-US" i="1" dirty="0" smtClean="0">
                <a:solidFill>
                  <a:srgbClr val="FFC000"/>
                </a:solidFill>
              </a:rPr>
              <a:t>“And ye shall know the truth, and the truth shall make you free…”</a:t>
            </a:r>
            <a:endParaRPr lang="en-US" i="1" dirty="0">
              <a:solidFill>
                <a:srgbClr val="FFC000"/>
              </a:solidFill>
            </a:endParaRPr>
          </a:p>
        </p:txBody>
      </p:sp>
      <p:pic>
        <p:nvPicPr>
          <p:cNvPr id="9218" name="Picture 2" descr="C:\Users\Ptr. Daniel White\Desktop\Bible pictures\bibles and book of life\bible.jpg"/>
          <p:cNvPicPr>
            <a:picLocks noChangeAspect="1" noChangeArrowheads="1"/>
          </p:cNvPicPr>
          <p:nvPr/>
        </p:nvPicPr>
        <p:blipFill>
          <a:blip r:embed="rId3" cstate="print"/>
          <a:srcRect/>
          <a:stretch>
            <a:fillRect/>
          </a:stretch>
        </p:blipFill>
        <p:spPr bwMode="auto">
          <a:xfrm>
            <a:off x="1066800" y="4876800"/>
            <a:ext cx="2652713" cy="1765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5604" name="Picture 4" descr="http://2.bp.blogspot.com/_6o87o7u_wL4/TD7vS0GSpJI/AAAAAAAAAAs/XU4AlRw7iR0/s320/nm_sad_happy_080603_mn.jpg"/>
          <p:cNvPicPr>
            <a:picLocks noChangeAspect="1" noChangeArrowheads="1"/>
          </p:cNvPicPr>
          <p:nvPr/>
        </p:nvPicPr>
        <p:blipFill>
          <a:blip r:embed="rId4" cstate="print"/>
          <a:srcRect/>
          <a:stretch>
            <a:fillRect/>
          </a:stretch>
        </p:blipFill>
        <p:spPr bwMode="auto">
          <a:xfrm>
            <a:off x="4800600" y="4057649"/>
            <a:ext cx="3733800" cy="28003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normAutofit/>
          </a:bodyPr>
          <a:lstStyle/>
          <a:p>
            <a:pPr>
              <a:buNone/>
            </a:pPr>
            <a:r>
              <a:rPr lang="en-US" sz="3600" dirty="0" smtClean="0">
                <a:solidFill>
                  <a:srgbClr val="FFC000"/>
                </a:solidFill>
              </a:rPr>
              <a:t>1. Fear – </a:t>
            </a:r>
            <a:r>
              <a:rPr lang="en-US" sz="3600" dirty="0" smtClean="0"/>
              <a:t>365 </a:t>
            </a:r>
            <a:r>
              <a:rPr lang="en-US" sz="3600" i="1" dirty="0" smtClean="0">
                <a:solidFill>
                  <a:srgbClr val="FFC000"/>
                </a:solidFill>
              </a:rPr>
              <a:t>“Fear not's” </a:t>
            </a:r>
            <a:r>
              <a:rPr lang="en-US" sz="3600" dirty="0" smtClean="0"/>
              <a:t>in the Scriptures</a:t>
            </a:r>
          </a:p>
          <a:p>
            <a:pPr>
              <a:buNone/>
            </a:pPr>
            <a:r>
              <a:rPr lang="en-US" sz="3600" i="1" dirty="0" smtClean="0"/>
              <a:t>    “God hath not given us the spirit of fear…”</a:t>
            </a:r>
          </a:p>
          <a:p>
            <a:pPr>
              <a:buNone/>
            </a:pPr>
            <a:r>
              <a:rPr lang="en-US" sz="3600" dirty="0" smtClean="0">
                <a:solidFill>
                  <a:srgbClr val="FFC000"/>
                </a:solidFill>
              </a:rPr>
              <a:t>2. Bitterness – </a:t>
            </a:r>
          </a:p>
          <a:p>
            <a:pPr>
              <a:buNone/>
            </a:pPr>
            <a:r>
              <a:rPr lang="en-US" sz="3600" i="1" dirty="0" smtClean="0"/>
              <a:t>   “Looking diligently lest any man fail of the grace of God; lest a root of bitterness springing up trouble you, and thereby many be defiled.”</a:t>
            </a:r>
          </a:p>
          <a:p>
            <a:pPr>
              <a:buNone/>
            </a:pPr>
            <a:r>
              <a:rPr lang="en-US" sz="3600" dirty="0" smtClean="0">
                <a:solidFill>
                  <a:srgbClr val="FFC000"/>
                </a:solidFill>
              </a:rPr>
              <a:t>Note: Unconditional forgivingness is the key to overcoming bitterness </a:t>
            </a:r>
            <a:r>
              <a:rPr lang="en-US" sz="3600" i="1" dirty="0" smtClean="0">
                <a:solidFill>
                  <a:srgbClr val="FFC000"/>
                </a:solidFill>
              </a:rPr>
              <a:t>– (Ephesians 4:31-32)</a:t>
            </a:r>
          </a:p>
          <a:p>
            <a:pPr>
              <a:buNone/>
            </a:pP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248400"/>
          </a:xfrm>
        </p:spPr>
        <p:txBody>
          <a:bodyPr>
            <a:noAutofit/>
          </a:bodyPr>
          <a:lstStyle/>
          <a:p>
            <a:pPr>
              <a:buNone/>
            </a:pPr>
            <a:r>
              <a:rPr lang="en-US" sz="3600" dirty="0" smtClean="0">
                <a:solidFill>
                  <a:srgbClr val="FFC000"/>
                </a:solidFill>
              </a:rPr>
              <a:t>3. Condemnation – </a:t>
            </a:r>
            <a:r>
              <a:rPr lang="en-US" sz="3600" dirty="0" smtClean="0"/>
              <a:t>Others or Self:</a:t>
            </a:r>
          </a:p>
          <a:p>
            <a:pPr>
              <a:buNone/>
            </a:pPr>
            <a:r>
              <a:rPr lang="en-US" sz="3600" i="1" dirty="0" smtClean="0"/>
              <a:t>   “Who shall lay any thing to the charge of God’s elect? It is God that justifieth. Who is he that condemneth? Is it Christ that died, yea rather, that is risen again, who is even at the right hand of God, who also maketh intercession for us…Who shall separate us from the love of Christ?”</a:t>
            </a:r>
            <a:endParaRPr lang="en-US" sz="3600" i="1" dirty="0"/>
          </a:p>
          <a:p>
            <a:pPr>
              <a:buNone/>
            </a:pPr>
            <a:r>
              <a:rPr lang="en-US" sz="3600" i="1" dirty="0" smtClean="0"/>
              <a:t>“There is therefore now no condemnation to them which are in Christ Jesus…”</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a:buNone/>
            </a:pPr>
            <a:r>
              <a:rPr lang="en-US" sz="3600" dirty="0" smtClean="0">
                <a:solidFill>
                  <a:srgbClr val="FFC000"/>
                </a:solidFill>
              </a:rPr>
              <a:t>4. Unbelief – </a:t>
            </a:r>
            <a:r>
              <a:rPr lang="en-US" sz="3600" i="1" dirty="0" smtClean="0"/>
              <a:t>Mark 9:17-29</a:t>
            </a:r>
          </a:p>
          <a:p>
            <a:pPr>
              <a:buNone/>
            </a:pPr>
            <a:endParaRPr lang="en-US" sz="3600" i="1" dirty="0" smtClean="0"/>
          </a:p>
          <a:p>
            <a:pPr>
              <a:buNone/>
            </a:pPr>
            <a:r>
              <a:rPr lang="en-US" sz="3600" i="1" dirty="0" smtClean="0"/>
              <a:t>   “For what if some did not believe?         Shall their unbelief make the    faithfulness of God without             effect?”    </a:t>
            </a:r>
          </a:p>
          <a:p>
            <a:pPr>
              <a:buNone/>
            </a:pPr>
            <a:endParaRPr lang="en-US" sz="3600" i="1" dirty="0"/>
          </a:p>
          <a:p>
            <a:pPr>
              <a:buNone/>
            </a:pPr>
            <a:r>
              <a:rPr lang="en-US" sz="3600" i="1" dirty="0" smtClean="0"/>
              <a:t>“When we are not faithful, he abideth faithful: He cannot deny himself.”                                                 </a:t>
            </a:r>
          </a:p>
          <a:p>
            <a:endParaRPr lang="en-US" sz="3600" i="1" dirty="0"/>
          </a:p>
          <a:p>
            <a:pPr>
              <a:buNone/>
            </a:pPr>
            <a:endParaRPr lang="en-US" sz="3600" i="1" dirty="0" smtClean="0"/>
          </a:p>
        </p:txBody>
      </p:sp>
      <p:pic>
        <p:nvPicPr>
          <p:cNvPr id="10242" name="Picture 2" descr="C:\Users\Ptr. Daniel White\Desktop\Bible pictures\faces\scan0003 (3).jpg"/>
          <p:cNvPicPr>
            <a:picLocks noChangeAspect="1" noChangeArrowheads="1"/>
          </p:cNvPicPr>
          <p:nvPr/>
        </p:nvPicPr>
        <p:blipFill>
          <a:blip r:embed="rId3" cstate="print"/>
          <a:srcRect/>
          <a:stretch>
            <a:fillRect/>
          </a:stretch>
        </p:blipFill>
        <p:spPr bwMode="auto">
          <a:xfrm>
            <a:off x="7010400" y="0"/>
            <a:ext cx="2133600" cy="28281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to="" calcmode="lin" valueType="num">
                                      <p:cBhvr>
                                        <p:cTn id="1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534400" cy="762000"/>
          </a:xfrm>
        </p:spPr>
        <p:txBody>
          <a:bodyPr>
            <a:normAutofit/>
          </a:bodyPr>
          <a:lstStyle/>
          <a:p>
            <a:pPr algn="l"/>
            <a:r>
              <a:rPr lang="en-US" sz="3600" dirty="0" smtClean="0">
                <a:solidFill>
                  <a:srgbClr val="FFC000"/>
                </a:solidFill>
              </a:rPr>
              <a:t> 5. Self-pity</a:t>
            </a:r>
            <a:endParaRPr lang="en-US" sz="3600" dirty="0">
              <a:solidFill>
                <a:srgbClr val="FFC000"/>
              </a:solidFill>
            </a:endParaRPr>
          </a:p>
        </p:txBody>
      </p:sp>
      <p:sp>
        <p:nvSpPr>
          <p:cNvPr id="5" name="Content Placeholder 4"/>
          <p:cNvSpPr>
            <a:spLocks noGrp="1"/>
          </p:cNvSpPr>
          <p:nvPr>
            <p:ph sz="half" idx="1"/>
          </p:nvPr>
        </p:nvSpPr>
        <p:spPr>
          <a:xfrm>
            <a:off x="228600" y="685800"/>
            <a:ext cx="4267200" cy="5440363"/>
          </a:xfrm>
        </p:spPr>
        <p:txBody>
          <a:bodyPr>
            <a:noAutofit/>
          </a:bodyPr>
          <a:lstStyle/>
          <a:p>
            <a:r>
              <a:rPr lang="en-US" sz="3200" dirty="0" smtClean="0"/>
              <a:t>God has forsaken you</a:t>
            </a:r>
          </a:p>
          <a:p>
            <a:r>
              <a:rPr lang="en-US" sz="3200" dirty="0" smtClean="0"/>
              <a:t>Nothing good will come from this situation</a:t>
            </a:r>
          </a:p>
          <a:p>
            <a:r>
              <a:rPr lang="en-US" sz="3200" dirty="0" smtClean="0"/>
              <a:t>No body loves you</a:t>
            </a:r>
          </a:p>
          <a:p>
            <a:r>
              <a:rPr lang="en-US" sz="3200" dirty="0" smtClean="0"/>
              <a:t>People are always hurting you</a:t>
            </a:r>
          </a:p>
          <a:p>
            <a:r>
              <a:rPr lang="en-US" sz="3200" dirty="0" smtClean="0"/>
              <a:t>God is punishing you</a:t>
            </a:r>
          </a:p>
          <a:p>
            <a:r>
              <a:rPr lang="en-US" sz="3200" dirty="0" smtClean="0"/>
              <a:t>You cannot do that</a:t>
            </a:r>
          </a:p>
          <a:p>
            <a:r>
              <a:rPr lang="en-US" sz="3200" dirty="0" smtClean="0"/>
              <a:t>You do not have enough wisdom</a:t>
            </a:r>
            <a:endParaRPr lang="en-US" sz="3200" dirty="0"/>
          </a:p>
        </p:txBody>
      </p:sp>
      <p:sp>
        <p:nvSpPr>
          <p:cNvPr id="6" name="Content Placeholder 5"/>
          <p:cNvSpPr>
            <a:spLocks noGrp="1"/>
          </p:cNvSpPr>
          <p:nvPr>
            <p:ph sz="half" idx="2"/>
          </p:nvPr>
        </p:nvSpPr>
        <p:spPr>
          <a:xfrm>
            <a:off x="4648200" y="685800"/>
            <a:ext cx="4038600" cy="5440363"/>
          </a:xfrm>
        </p:spPr>
        <p:txBody>
          <a:bodyPr>
            <a:normAutofit/>
          </a:bodyPr>
          <a:lstStyle/>
          <a:p>
            <a:r>
              <a:rPr lang="en-US" sz="3200" i="1" dirty="0" smtClean="0"/>
              <a:t>Hebrews 13:5</a:t>
            </a:r>
          </a:p>
          <a:p>
            <a:r>
              <a:rPr lang="en-US" sz="3200" i="1" dirty="0" smtClean="0"/>
              <a:t>Romans 8:28</a:t>
            </a:r>
          </a:p>
          <a:p>
            <a:r>
              <a:rPr lang="en-US" sz="3200" i="1" dirty="0" smtClean="0"/>
              <a:t>I John 4:9-10</a:t>
            </a:r>
          </a:p>
          <a:p>
            <a:r>
              <a:rPr lang="en-US" sz="3200" i="1" dirty="0" smtClean="0"/>
              <a:t>Ephesians 6:12</a:t>
            </a:r>
          </a:p>
          <a:p>
            <a:r>
              <a:rPr lang="en-US" sz="3200" i="1" dirty="0" smtClean="0"/>
              <a:t>Hebrews 11:5-11</a:t>
            </a:r>
          </a:p>
          <a:p>
            <a:r>
              <a:rPr lang="en-US" sz="3200" i="1" dirty="0" smtClean="0"/>
              <a:t>II Corinthians 12:9</a:t>
            </a:r>
          </a:p>
          <a:p>
            <a:r>
              <a:rPr lang="en-US" sz="3200" i="1" dirty="0" smtClean="0"/>
              <a:t>James 1:5</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to="" calcmode="lin" valueType="num">
                                      <p:cBhvr>
                                        <p:cTn id="27" dur="1" fill="hold"/>
                                        <p:tgtEl>
                                          <p:spTgt spid="5">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to="" calcmode="lin" valueType="num">
                                      <p:cBhvr>
                                        <p:cTn id="37" dur="1" fill="hold"/>
                                        <p:tgtEl>
                                          <p:spTgt spid="5">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to="" calcmode="lin" valueType="num">
                                      <p:cBhvr>
                                        <p:cTn id="42" dur="1" fill="hold"/>
                                        <p:tgtEl>
                                          <p:spTgt spid="6">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to="" calcmode="lin" valueType="num">
                                      <p:cBhvr>
                                        <p:cTn id="47" dur="1" fill="hold"/>
                                        <p:tgtEl>
                                          <p:spTgt spid="5">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to="" calcmode="lin" valueType="num">
                                      <p:cBhvr>
                                        <p:cTn id="52" dur="1" fill="hold"/>
                                        <p:tgtEl>
                                          <p:spTgt spid="6">
                                            <p:txEl>
                                              <p:pRg st="4" end="4"/>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to="" calcmode="lin" valueType="num">
                                      <p:cBhvr>
                                        <p:cTn id="57" dur="1" fill="hold"/>
                                        <p:tgtEl>
                                          <p:spTgt spid="5">
                                            <p:txEl>
                                              <p:pRg st="5" end="5"/>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to="" calcmode="lin" valueType="num">
                                      <p:cBhvr>
                                        <p:cTn id="62" dur="1" fill="hold"/>
                                        <p:tgtEl>
                                          <p:spTgt spid="6">
                                            <p:txEl>
                                              <p:pRg st="5" end="5"/>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to="" calcmode="lin" valueType="num">
                                      <p:cBhvr>
                                        <p:cTn id="67" dur="1" fill="hold"/>
                                        <p:tgtEl>
                                          <p:spTgt spid="5">
                                            <p:txEl>
                                              <p:pRg st="6" end="6"/>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 to="" calcmode="lin" valueType="num">
                                      <p:cBhvr>
                                        <p:cTn id="7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Root Cause of Discouragement</a:t>
            </a:r>
            <a:endParaRPr lang="en-US" dirty="0"/>
          </a:p>
        </p:txBody>
      </p:sp>
      <p:sp>
        <p:nvSpPr>
          <p:cNvPr id="3" name="Content Placeholder 2"/>
          <p:cNvSpPr>
            <a:spLocks noGrp="1"/>
          </p:cNvSpPr>
          <p:nvPr>
            <p:ph idx="1"/>
          </p:nvPr>
        </p:nvSpPr>
        <p:spPr>
          <a:xfrm>
            <a:off x="152400" y="1600200"/>
            <a:ext cx="6324600" cy="5257800"/>
          </a:xfrm>
        </p:spPr>
        <p:txBody>
          <a:bodyPr>
            <a:normAutofit/>
          </a:bodyPr>
          <a:lstStyle/>
          <a:p>
            <a:r>
              <a:rPr lang="en-US" sz="3600" dirty="0" smtClean="0"/>
              <a:t>Putting down the shield of Faith – </a:t>
            </a:r>
            <a:r>
              <a:rPr lang="en-US" sz="3600" i="1" dirty="0" smtClean="0"/>
              <a:t>Ephesians 6:12-16</a:t>
            </a:r>
          </a:p>
          <a:p>
            <a:r>
              <a:rPr lang="en-US" sz="3600" i="1" dirty="0" smtClean="0"/>
              <a:t>When we lose sight of God’s ways </a:t>
            </a:r>
            <a:r>
              <a:rPr lang="en-US" sz="3600" i="1" dirty="0" smtClean="0">
                <a:solidFill>
                  <a:srgbClr val="FFFF00"/>
                </a:solidFill>
              </a:rPr>
              <a:t>(because of situations or problems that arise) </a:t>
            </a:r>
            <a:r>
              <a:rPr lang="en-US" sz="3600" i="1" dirty="0" smtClean="0"/>
              <a:t>we remove the spiritual protection Christ has provided us in the shield of faith.</a:t>
            </a:r>
            <a:endParaRPr lang="en-US" sz="3600" i="1" dirty="0"/>
          </a:p>
        </p:txBody>
      </p:sp>
      <p:pic>
        <p:nvPicPr>
          <p:cNvPr id="11266" name="Picture 2" descr="C:\Users\Ptr. Daniel White\Desktop\Bible pictures\Armor of God\scan0008.jpg"/>
          <p:cNvPicPr>
            <a:picLocks noChangeAspect="1" noChangeArrowheads="1"/>
          </p:cNvPicPr>
          <p:nvPr/>
        </p:nvPicPr>
        <p:blipFill>
          <a:blip r:embed="rId3" cstate="print">
            <a:lum bright="-10000"/>
          </a:blip>
          <a:srcRect r="27734" b="28630"/>
          <a:stretch>
            <a:fillRect/>
          </a:stretch>
        </p:blipFill>
        <p:spPr bwMode="auto">
          <a:xfrm flipH="1">
            <a:off x="6477000" y="1295400"/>
            <a:ext cx="2667000" cy="3882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4419600" cy="6430962"/>
          </a:xfrm>
        </p:spPr>
        <p:txBody>
          <a:bodyPr>
            <a:normAutofit/>
          </a:bodyPr>
          <a:lstStyle/>
          <a:p>
            <a:r>
              <a:rPr lang="en-US" i="1" dirty="0" smtClean="0"/>
              <a:t>Discouragement  one of Satan’s most effective weapons</a:t>
            </a:r>
            <a:br>
              <a:rPr lang="en-US" i="1" dirty="0" smtClean="0"/>
            </a:br>
            <a:r>
              <a:rPr lang="en-US" i="1" dirty="0" smtClean="0"/>
              <a:t/>
            </a:r>
            <a:br>
              <a:rPr lang="en-US" i="1" dirty="0" smtClean="0"/>
            </a:br>
            <a:r>
              <a:rPr lang="en-US" sz="4000" i="1" dirty="0" smtClean="0">
                <a:solidFill>
                  <a:srgbClr val="FFC000"/>
                </a:solidFill>
              </a:rPr>
              <a:t>(Ephesians 6:16)</a:t>
            </a:r>
            <a:r>
              <a:rPr lang="en-US" i="1" dirty="0" smtClean="0"/>
              <a:t/>
            </a:r>
            <a:br>
              <a:rPr lang="en-US" i="1" dirty="0" smtClean="0"/>
            </a:br>
            <a:r>
              <a:rPr lang="en-US" i="1" dirty="0" smtClean="0">
                <a:solidFill>
                  <a:srgbClr val="FFC000"/>
                </a:solidFill>
              </a:rPr>
              <a:t>“Fiery dart…”</a:t>
            </a:r>
            <a:endParaRPr lang="en-US" i="1" dirty="0">
              <a:solidFill>
                <a:srgbClr val="FFC000"/>
              </a:solidFill>
            </a:endParaRPr>
          </a:p>
        </p:txBody>
      </p:sp>
      <p:pic>
        <p:nvPicPr>
          <p:cNvPr id="2051" name="Picture 3" descr="C:\Users\Ptr. Daniel White\Desktop\Bible pictures\Satan-Devil and demons\Satan&amp;Demons\Soldier confronts demon_1418-75.jpg"/>
          <p:cNvPicPr>
            <a:picLocks noChangeAspect="1" noChangeArrowheads="1"/>
          </p:cNvPicPr>
          <p:nvPr/>
        </p:nvPicPr>
        <p:blipFill>
          <a:blip r:embed="rId3" cstate="print">
            <a:lum bright="-20000"/>
          </a:blip>
          <a:srcRect/>
          <a:stretch>
            <a:fillRect/>
          </a:stretch>
        </p:blipFill>
        <p:spPr bwMode="auto">
          <a:xfrm>
            <a:off x="0" y="0"/>
            <a:ext cx="48006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800" i="1" dirty="0" smtClean="0"/>
              <a:t>Wisdom</a:t>
            </a:r>
            <a:endParaRPr lang="en-US" sz="4800" i="1" dirty="0"/>
          </a:p>
        </p:txBody>
      </p:sp>
      <p:sp>
        <p:nvSpPr>
          <p:cNvPr id="3" name="Content Placeholder 2"/>
          <p:cNvSpPr>
            <a:spLocks noGrp="1"/>
          </p:cNvSpPr>
          <p:nvPr>
            <p:ph idx="1"/>
          </p:nvPr>
        </p:nvSpPr>
        <p:spPr>
          <a:xfrm>
            <a:off x="152400" y="990600"/>
            <a:ext cx="8839200" cy="5867400"/>
          </a:xfrm>
        </p:spPr>
        <p:txBody>
          <a:bodyPr>
            <a:normAutofit lnSpcReduction="10000"/>
          </a:bodyPr>
          <a:lstStyle/>
          <a:p>
            <a:r>
              <a:rPr lang="en-US" sz="3600" dirty="0" smtClean="0">
                <a:solidFill>
                  <a:srgbClr val="FFC000"/>
                </a:solidFill>
              </a:rPr>
              <a:t>Seeing life from God’s perspective</a:t>
            </a:r>
          </a:p>
          <a:p>
            <a:r>
              <a:rPr lang="en-US" sz="3600" dirty="0" smtClean="0"/>
              <a:t>53 times Proverbs speaks about the protection God’s wisdom provides – </a:t>
            </a:r>
          </a:p>
          <a:p>
            <a:pPr>
              <a:buNone/>
            </a:pPr>
            <a:r>
              <a:rPr lang="en-US" sz="3600" i="1" dirty="0" smtClean="0"/>
              <a:t>   “The Lord </a:t>
            </a:r>
            <a:r>
              <a:rPr lang="en-US" sz="3600" i="1" dirty="0" err="1" smtClean="0"/>
              <a:t>giveth</a:t>
            </a:r>
            <a:r>
              <a:rPr lang="en-US" sz="3600" i="1" dirty="0" smtClean="0"/>
              <a:t> wisdom…He is a </a:t>
            </a:r>
            <a:r>
              <a:rPr lang="en-US" sz="3600" i="1" dirty="0" smtClean="0">
                <a:solidFill>
                  <a:srgbClr val="FFFF00"/>
                </a:solidFill>
              </a:rPr>
              <a:t>buckler </a:t>
            </a:r>
            <a:r>
              <a:rPr lang="en-US" sz="3600" i="1" dirty="0" smtClean="0"/>
              <a:t>to them that walk uprightly…He </a:t>
            </a:r>
            <a:r>
              <a:rPr lang="en-US" sz="3600" i="1" dirty="0" err="1" smtClean="0">
                <a:solidFill>
                  <a:srgbClr val="FFFF00"/>
                </a:solidFill>
              </a:rPr>
              <a:t>preserveth</a:t>
            </a:r>
            <a:r>
              <a:rPr lang="en-US" sz="3600" i="1" dirty="0" smtClean="0"/>
              <a:t> the way of His saints…when wisdom </a:t>
            </a:r>
            <a:r>
              <a:rPr lang="en-US" sz="3600" i="1" dirty="0" err="1" smtClean="0"/>
              <a:t>entereth</a:t>
            </a:r>
            <a:r>
              <a:rPr lang="en-US" sz="3600" i="1" dirty="0" smtClean="0"/>
              <a:t> into </a:t>
            </a:r>
            <a:r>
              <a:rPr lang="en-US" sz="3600" i="1" dirty="0" err="1" smtClean="0"/>
              <a:t>thine</a:t>
            </a:r>
            <a:r>
              <a:rPr lang="en-US" sz="3600" i="1" dirty="0" smtClean="0"/>
              <a:t> heart. Discretion shall </a:t>
            </a:r>
            <a:r>
              <a:rPr lang="en-US" sz="3600" i="1" dirty="0" smtClean="0">
                <a:solidFill>
                  <a:srgbClr val="FFFF00"/>
                </a:solidFill>
              </a:rPr>
              <a:t>preserve </a:t>
            </a:r>
            <a:r>
              <a:rPr lang="en-US" sz="3600" i="1" dirty="0" smtClean="0"/>
              <a:t>thee, understanding shall </a:t>
            </a:r>
            <a:r>
              <a:rPr lang="en-US" sz="3600" i="1" dirty="0" smtClean="0">
                <a:solidFill>
                  <a:srgbClr val="FFFF00"/>
                </a:solidFill>
              </a:rPr>
              <a:t>keep thee</a:t>
            </a:r>
            <a:r>
              <a:rPr lang="en-US" sz="3600" i="1" dirty="0" smtClean="0"/>
              <a:t>.”</a:t>
            </a:r>
          </a:p>
          <a:p>
            <a:pPr>
              <a:buNone/>
            </a:pPr>
            <a:r>
              <a:rPr lang="en-US" sz="3600" i="1" dirty="0" smtClean="0"/>
              <a:t>   “Every word of God is pure, He is a </a:t>
            </a:r>
            <a:r>
              <a:rPr lang="en-US" sz="3600" i="1" dirty="0" smtClean="0">
                <a:solidFill>
                  <a:srgbClr val="FFFF00"/>
                </a:solidFill>
              </a:rPr>
              <a:t>shield</a:t>
            </a:r>
            <a:r>
              <a:rPr lang="en-US" sz="3600" i="1" dirty="0" smtClean="0"/>
              <a:t> unto them that put their trust in Him.”</a:t>
            </a:r>
          </a:p>
        </p:txBody>
      </p:sp>
      <p:pic>
        <p:nvPicPr>
          <p:cNvPr id="12290" name="Picture 2" descr="C:\Users\Ptr. Daniel White\Desktop\Bible pictures\bibles and book of life\open bible.jpg"/>
          <p:cNvPicPr>
            <a:picLocks noChangeAspect="1" noChangeArrowheads="1"/>
          </p:cNvPicPr>
          <p:nvPr/>
        </p:nvPicPr>
        <p:blipFill>
          <a:blip r:embed="rId3" cstate="print"/>
          <a:srcRect/>
          <a:stretch>
            <a:fillRect/>
          </a:stretch>
        </p:blipFill>
        <p:spPr bwMode="auto">
          <a:xfrm>
            <a:off x="6998755" y="0"/>
            <a:ext cx="2236086" cy="1600200"/>
          </a:xfrm>
          <a:prstGeom prst="rect">
            <a:avLst/>
          </a:prstGeom>
          <a:noFill/>
        </p:spPr>
      </p:pic>
      <p:pic>
        <p:nvPicPr>
          <p:cNvPr id="12293" name="Picture 5" descr="C:\Users\Ptr. Daniel White\Desktop\Bible pictures\Armor of God\shield-lion-325.jpg"/>
          <p:cNvPicPr>
            <a:picLocks noChangeAspect="1" noChangeArrowheads="1"/>
          </p:cNvPicPr>
          <p:nvPr/>
        </p:nvPicPr>
        <p:blipFill>
          <a:blip r:embed="rId4" cstate="print"/>
          <a:srcRect/>
          <a:stretch>
            <a:fillRect/>
          </a:stretch>
        </p:blipFill>
        <p:spPr bwMode="auto">
          <a:xfrm>
            <a:off x="2590800" y="914400"/>
            <a:ext cx="4102460" cy="55411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 calcmode="lin" valueType="num">
                                      <p:cBhvr>
                                        <p:cTn id="27" dur="1000" fill="hold"/>
                                        <p:tgtEl>
                                          <p:spTgt spid="12293"/>
                                        </p:tgtEl>
                                        <p:attrNameLst>
                                          <p:attrName>ppt_w</p:attrName>
                                        </p:attrNameLst>
                                      </p:cBhvr>
                                      <p:tavLst>
                                        <p:tav tm="0">
                                          <p:val>
                                            <p:strVal val="#ppt_w*0.70"/>
                                          </p:val>
                                        </p:tav>
                                        <p:tav tm="100000">
                                          <p:val>
                                            <p:strVal val="#ppt_w"/>
                                          </p:val>
                                        </p:tav>
                                      </p:tavLst>
                                    </p:anim>
                                    <p:anim calcmode="lin" valueType="num">
                                      <p:cBhvr>
                                        <p:cTn id="28" dur="1000" fill="hold"/>
                                        <p:tgtEl>
                                          <p:spTgt spid="12293"/>
                                        </p:tgtEl>
                                        <p:attrNameLst>
                                          <p:attrName>ppt_h</p:attrName>
                                        </p:attrNameLst>
                                      </p:cBhvr>
                                      <p:tavLst>
                                        <p:tav tm="0">
                                          <p:val>
                                            <p:strVal val="#ppt_h"/>
                                          </p:val>
                                        </p:tav>
                                        <p:tav tm="100000">
                                          <p:val>
                                            <p:strVal val="#ppt_h"/>
                                          </p:val>
                                        </p:tav>
                                      </p:tavLst>
                                    </p:anim>
                                    <p:animEffect transition="in" filter="fade">
                                      <p:cBhvr>
                                        <p:cTn id="29"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How to Conquer Discouragement</a:t>
            </a:r>
            <a:endParaRPr lang="en-US" dirty="0"/>
          </a:p>
        </p:txBody>
      </p:sp>
      <p:sp>
        <p:nvSpPr>
          <p:cNvPr id="3" name="Content Placeholder 2"/>
          <p:cNvSpPr>
            <a:spLocks noGrp="1"/>
          </p:cNvSpPr>
          <p:nvPr>
            <p:ph idx="1"/>
          </p:nvPr>
        </p:nvSpPr>
        <p:spPr>
          <a:xfrm>
            <a:off x="228600" y="1600200"/>
            <a:ext cx="8915400" cy="5257800"/>
          </a:xfrm>
        </p:spPr>
        <p:txBody>
          <a:bodyPr>
            <a:normAutofit/>
          </a:bodyPr>
          <a:lstStyle/>
          <a:p>
            <a:r>
              <a:rPr lang="en-US" sz="3600" dirty="0" smtClean="0"/>
              <a:t>Take up the shield of faith </a:t>
            </a:r>
          </a:p>
          <a:p>
            <a:pPr>
              <a:buNone/>
            </a:pPr>
            <a:r>
              <a:rPr lang="en-US" sz="3600" dirty="0" smtClean="0">
                <a:solidFill>
                  <a:srgbClr val="FFC000"/>
                </a:solidFill>
              </a:rPr>
              <a:t>&gt; This is done by recognizing Satan’s lies and quoting God’s truth – </a:t>
            </a:r>
            <a:r>
              <a:rPr lang="en-US" sz="3600" i="1" dirty="0" smtClean="0">
                <a:solidFill>
                  <a:srgbClr val="FFC000"/>
                </a:solidFill>
              </a:rPr>
              <a:t>II Corinthians 12:9</a:t>
            </a:r>
          </a:p>
          <a:p>
            <a:r>
              <a:rPr lang="en-US" sz="3600" dirty="0" smtClean="0"/>
              <a:t>Set up a place to  be alone with God – </a:t>
            </a:r>
            <a:r>
              <a:rPr lang="en-US" sz="3600" i="1" dirty="0" smtClean="0"/>
              <a:t>Matthew 6:6; Luke 6:12</a:t>
            </a:r>
          </a:p>
          <a:p>
            <a:r>
              <a:rPr lang="en-US" sz="3600" dirty="0" smtClean="0"/>
              <a:t>Encourage your heart in the Lord </a:t>
            </a:r>
          </a:p>
          <a:p>
            <a:pPr>
              <a:buNone/>
            </a:pPr>
            <a:r>
              <a:rPr lang="en-US" sz="3600" dirty="0" smtClean="0">
                <a:solidFill>
                  <a:srgbClr val="FFC000"/>
                </a:solidFill>
              </a:rPr>
              <a:t>&gt; This is done through meditation on Scripture </a:t>
            </a:r>
            <a:r>
              <a:rPr lang="en-US" sz="3600" i="1" dirty="0" smtClean="0">
                <a:solidFill>
                  <a:srgbClr val="FFC000"/>
                </a:solidFill>
              </a:rPr>
              <a:t>(Psalms and I and II Peter)</a:t>
            </a:r>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a:bodyPr>
          <a:lstStyle/>
          <a:p>
            <a:r>
              <a:rPr lang="en-US" sz="3600" dirty="0" smtClean="0"/>
              <a:t>Remove your self from discouraged people as much as possible – </a:t>
            </a:r>
            <a:r>
              <a:rPr lang="en-US" sz="3600" i="1" dirty="0" smtClean="0"/>
              <a:t>Deuteronomy 20:8; Judges 7:2-3</a:t>
            </a:r>
          </a:p>
          <a:p>
            <a:r>
              <a:rPr lang="en-US" sz="3600" dirty="0" smtClean="0"/>
              <a:t>Avoid making major decisions during times of discouragement – </a:t>
            </a:r>
            <a:r>
              <a:rPr lang="en-US" sz="3600" i="1" dirty="0" smtClean="0"/>
              <a:t>Philippians 4:11; I Timothy 6:6-8</a:t>
            </a:r>
          </a:p>
          <a:p>
            <a:r>
              <a:rPr lang="en-US" sz="3600" dirty="0" smtClean="0"/>
              <a:t>Tell your authorities and other godly Christians that you are discouraged and ask them to pray for you – </a:t>
            </a:r>
            <a:r>
              <a:rPr lang="en-US" sz="3600" i="1" dirty="0" smtClean="0"/>
              <a:t>James 5:16</a:t>
            </a:r>
          </a:p>
          <a:p>
            <a:r>
              <a:rPr lang="en-US" sz="3600" dirty="0" smtClean="0"/>
              <a:t>In every thing give thanks – </a:t>
            </a:r>
            <a:r>
              <a:rPr lang="en-US" sz="3600" i="1" dirty="0" smtClean="0"/>
              <a:t>I Thessalonians 5:18; Hebrews 13:15</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Confess discouragement as sin </a:t>
            </a:r>
            <a:r>
              <a:rPr lang="en-US" sz="3600" dirty="0" smtClean="0">
                <a:solidFill>
                  <a:srgbClr val="FFC000"/>
                </a:solidFill>
              </a:rPr>
              <a:t>(lack of faith)</a:t>
            </a:r>
            <a:r>
              <a:rPr lang="en-US" sz="3600" dirty="0" smtClean="0"/>
              <a:t> – </a:t>
            </a:r>
            <a:r>
              <a:rPr lang="en-US" sz="3600" i="1" dirty="0" smtClean="0"/>
              <a:t>“Whatsoever is not of faith is sin…”</a:t>
            </a:r>
          </a:p>
          <a:p>
            <a:pPr>
              <a:buNone/>
            </a:pPr>
            <a:r>
              <a:rPr lang="en-US" sz="3600" i="1" dirty="0"/>
              <a:t> </a:t>
            </a:r>
            <a:r>
              <a:rPr lang="en-US" sz="3600" i="1" dirty="0" smtClean="0"/>
              <a:t>  (Proverbs 28:13-14; I Timothy 1:19; I John 1:9)</a:t>
            </a:r>
          </a:p>
          <a:p>
            <a:pPr>
              <a:buFont typeface="Arial" charset="0"/>
              <a:buChar char="•"/>
            </a:pPr>
            <a:r>
              <a:rPr lang="en-US" sz="3600" dirty="0" smtClean="0"/>
              <a:t>Read biographies of great Christians –                </a:t>
            </a:r>
            <a:r>
              <a:rPr lang="en-US" sz="3600" i="1" dirty="0" smtClean="0"/>
              <a:t>I Corinthians 1:4</a:t>
            </a:r>
          </a:p>
          <a:p>
            <a:pPr>
              <a:buFont typeface="Arial" charset="0"/>
              <a:buChar char="•"/>
            </a:pPr>
            <a:r>
              <a:rPr lang="en-US" sz="3600" dirty="0" smtClean="0"/>
              <a:t>Listen to good up-lifting music - </a:t>
            </a:r>
            <a:r>
              <a:rPr lang="en-US" sz="3600" i="1" dirty="0" smtClean="0"/>
              <a:t>Psalms </a:t>
            </a:r>
          </a:p>
          <a:p>
            <a:pPr>
              <a:buFont typeface="Arial" charset="0"/>
              <a:buChar char="•"/>
            </a:pPr>
            <a:r>
              <a:rPr lang="en-US" sz="3600" dirty="0" smtClean="0"/>
              <a:t>Focus on God’s reputation </a:t>
            </a:r>
            <a:r>
              <a:rPr lang="en-US" sz="3600" i="1" dirty="0" smtClean="0"/>
              <a:t>– Matthew 6:9</a:t>
            </a:r>
          </a:p>
          <a:p>
            <a:pPr>
              <a:buFont typeface="Arial" charset="0"/>
              <a:buChar char="•"/>
            </a:pPr>
            <a:r>
              <a:rPr lang="en-US" sz="3600" dirty="0" smtClean="0"/>
              <a:t>Ask God for wisdom to discern how that the problems and pressures you are facing can develop faith and godly character in your life </a:t>
            </a:r>
            <a:r>
              <a:rPr lang="en-US" sz="3600" i="1" dirty="0" smtClean="0"/>
              <a:t>– Romans 5:1-3, 8:28-29; James 1:1-4</a:t>
            </a:r>
          </a:p>
          <a:p>
            <a:pPr>
              <a:buFont typeface="Arial" charset="0"/>
              <a:buChar char="•"/>
            </a:pPr>
            <a:endParaRPr lang="en-US" sz="3600" i="1" dirty="0" smtClean="0"/>
          </a:p>
          <a:p>
            <a:pPr>
              <a:buFont typeface="Arial" charset="0"/>
              <a:buChar char="•"/>
            </a:pP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ulltimechristianity.com/wp-content/uploads/2012/04/im-praying-for-you-really.jpg"/>
          <p:cNvPicPr>
            <a:picLocks noChangeAspect="1" noChangeArrowheads="1"/>
          </p:cNvPicPr>
          <p:nvPr/>
        </p:nvPicPr>
        <p:blipFill>
          <a:blip r:embed="rId3" cstate="print"/>
          <a:srcRect/>
          <a:stretch>
            <a:fillRect/>
          </a:stretch>
        </p:blipFill>
        <p:spPr bwMode="auto">
          <a:xfrm>
            <a:off x="0" y="0"/>
            <a:ext cx="9158310" cy="6096000"/>
          </a:xfrm>
          <a:prstGeom prst="rect">
            <a:avLst/>
          </a:prstGeom>
          <a:ln>
            <a:noFill/>
          </a:ln>
          <a:effectLst>
            <a:softEdge rad="112500"/>
          </a:effectLst>
        </p:spPr>
      </p:pic>
      <p:sp>
        <p:nvSpPr>
          <p:cNvPr id="4" name="Rectangle 3"/>
          <p:cNvSpPr/>
          <p:nvPr/>
        </p:nvSpPr>
        <p:spPr>
          <a:xfrm>
            <a:off x="228600" y="228600"/>
            <a:ext cx="8382000" cy="1569660"/>
          </a:xfrm>
          <a:prstGeom prst="rect">
            <a:avLst/>
          </a:prstGeom>
        </p:spPr>
        <p:txBody>
          <a:bodyPr wrap="square">
            <a:spAutoFit/>
          </a:bodyPr>
          <a:lstStyle/>
          <a:p>
            <a:pPr algn="ctr"/>
            <a:r>
              <a:rPr lang="en-US" sz="3200" i="1" dirty="0" smtClean="0">
                <a:effectLst>
                  <a:glow rad="101600">
                    <a:schemeClr val="bg1">
                      <a:alpha val="60000"/>
                    </a:schemeClr>
                  </a:glow>
                </a:effectLst>
              </a:rPr>
              <a:t>“And David was greatly distressed; for the people </a:t>
            </a:r>
            <a:r>
              <a:rPr lang="en-US" sz="3200" i="1" dirty="0" err="1" smtClean="0">
                <a:effectLst>
                  <a:glow rad="101600">
                    <a:schemeClr val="bg1">
                      <a:alpha val="60000"/>
                    </a:schemeClr>
                  </a:glow>
                </a:effectLst>
              </a:rPr>
              <a:t>spake</a:t>
            </a:r>
            <a:r>
              <a:rPr lang="en-US" sz="3200" i="1" dirty="0" smtClean="0">
                <a:effectLst>
                  <a:glow rad="101600">
                    <a:schemeClr val="bg1">
                      <a:alpha val="60000"/>
                    </a:schemeClr>
                  </a:glow>
                </a:effectLst>
              </a:rPr>
              <a:t> of stoning him…but David encouraged himself in the LORD his God.” I Sam. 30:6 </a:t>
            </a:r>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Discouragement</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514350" indent="-514350">
              <a:buNone/>
            </a:pPr>
            <a:r>
              <a:rPr lang="en-US" dirty="0" smtClean="0"/>
              <a:t>             Mild – Minor problems or pressures which effect our emotions - </a:t>
            </a:r>
            <a:r>
              <a:rPr lang="en-US" i="1" dirty="0" smtClean="0"/>
              <a:t>(II Corinthians 4:1-18)</a:t>
            </a:r>
            <a:r>
              <a:rPr lang="en-US" dirty="0" smtClean="0"/>
              <a:t>                </a:t>
            </a:r>
          </a:p>
          <a:p>
            <a:pPr marL="514350" indent="-514350">
              <a:buNone/>
            </a:pPr>
            <a:r>
              <a:rPr lang="en-US" dirty="0"/>
              <a:t> </a:t>
            </a:r>
            <a:r>
              <a:rPr lang="en-US" dirty="0" smtClean="0"/>
              <a:t>            Strong – Major problems or pressures which effect our spirit so that others notice -                                  </a:t>
            </a:r>
            <a:r>
              <a:rPr lang="en-US" i="1" dirty="0" smtClean="0"/>
              <a:t>(I </a:t>
            </a:r>
            <a:r>
              <a:rPr lang="en-US" i="1" dirty="0"/>
              <a:t>T</a:t>
            </a:r>
            <a:r>
              <a:rPr lang="en-US" i="1" dirty="0" smtClean="0"/>
              <a:t>hessalonians 5:14)</a:t>
            </a:r>
          </a:p>
          <a:p>
            <a:pPr marL="514350" indent="-514350">
              <a:buNone/>
            </a:pPr>
            <a:r>
              <a:rPr lang="en-US" dirty="0" smtClean="0"/>
              <a:t>             Disabling – Overwhelming problems or pressures which drain us of spiritual, mental, emotional and physical strength.</a:t>
            </a:r>
          </a:p>
          <a:p>
            <a:pPr marL="514350" indent="-514350">
              <a:buNone/>
            </a:pPr>
            <a:r>
              <a:rPr lang="en-US" b="1" i="1" dirty="0" smtClean="0">
                <a:solidFill>
                  <a:srgbClr val="FFC000"/>
                </a:solidFill>
              </a:rPr>
              <a:t>      Note: Our heart melts within us and we do not have the desire, energy, or ability to go on –  </a:t>
            </a:r>
            <a:r>
              <a:rPr lang="en-US" i="1" dirty="0" smtClean="0">
                <a:solidFill>
                  <a:srgbClr val="FFC000"/>
                </a:solidFill>
              </a:rPr>
              <a:t>(Galatians 6:9; Hebrews 12:1-5, 12)</a:t>
            </a:r>
          </a:p>
          <a:p>
            <a:pPr marL="514350" indent="-514350">
              <a:buNone/>
            </a:pPr>
            <a:endParaRPr lang="en-US" dirty="0" smtClean="0"/>
          </a:p>
          <a:p>
            <a:pPr marL="514350" indent="-514350">
              <a:buNone/>
            </a:pPr>
            <a:endParaRPr lang="en-US" i="1" dirty="0"/>
          </a:p>
        </p:txBody>
      </p:sp>
      <p:pic>
        <p:nvPicPr>
          <p:cNvPr id="14338" name="Picture 2"/>
          <p:cNvPicPr>
            <a:picLocks noChangeAspect="1" noChangeArrowheads="1"/>
          </p:cNvPicPr>
          <p:nvPr/>
        </p:nvPicPr>
        <p:blipFill>
          <a:blip r:embed="rId3" cstate="print"/>
          <a:srcRect/>
          <a:stretch>
            <a:fillRect/>
          </a:stretch>
        </p:blipFill>
        <p:spPr bwMode="auto">
          <a:xfrm>
            <a:off x="0" y="1600200"/>
            <a:ext cx="1168723" cy="533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2590800"/>
            <a:ext cx="1168723" cy="533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962400"/>
            <a:ext cx="1168723"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oldpathspaved.org/wp-content/uploads/2010/09/26-discouraged-istock_000000453292xsmall21.jpg"/>
          <p:cNvPicPr>
            <a:picLocks noChangeAspect="1" noChangeArrowheads="1"/>
          </p:cNvPicPr>
          <p:nvPr/>
        </p:nvPicPr>
        <p:blipFill>
          <a:blip r:embed="rId2" cstate="print"/>
          <a:srcRect/>
          <a:stretch>
            <a:fillRect/>
          </a:stretch>
        </p:blipFill>
        <p:spPr bwMode="auto">
          <a:xfrm>
            <a:off x="1905000" y="1447800"/>
            <a:ext cx="6567048" cy="4357431"/>
          </a:xfrm>
          <a:prstGeom prst="rect">
            <a:avLst/>
          </a:prstGeom>
          <a:noFill/>
        </p:spPr>
      </p:pic>
      <p:pic>
        <p:nvPicPr>
          <p:cNvPr id="3078" name="Picture 6" descr="http://www.churchleaders.com/thumbnail.php?file=article_images/11.1.HowToLeaveWell_683933898.jpg&amp;size=article_large"/>
          <p:cNvPicPr>
            <a:picLocks noChangeAspect="1" noChangeArrowheads="1"/>
          </p:cNvPicPr>
          <p:nvPr/>
        </p:nvPicPr>
        <p:blipFill>
          <a:blip r:embed="rId3" cstate="print"/>
          <a:srcRect/>
          <a:stretch>
            <a:fillRect/>
          </a:stretch>
        </p:blipFill>
        <p:spPr bwMode="auto">
          <a:xfrm>
            <a:off x="1981200" y="2895600"/>
            <a:ext cx="3152775" cy="2105026"/>
          </a:xfrm>
          <a:prstGeom prst="rect">
            <a:avLst/>
          </a:prstGeom>
          <a:ln>
            <a:noFill/>
          </a:ln>
          <a:effectLst>
            <a:softEdge rad="112500"/>
          </a:effectLst>
        </p:spPr>
      </p:pic>
      <p:pic>
        <p:nvPicPr>
          <p:cNvPr id="3082" name="Picture 10" descr="http://samshaw.files.wordpress.com/2010/11/ng.jpg?w=510"/>
          <p:cNvPicPr>
            <a:picLocks noChangeAspect="1" noChangeArrowheads="1"/>
          </p:cNvPicPr>
          <p:nvPr/>
        </p:nvPicPr>
        <p:blipFill>
          <a:blip r:embed="rId4" cstate="print"/>
          <a:srcRect/>
          <a:stretch>
            <a:fillRect/>
          </a:stretch>
        </p:blipFill>
        <p:spPr bwMode="auto">
          <a:xfrm>
            <a:off x="838200" y="1371600"/>
            <a:ext cx="4783562" cy="4867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fade">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Ptr. Daniel White\Desktop\Bible pictures\Bible pictures Old Testament\Job\Job's later days 1153 vol 6-1046.jpg"/>
          <p:cNvPicPr>
            <a:picLocks noChangeAspect="1" noChangeArrowheads="1"/>
          </p:cNvPicPr>
          <p:nvPr/>
        </p:nvPicPr>
        <p:blipFill>
          <a:blip r:embed="rId3" cstate="print"/>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0" y="0"/>
            <a:ext cx="9144000" cy="2362200"/>
          </a:xfrm>
        </p:spPr>
        <p:txBody>
          <a:bodyPr>
            <a:normAutofit/>
          </a:bodyPr>
          <a:lstStyle/>
          <a:p>
            <a:r>
              <a:rPr lang="en-US" sz="4800" b="1" i="1" dirty="0" smtClean="0">
                <a:solidFill>
                  <a:schemeClr val="bg1"/>
                </a:solidFill>
                <a:effectLst>
                  <a:glow rad="101600">
                    <a:srgbClr val="FFC000">
                      <a:alpha val="60000"/>
                    </a:srgbClr>
                  </a:glow>
                </a:effectLst>
              </a:rPr>
              <a:t>Satan’s Attack upon the Life of Job</a:t>
            </a:r>
            <a:br>
              <a:rPr lang="en-US" sz="4800" b="1" i="1" dirty="0" smtClean="0">
                <a:solidFill>
                  <a:schemeClr val="bg1"/>
                </a:solidFill>
                <a:effectLst>
                  <a:glow rad="101600">
                    <a:srgbClr val="FFC000">
                      <a:alpha val="60000"/>
                    </a:srgbClr>
                  </a:glow>
                </a:effectLst>
              </a:rPr>
            </a:br>
            <a:r>
              <a:rPr lang="en-US" sz="4800" b="1" i="1" dirty="0" smtClean="0">
                <a:solidFill>
                  <a:schemeClr val="bg1"/>
                </a:solidFill>
                <a:effectLst>
                  <a:glow rad="101600">
                    <a:srgbClr val="FFC000">
                      <a:alpha val="60000"/>
                    </a:srgbClr>
                  </a:glow>
                </a:effectLst>
              </a:rPr>
              <a:t>(Job 1-2)</a:t>
            </a:r>
            <a:endParaRPr lang="en-US" sz="4800" b="1" i="1" dirty="0">
              <a:solidFill>
                <a:schemeClr val="bg1"/>
              </a:solidFill>
              <a:effectLst>
                <a:glow rad="101600">
                  <a:srgbClr val="FFC000">
                    <a:alpha val="60000"/>
                  </a:srgbClr>
                </a:glow>
              </a:effectLst>
            </a:endParaRPr>
          </a:p>
        </p:txBody>
      </p:sp>
      <p:pic>
        <p:nvPicPr>
          <p:cNvPr id="4100" name="Picture 4" descr="c:\Users\Ptr. Daniel White\Desktop\Bible pictures\Jesus\GOD\Satan appears b4 God 1153-9-Vol 8.jp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609600" y="1981200"/>
            <a:ext cx="7999291" cy="4648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Old Testament\Job\His friends\Job with friends 1199-544.jpg"/>
          <p:cNvPicPr>
            <a:picLocks noChangeAspect="1" noChangeArrowheads="1"/>
          </p:cNvPicPr>
          <p:nvPr/>
        </p:nvPicPr>
        <p:blipFill>
          <a:blip r:embed="rId3" cstate="print">
            <a:lum bright="-20000"/>
          </a:blip>
          <a:srcRect/>
          <a:stretch>
            <a:fillRect/>
          </a:stretch>
        </p:blipFill>
        <p:spPr bwMode="auto">
          <a:xfrm flipH="1">
            <a:off x="0" y="0"/>
            <a:ext cx="4572000" cy="6878781"/>
          </a:xfrm>
          <a:prstGeom prst="rect">
            <a:avLst/>
          </a:prstGeom>
          <a:noFill/>
        </p:spPr>
      </p:pic>
      <p:sp>
        <p:nvSpPr>
          <p:cNvPr id="4" name="Content Placeholder 3"/>
          <p:cNvSpPr>
            <a:spLocks noGrp="1"/>
          </p:cNvSpPr>
          <p:nvPr>
            <p:ph idx="1"/>
          </p:nvPr>
        </p:nvSpPr>
        <p:spPr>
          <a:xfrm>
            <a:off x="4648200" y="304800"/>
            <a:ext cx="4267200" cy="6324600"/>
          </a:xfrm>
        </p:spPr>
        <p:txBody>
          <a:bodyPr>
            <a:normAutofit/>
          </a:bodyPr>
          <a:lstStyle/>
          <a:p>
            <a:r>
              <a:rPr lang="en-US" sz="3600" dirty="0" smtClean="0"/>
              <a:t>Job – </a:t>
            </a:r>
            <a:r>
              <a:rPr lang="en-US" sz="3600" i="1" dirty="0" smtClean="0"/>
              <a:t>1:14, 17</a:t>
            </a:r>
          </a:p>
          <a:p>
            <a:r>
              <a:rPr lang="en-US" sz="3600" dirty="0" smtClean="0"/>
              <a:t>Wealth (sheep) – </a:t>
            </a:r>
            <a:r>
              <a:rPr lang="en-US" sz="3600" i="1" dirty="0" smtClean="0"/>
              <a:t>1:6</a:t>
            </a:r>
          </a:p>
          <a:p>
            <a:r>
              <a:rPr lang="en-US" sz="3600" dirty="0" smtClean="0"/>
              <a:t>Transportation (camels) – </a:t>
            </a:r>
            <a:r>
              <a:rPr lang="en-US" sz="3600" i="1" dirty="0" smtClean="0"/>
              <a:t>1:3</a:t>
            </a:r>
          </a:p>
          <a:p>
            <a:r>
              <a:rPr lang="en-US" sz="3600" dirty="0" smtClean="0"/>
              <a:t>Family – </a:t>
            </a:r>
            <a:r>
              <a:rPr lang="en-US" sz="3600" i="1" dirty="0" smtClean="0"/>
              <a:t>1:18-19</a:t>
            </a:r>
          </a:p>
          <a:p>
            <a:r>
              <a:rPr lang="en-US" sz="3600" dirty="0" smtClean="0"/>
              <a:t>Health – </a:t>
            </a:r>
            <a:r>
              <a:rPr lang="en-US" sz="3600" i="1" dirty="0" smtClean="0"/>
              <a:t>2:7</a:t>
            </a:r>
          </a:p>
          <a:p>
            <a:r>
              <a:rPr lang="en-US" sz="3600" dirty="0" smtClean="0"/>
              <a:t>Marriage </a:t>
            </a:r>
            <a:r>
              <a:rPr lang="en-US" sz="3600" i="1" dirty="0" smtClean="0"/>
              <a:t>– 2:8-9</a:t>
            </a:r>
          </a:p>
          <a:p>
            <a:r>
              <a:rPr lang="en-US" sz="3600" dirty="0" smtClean="0"/>
              <a:t>Friendships – </a:t>
            </a:r>
            <a:r>
              <a:rPr lang="en-US" sz="3600" i="1" dirty="0" smtClean="0"/>
              <a:t>5:11</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to="" calcmode="lin" valueType="num">
                                      <p:cBhvr>
                                        <p:cTn id="27" dur="1" fill="hold"/>
                                        <p:tgtEl>
                                          <p:spTgt spid="4">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to="" calcmode="lin" valueType="num">
                                      <p:cBhvr>
                                        <p:cTn id="32" dur="1" fill="hold"/>
                                        <p:tgtEl>
                                          <p:spTgt spid="4">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to="" calcmode="lin" valueType="num">
                                      <p:cBhvr>
                                        <p:cTn id="37" dur="1" fill="hold"/>
                                        <p:tgtEl>
                                          <p:spTgt spid="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Bible pictures Old Testament\Job\Job's submission 1153 vol 6-1042.jpg"/>
          <p:cNvPicPr>
            <a:picLocks noChangeAspect="1" noChangeArrowheads="1"/>
          </p:cNvPicPr>
          <p:nvPr/>
        </p:nvPicPr>
        <p:blipFill>
          <a:blip r:embed="rId3" cstate="print"/>
          <a:srcRect/>
          <a:stretch>
            <a:fillRect/>
          </a:stretch>
        </p:blipFill>
        <p:spPr bwMode="auto">
          <a:xfrm flipH="1">
            <a:off x="0" y="0"/>
            <a:ext cx="2819400" cy="2527577"/>
          </a:xfrm>
          <a:prstGeom prst="rect">
            <a:avLst/>
          </a:prstGeom>
          <a:noFill/>
        </p:spPr>
      </p:pic>
      <p:sp>
        <p:nvSpPr>
          <p:cNvPr id="3" name="Title 2"/>
          <p:cNvSpPr>
            <a:spLocks noGrp="1"/>
          </p:cNvSpPr>
          <p:nvPr>
            <p:ph type="title"/>
          </p:nvPr>
        </p:nvSpPr>
        <p:spPr>
          <a:xfrm>
            <a:off x="2895600" y="274638"/>
            <a:ext cx="6248400" cy="2239962"/>
          </a:xfrm>
        </p:spPr>
        <p:txBody>
          <a:bodyPr>
            <a:noAutofit/>
          </a:bodyPr>
          <a:lstStyle/>
          <a:p>
            <a:r>
              <a:rPr lang="en-US" sz="3600" i="1" dirty="0" smtClean="0"/>
              <a:t>“Job arose, and rent his mantle, and shaved his head, and fell down upon the ground and worshiped.”</a:t>
            </a:r>
            <a:endParaRPr lang="en-US" sz="3600" i="1" dirty="0"/>
          </a:p>
        </p:txBody>
      </p:sp>
      <p:sp>
        <p:nvSpPr>
          <p:cNvPr id="4" name="Content Placeholder 3"/>
          <p:cNvSpPr>
            <a:spLocks noGrp="1"/>
          </p:cNvSpPr>
          <p:nvPr>
            <p:ph idx="1"/>
          </p:nvPr>
        </p:nvSpPr>
        <p:spPr>
          <a:xfrm>
            <a:off x="152400" y="3048000"/>
            <a:ext cx="8763000" cy="3810000"/>
          </a:xfrm>
        </p:spPr>
        <p:txBody>
          <a:bodyPr>
            <a:normAutofit/>
          </a:bodyPr>
          <a:lstStyle/>
          <a:p>
            <a:pPr>
              <a:buNone/>
            </a:pPr>
            <a:r>
              <a:rPr lang="en-US" sz="3600" i="1" dirty="0" smtClean="0"/>
              <a:t>“Naked came I out of my mother’s womb, and naked shall I return thither: the Lord gave, and the Lord hath taken away; blessed be the name of the Lord. In all this Job sinned not, not charged God foolishly.”</a:t>
            </a:r>
            <a:endParaRPr lang="en-US" sz="36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Old Testament\Job\Job's submission 1153 vol 6-1042.jpg"/>
          <p:cNvPicPr>
            <a:picLocks noChangeAspect="1" noChangeArrowheads="1"/>
          </p:cNvPicPr>
          <p:nvPr/>
        </p:nvPicPr>
        <p:blipFill>
          <a:blip r:embed="rId3" cstate="print"/>
          <a:srcRect/>
          <a:stretch>
            <a:fillRect/>
          </a:stretch>
        </p:blipFill>
        <p:spPr bwMode="auto">
          <a:xfrm>
            <a:off x="6324600" y="0"/>
            <a:ext cx="2819400" cy="2527577"/>
          </a:xfrm>
          <a:prstGeom prst="rect">
            <a:avLst/>
          </a:prstGeom>
          <a:noFill/>
        </p:spPr>
      </p:pic>
      <p:sp>
        <p:nvSpPr>
          <p:cNvPr id="3" name="Title 2"/>
          <p:cNvSpPr>
            <a:spLocks noGrp="1"/>
          </p:cNvSpPr>
          <p:nvPr>
            <p:ph type="title"/>
          </p:nvPr>
        </p:nvSpPr>
        <p:spPr>
          <a:xfrm>
            <a:off x="457200" y="274638"/>
            <a:ext cx="5638800" cy="6202362"/>
          </a:xfrm>
        </p:spPr>
        <p:txBody>
          <a:bodyPr>
            <a:normAutofit fontScale="90000"/>
          </a:bodyPr>
          <a:lstStyle/>
          <a:p>
            <a:r>
              <a:rPr lang="en-US" i="1" dirty="0" smtClean="0"/>
              <a:t>“</a:t>
            </a:r>
            <a:r>
              <a:rPr lang="en-US" i="1" u="sng" dirty="0" smtClean="0"/>
              <a:t>Thou He slay me, yet will I trust Him</a:t>
            </a:r>
            <a:r>
              <a:rPr lang="en-US" i="1" dirty="0" smtClean="0"/>
              <a:t>: But I will maintain mine own ways before Him. He also shall be my salvation; for a hypocrite shall not come before Him. Hear diligently my speech, and my declaration with </a:t>
            </a:r>
            <a:br>
              <a:rPr lang="en-US" i="1" dirty="0" smtClean="0"/>
            </a:br>
            <a:r>
              <a:rPr lang="en-US" i="1" dirty="0" smtClean="0"/>
              <a:t>your ears…</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tr. Daniel White\Desktop\Bible pictures\Bible pictures Old Testament\Job\His wife\Job's wife rebukes him 1130-704.jpg"/>
          <p:cNvPicPr>
            <a:picLocks noChangeAspect="1" noChangeArrowheads="1"/>
          </p:cNvPicPr>
          <p:nvPr/>
        </p:nvPicPr>
        <p:blipFill>
          <a:blip r:embed="rId3" cstate="print"/>
          <a:srcRect/>
          <a:stretch>
            <a:fillRect/>
          </a:stretch>
        </p:blipFill>
        <p:spPr bwMode="auto">
          <a:xfrm>
            <a:off x="0" y="228600"/>
            <a:ext cx="4555594" cy="6629400"/>
          </a:xfrm>
          <a:prstGeom prst="rect">
            <a:avLst/>
          </a:prstGeom>
          <a:ln>
            <a:noFill/>
          </a:ln>
          <a:effectLst>
            <a:softEdge rad="112500"/>
          </a:effectLst>
        </p:spPr>
      </p:pic>
      <p:sp>
        <p:nvSpPr>
          <p:cNvPr id="3" name="Title 2"/>
          <p:cNvSpPr>
            <a:spLocks noGrp="1"/>
          </p:cNvSpPr>
          <p:nvPr>
            <p:ph type="title"/>
          </p:nvPr>
        </p:nvSpPr>
        <p:spPr>
          <a:xfrm>
            <a:off x="4648200" y="274638"/>
            <a:ext cx="4343400" cy="6354762"/>
          </a:xfrm>
        </p:spPr>
        <p:txBody>
          <a:bodyPr/>
          <a:lstStyle/>
          <a:p>
            <a:r>
              <a:rPr lang="en-US" i="1" dirty="0" smtClean="0"/>
              <a:t>“Then said his wife unto him, Dost thou still retain thine integrity? Curse God, and die.”</a:t>
            </a:r>
            <a:endParaRPr lang="en-US"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On-screen Show (4:3)</PresentationFormat>
  <Paragraphs>105</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How to Deal with Discouragement </vt:lpstr>
      <vt:lpstr>Discouragement  one of Satan’s most effective weapons  (Ephesians 6:16) “Fiery dart…”</vt:lpstr>
      <vt:lpstr>Three Stages of Discouragement</vt:lpstr>
      <vt:lpstr>Slide 4</vt:lpstr>
      <vt:lpstr>Satan’s Attack upon the Life of Job (Job 1-2)</vt:lpstr>
      <vt:lpstr>Slide 6</vt:lpstr>
      <vt:lpstr>“Job arose, and rent his mantle, and shaved his head, and fell down upon the ground and worshiped.”</vt:lpstr>
      <vt:lpstr>“Thou He slay me, yet will I trust Him: But I will maintain mine own ways before Him. He also shall be my salvation; for a hypocrite shall not come before Him. Hear diligently my speech, and my declaration with  your ears…</vt:lpstr>
      <vt:lpstr>“Then said his wife unto him, Dost thou still retain thine integrity? Curse God, and die.”</vt:lpstr>
      <vt:lpstr>“Thou speakest as one of the foolish women speaketh. What? Shall we receive good at the hand of God, and shall we not receive evil? In all this did not Job sin with his lips.”</vt:lpstr>
      <vt:lpstr>“Behold, I go forward, but He is not there; and backward, but I cannot perceive Him. I cannot behold Him.”</vt:lpstr>
      <vt:lpstr>Slide 12</vt:lpstr>
      <vt:lpstr>Slide 13</vt:lpstr>
      <vt:lpstr>The Cause of Discouragement</vt:lpstr>
      <vt:lpstr>Slide 15</vt:lpstr>
      <vt:lpstr>Slide 16</vt:lpstr>
      <vt:lpstr>Slide 17</vt:lpstr>
      <vt:lpstr> 5. Self-pity</vt:lpstr>
      <vt:lpstr>The Root Cause of Discouragement</vt:lpstr>
      <vt:lpstr>Wisdom</vt:lpstr>
      <vt:lpstr>How to Conquer Discouragement</vt:lpstr>
      <vt:lpstr>Slide 22</vt:lpstr>
      <vt:lpstr>Slide 23</vt:lpstr>
      <vt:lpstr>Slide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Deal with Discouragement </dc:title>
  <dc:creator>Pastor Daniel White</dc:creator>
  <cp:lastModifiedBy>Pastor Daniel White</cp:lastModifiedBy>
  <cp:revision>1</cp:revision>
  <dcterms:created xsi:type="dcterms:W3CDTF">2014-02-21T13:59:25Z</dcterms:created>
  <dcterms:modified xsi:type="dcterms:W3CDTF">2014-02-21T13:59:53Z</dcterms:modified>
</cp:coreProperties>
</file>