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3CF433-2238-4027-8D26-7895FEA2CFE2}"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BA9AC6-2171-476D-ADE1-20DBE18A2DB8}" type="slidenum">
              <a:rPr lang="en-US" smtClean="0"/>
              <a:t>‹#›</a:t>
            </a:fld>
            <a:endParaRPr lang="en-US"/>
          </a:p>
        </p:txBody>
      </p:sp>
    </p:spTree>
    <p:extLst>
      <p:ext uri="{BB962C8B-B14F-4D97-AF65-F5344CB8AC3E}">
        <p14:creationId xmlns:p14="http://schemas.microsoft.com/office/powerpoint/2010/main" val="213612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6723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30171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4208535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6854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7361E-CDF6-4836-A108-92F3D573785B}"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99251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47361E-CDF6-4836-A108-92F3D573785B}"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85930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47361E-CDF6-4836-A108-92F3D573785B}"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24605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47361E-CDF6-4836-A108-92F3D573785B}"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750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7361E-CDF6-4836-A108-92F3D573785B}"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85497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7361E-CDF6-4836-A108-92F3D573785B}"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2529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7361E-CDF6-4836-A108-92F3D573785B}"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29067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7361E-CDF6-4836-A108-92F3D573785B}"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B8028-3F78-410E-970A-809B844745EE}" type="slidenum">
              <a:rPr lang="en-US" smtClean="0"/>
              <a:t>‹#›</a:t>
            </a:fld>
            <a:endParaRPr lang="en-US"/>
          </a:p>
        </p:txBody>
      </p:sp>
    </p:spTree>
    <p:extLst>
      <p:ext uri="{BB962C8B-B14F-4D97-AF65-F5344CB8AC3E}">
        <p14:creationId xmlns:p14="http://schemas.microsoft.com/office/powerpoint/2010/main" val="184752796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3.gif"/><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5189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ch21_New_Jerusalem_Long.jpg"/>
          <p:cNvPicPr>
            <a:picLocks noChangeAspect="1" noChangeArrowheads="1"/>
          </p:cNvPicPr>
          <p:nvPr/>
        </p:nvPicPr>
        <p:blipFill>
          <a:blip r:embed="rId2" cstate="print">
            <a:lum/>
          </a:blip>
          <a:srcRect/>
          <a:stretch>
            <a:fillRect/>
          </a:stretch>
        </p:blipFill>
        <p:spPr bwMode="auto">
          <a:xfrm>
            <a:off x="0" y="0"/>
            <a:ext cx="9138286" cy="6858000"/>
          </a:xfrm>
          <a:prstGeom prst="rect">
            <a:avLst/>
          </a:prstGeom>
          <a:ln>
            <a:noFill/>
          </a:ln>
          <a:effectLst>
            <a:softEdge rad="112500"/>
          </a:effectLst>
        </p:spPr>
      </p:pic>
      <p:sp>
        <p:nvSpPr>
          <p:cNvPr id="2" name="Title 1"/>
          <p:cNvSpPr>
            <a:spLocks noGrp="1"/>
          </p:cNvSpPr>
          <p:nvPr>
            <p:ph type="title"/>
          </p:nvPr>
        </p:nvSpPr>
        <p:spPr>
          <a:xfrm>
            <a:off x="457200" y="0"/>
            <a:ext cx="8229600" cy="5181600"/>
          </a:xfrm>
        </p:spPr>
        <p:txBody>
          <a:bodyPr>
            <a:normAutofit/>
          </a:bodyPr>
          <a:lstStyle/>
          <a:p>
            <a:r>
              <a:rPr lang="en-US" i="1" dirty="0" smtClean="0">
                <a:effectLst>
                  <a:glow rad="101600">
                    <a:schemeClr val="bg1">
                      <a:alpha val="60000"/>
                    </a:schemeClr>
                  </a:glow>
                </a:effectLst>
              </a:rPr>
              <a:t>“And I heard a great voice out of heaven saying, Behold, the tabernacle of God is with men.”</a:t>
            </a:r>
            <a:endParaRPr lang="en-US" i="1" dirty="0">
              <a:effectLst>
                <a:glow rad="101600">
                  <a:schemeClr val="bg1">
                    <a:alpha val="60000"/>
                  </a:schemeClr>
                </a:glow>
              </a:effectLst>
            </a:endParaRPr>
          </a:p>
        </p:txBody>
      </p:sp>
      <p:pic>
        <p:nvPicPr>
          <p:cNvPr id="2050"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0198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102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0" y="152400"/>
            <a:ext cx="4267200" cy="6705600"/>
          </a:xfrm>
        </p:spPr>
        <p:txBody>
          <a:bodyPr>
            <a:normAutofit fontScale="90000"/>
          </a:bodyPr>
          <a:lstStyle/>
          <a:p>
            <a:r>
              <a:rPr lang="en-US" sz="5400" i="1" dirty="0" smtClean="0">
                <a:effectLst>
                  <a:glow rad="101600">
                    <a:schemeClr val="bg1">
                      <a:alpha val="60000"/>
                    </a:schemeClr>
                  </a:glow>
                </a:effectLst>
              </a:rPr>
              <a:t>“…and he will dwell with them, and they shall be his people, and God himself shall be with them, and be their God.”</a:t>
            </a:r>
            <a:endParaRPr lang="en-US" sz="5400" i="1" dirty="0">
              <a:effectLst>
                <a:glow rad="101600">
                  <a:schemeClr val="bg1">
                    <a:alpha val="60000"/>
                  </a:schemeClr>
                </a:glow>
              </a:effectLst>
            </a:endParaRPr>
          </a:p>
        </p:txBody>
      </p:sp>
      <p:pic>
        <p:nvPicPr>
          <p:cNvPr id="5" name="Picture 3" descr="C:\Users\Ptr. Daniel White\Desktop\Bible pictures\heaven\Jesus_Heaven_Lion_Children.jpg"/>
          <p:cNvPicPr>
            <a:picLocks noChangeAspect="1" noChangeArrowheads="1"/>
          </p:cNvPicPr>
          <p:nvPr/>
        </p:nvPicPr>
        <p:blipFill>
          <a:blip r:embed="rId3" cstate="print"/>
          <a:srcRect/>
          <a:stretch>
            <a:fillRect/>
          </a:stretch>
        </p:blipFill>
        <p:spPr bwMode="auto">
          <a:xfrm flipH="1">
            <a:off x="0" y="0"/>
            <a:ext cx="4800600" cy="6858000"/>
          </a:xfrm>
          <a:prstGeom prst="rect">
            <a:avLst/>
          </a:prstGeom>
          <a:noFill/>
        </p:spPr>
      </p:pic>
    </p:spTree>
    <p:extLst>
      <p:ext uri="{BB962C8B-B14F-4D97-AF65-F5344CB8AC3E}">
        <p14:creationId xmlns:p14="http://schemas.microsoft.com/office/powerpoint/2010/main" val="191216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hurchofthelordjesus.com/wp-content/uploads/1999/01/tears4.jpg"/>
          <p:cNvPicPr>
            <a:picLocks noChangeAspect="1" noChangeArrowheads="1"/>
          </p:cNvPicPr>
          <p:nvPr/>
        </p:nvPicPr>
        <p:blipFill>
          <a:blip r:embed="rId2" cstate="print"/>
          <a:srcRect/>
          <a:stretch>
            <a:fillRect/>
          </a:stretch>
        </p:blipFill>
        <p:spPr bwMode="auto">
          <a:xfrm>
            <a:off x="0" y="0"/>
            <a:ext cx="9144000" cy="7112002"/>
          </a:xfrm>
          <a:prstGeom prst="rect">
            <a:avLst/>
          </a:prstGeom>
          <a:noFill/>
        </p:spPr>
      </p:pic>
      <p:sp>
        <p:nvSpPr>
          <p:cNvPr id="2" name="Title 1"/>
          <p:cNvSpPr>
            <a:spLocks noGrp="1"/>
          </p:cNvSpPr>
          <p:nvPr>
            <p:ph type="title"/>
          </p:nvPr>
        </p:nvSpPr>
        <p:spPr>
          <a:xfrm>
            <a:off x="0" y="0"/>
            <a:ext cx="9144000" cy="7239000"/>
          </a:xfrm>
        </p:spPr>
        <p:txBody>
          <a:bodyPr>
            <a:normAutofit/>
          </a:bodyPr>
          <a:lstStyle/>
          <a:p>
            <a:r>
              <a:rPr lang="en-US" i="1" dirty="0" smtClean="0">
                <a:effectLst>
                  <a:glow rad="101600">
                    <a:schemeClr val="bg1">
                      <a:alpha val="60000"/>
                    </a:schemeClr>
                  </a:glow>
                </a:effectLst>
              </a:rPr>
              <a:t>“And God shall wipe away all </a:t>
            </a:r>
            <a:br>
              <a:rPr lang="en-US" i="1" dirty="0" smtClean="0">
                <a:effectLst>
                  <a:glow rad="101600">
                    <a:schemeClr val="bg1">
                      <a:alpha val="60000"/>
                    </a:schemeClr>
                  </a:glow>
                </a:effectLst>
              </a:rPr>
            </a:br>
            <a:r>
              <a:rPr lang="en-US" i="1" dirty="0" smtClean="0">
                <a:effectLst>
                  <a:glow rad="101600">
                    <a:schemeClr val="bg1">
                      <a:alpha val="60000"/>
                    </a:schemeClr>
                  </a:glow>
                </a:effectLst>
              </a:rPr>
              <a:t>tears from their eyes...”</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27937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6354762"/>
          </a:xfrm>
        </p:spPr>
        <p:txBody>
          <a:bodyPr>
            <a:normAutofit fontScale="90000"/>
          </a:bodyPr>
          <a:lstStyle/>
          <a:p>
            <a:r>
              <a:rPr lang="en-US" i="1" dirty="0" smtClean="0">
                <a:effectLst>
                  <a:glow rad="101600">
                    <a:schemeClr val="bg1">
                      <a:alpha val="60000"/>
                    </a:schemeClr>
                  </a:glow>
                </a:effectLst>
              </a:rPr>
              <a:t>“…and there shall be no more death, neither sorrow, nor crying, neither shall there be any more pain: for the former things are passed away.”</a:t>
            </a:r>
            <a:endParaRPr lang="en-US" dirty="0"/>
          </a:p>
        </p:txBody>
      </p:sp>
      <p:pic>
        <p:nvPicPr>
          <p:cNvPr id="3" name="Picture 2" descr="C:\Users\Ptr. Daniel White\Desktop\Bible pictures\heaven\heaven-joy.jpg"/>
          <p:cNvPicPr>
            <a:picLocks noChangeAspect="1" noChangeArrowheads="1"/>
          </p:cNvPicPr>
          <p:nvPr/>
        </p:nvPicPr>
        <p:blipFill>
          <a:blip r:embed="rId2" cstate="print"/>
          <a:srcRect/>
          <a:stretch>
            <a:fillRect/>
          </a:stretch>
        </p:blipFill>
        <p:spPr bwMode="auto">
          <a:xfrm>
            <a:off x="4165600" y="0"/>
            <a:ext cx="4978400" cy="6858000"/>
          </a:xfrm>
          <a:prstGeom prst="rect">
            <a:avLst/>
          </a:prstGeom>
          <a:ln>
            <a:noFill/>
          </a:ln>
          <a:effectLst>
            <a:softEdge rad="112500"/>
          </a:effectLst>
        </p:spPr>
      </p:pic>
    </p:spTree>
    <p:extLst>
      <p:ext uri="{BB962C8B-B14F-4D97-AF65-F5344CB8AC3E}">
        <p14:creationId xmlns:p14="http://schemas.microsoft.com/office/powerpoint/2010/main" val="402484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09600"/>
            <a:ext cx="4114800" cy="3785652"/>
          </a:xfrm>
          <a:prstGeom prst="rect">
            <a:avLst/>
          </a:prstGeom>
        </p:spPr>
        <p:txBody>
          <a:bodyPr wrap="square">
            <a:spAutoFit/>
          </a:bodyPr>
          <a:lstStyle/>
          <a:p>
            <a:pPr algn="ctr"/>
            <a:r>
              <a:rPr lang="en-US" sz="4800" i="1" dirty="0" smtClean="0"/>
              <a:t>“And he that sat upon the throne said, Behold, I make all things new.”</a:t>
            </a:r>
            <a:endParaRPr lang="en-US" sz="4800" i="1" dirty="0"/>
          </a:p>
        </p:txBody>
      </p:sp>
      <p:pic>
        <p:nvPicPr>
          <p:cNvPr id="4098" name="Picture 2" descr="C:\Users\Dan White\Pictures\Bible pictures\heaven\large_Thrones.jpg"/>
          <p:cNvPicPr>
            <a:picLocks noChangeAspect="1" noChangeArrowheads="1"/>
          </p:cNvPicPr>
          <p:nvPr/>
        </p:nvPicPr>
        <p:blipFill>
          <a:blip r:embed="rId3" cstate="print"/>
          <a:srcRect/>
          <a:stretch>
            <a:fillRect/>
          </a:stretch>
        </p:blipFill>
        <p:spPr bwMode="auto">
          <a:xfrm>
            <a:off x="4114800" y="95250"/>
            <a:ext cx="4762500" cy="6762750"/>
          </a:xfrm>
          <a:prstGeom prst="rect">
            <a:avLst/>
          </a:prstGeom>
          <a:ln>
            <a:noFill/>
          </a:ln>
          <a:effectLst>
            <a:softEdge rad="112500"/>
          </a:effectLst>
        </p:spPr>
      </p:pic>
      <p:pic>
        <p:nvPicPr>
          <p:cNvPr id="2050" name="Picture 2" descr="C:\Users\Dan White\Pictures\Bible pictures\Prophecy pictures\prophecy pictures\rapture and second coming\901051412_dfddaf3860.jpg"/>
          <p:cNvPicPr>
            <a:picLocks noChangeAspect="1" noChangeArrowheads="1"/>
          </p:cNvPicPr>
          <p:nvPr/>
        </p:nvPicPr>
        <p:blipFill>
          <a:blip r:embed="rId4" cstate="print"/>
          <a:srcRect l="27200" t="13200" r="28400" b="6800"/>
          <a:stretch>
            <a:fillRect/>
          </a:stretch>
        </p:blipFill>
        <p:spPr bwMode="auto">
          <a:xfrm>
            <a:off x="5943600" y="457200"/>
            <a:ext cx="1106424" cy="1495167"/>
          </a:xfrm>
          <a:prstGeom prst="ellipse">
            <a:avLst/>
          </a:prstGeom>
          <a:ln>
            <a:noFill/>
          </a:ln>
          <a:effectLst>
            <a:softEdge rad="112500"/>
          </a:effectLst>
        </p:spPr>
      </p:pic>
    </p:spTree>
    <p:extLst>
      <p:ext uri="{BB962C8B-B14F-4D97-AF65-F5344CB8AC3E}">
        <p14:creationId xmlns:p14="http://schemas.microsoft.com/office/powerpoint/2010/main" val="276191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“And he said unto me, Write: for these words are true and faithful.”</a:t>
            </a:r>
            <a:endParaRPr lang="en-US" i="1" dirty="0"/>
          </a:p>
        </p:txBody>
      </p:sp>
      <p:pic>
        <p:nvPicPr>
          <p:cNvPr id="5122" name="Picture 2" descr="C:\Users\Dan White\Pictures\Bible pictures\Prophecy pictures\prophecy pictures\revelation\John's visions\scan0158.jpg"/>
          <p:cNvPicPr>
            <a:picLocks noChangeAspect="1" noChangeArrowheads="1"/>
          </p:cNvPicPr>
          <p:nvPr/>
        </p:nvPicPr>
        <p:blipFill>
          <a:blip r:embed="rId2" cstate="print"/>
          <a:srcRect/>
          <a:stretch>
            <a:fillRect/>
          </a:stretch>
        </p:blipFill>
        <p:spPr bwMode="auto">
          <a:xfrm>
            <a:off x="1447800" y="1752600"/>
            <a:ext cx="6019800" cy="4770251"/>
          </a:xfrm>
          <a:prstGeom prst="rect">
            <a:avLst/>
          </a:prstGeom>
          <a:noFill/>
        </p:spPr>
      </p:pic>
      <p:pic>
        <p:nvPicPr>
          <p:cNvPr id="4" name="Picture 2" descr="C:\Users\Dan White\Pictures\Bible pictures\Prophecy pictures\prophecy pictures\rapture and second coming\901051412_dfddaf3860.jpg"/>
          <p:cNvPicPr>
            <a:picLocks noChangeAspect="1" noChangeArrowheads="1"/>
          </p:cNvPicPr>
          <p:nvPr/>
        </p:nvPicPr>
        <p:blipFill>
          <a:blip r:embed="rId3" cstate="print"/>
          <a:srcRect l="27200" t="13200" r="28400" b="6800"/>
          <a:stretch>
            <a:fillRect/>
          </a:stretch>
        </p:blipFill>
        <p:spPr bwMode="auto">
          <a:xfrm>
            <a:off x="1600200" y="1828800"/>
            <a:ext cx="1371600" cy="1853513"/>
          </a:xfrm>
          <a:prstGeom prst="ellipse">
            <a:avLst/>
          </a:prstGeom>
          <a:ln>
            <a:noFill/>
          </a:ln>
          <a:effectLst>
            <a:softEdge rad="112500"/>
          </a:effectLst>
        </p:spPr>
      </p:pic>
    </p:spTree>
    <p:extLst>
      <p:ext uri="{BB962C8B-B14F-4D97-AF65-F5344CB8AC3E}">
        <p14:creationId xmlns:p14="http://schemas.microsoft.com/office/powerpoint/2010/main" val="1457421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Alpha &amp; Omega.bmp"/>
          <p:cNvPicPr>
            <a:picLocks noChangeAspect="1" noChangeArrowheads="1"/>
          </p:cNvPicPr>
          <p:nvPr/>
        </p:nvPicPr>
        <p:blipFill>
          <a:blip r:embed="rId3" cstate="print"/>
          <a:srcRect/>
          <a:stretch>
            <a:fillRect/>
          </a:stretch>
        </p:blipFill>
        <p:spPr bwMode="auto">
          <a:xfrm>
            <a:off x="4191000" y="3124200"/>
            <a:ext cx="3956367" cy="2825977"/>
          </a:xfrm>
          <a:prstGeom prst="rect">
            <a:avLst/>
          </a:prstGeom>
          <a:noFill/>
        </p:spPr>
      </p:pic>
      <p:pic>
        <p:nvPicPr>
          <p:cNvPr id="5123" name="Picture 3" descr="C:\Users\Ptr. Daniel White\Desktop\Bible pictures\Jesus\00 Faces of Jesus\1 Dad's Pix (11).bmp"/>
          <p:cNvPicPr>
            <a:picLocks noChangeAspect="1" noChangeArrowheads="1"/>
          </p:cNvPicPr>
          <p:nvPr/>
        </p:nvPicPr>
        <p:blipFill>
          <a:blip r:embed="rId4" cstate="print"/>
          <a:srcRect/>
          <a:stretch>
            <a:fillRect/>
          </a:stretch>
        </p:blipFill>
        <p:spPr bwMode="auto">
          <a:xfrm>
            <a:off x="990600" y="304800"/>
            <a:ext cx="2857500" cy="4448175"/>
          </a:xfrm>
          <a:prstGeom prst="ellipse">
            <a:avLst/>
          </a:prstGeom>
          <a:ln>
            <a:noFill/>
          </a:ln>
          <a:effectLst>
            <a:softEdge rad="112500"/>
          </a:effectLst>
        </p:spPr>
      </p:pic>
      <p:pic>
        <p:nvPicPr>
          <p:cNvPr id="4" name="Picture 2" descr="C:\Users\Ptr. Daniel White\Desktop\Bible pictures\holy spirit\dove2-1.jpg"/>
          <p:cNvPicPr>
            <a:picLocks noChangeAspect="1" noChangeArrowheads="1"/>
          </p:cNvPicPr>
          <p:nvPr/>
        </p:nvPicPr>
        <p:blipFill>
          <a:blip r:embed="rId5" cstate="print"/>
          <a:srcRect/>
          <a:stretch>
            <a:fillRect/>
          </a:stretch>
        </p:blipFill>
        <p:spPr bwMode="auto">
          <a:xfrm>
            <a:off x="762000" y="0"/>
            <a:ext cx="7696200" cy="6883558"/>
          </a:xfrm>
          <a:prstGeom prst="rect">
            <a:avLst/>
          </a:prstGeom>
          <a:ln>
            <a:noFill/>
          </a:ln>
          <a:effectLst>
            <a:softEdge rad="112500"/>
          </a:effectLst>
        </p:spPr>
      </p:pic>
      <p:sp>
        <p:nvSpPr>
          <p:cNvPr id="5" name="Rectangle 4"/>
          <p:cNvSpPr/>
          <p:nvPr/>
        </p:nvSpPr>
        <p:spPr>
          <a:xfrm>
            <a:off x="914400" y="4038600"/>
            <a:ext cx="7467600" cy="2585323"/>
          </a:xfrm>
          <a:prstGeom prst="rect">
            <a:avLst/>
          </a:prstGeom>
        </p:spPr>
        <p:txBody>
          <a:bodyPr wrap="square">
            <a:spAutoFit/>
          </a:bodyPr>
          <a:lstStyle/>
          <a:p>
            <a:pPr algn="ctr"/>
            <a:r>
              <a:rPr lang="en-US" sz="5400" i="1" dirty="0" smtClean="0">
                <a:effectLst>
                  <a:glow rad="101600">
                    <a:schemeClr val="bg1">
                      <a:alpha val="60000"/>
                    </a:schemeClr>
                  </a:glow>
                </a:effectLst>
              </a:rPr>
              <a:t>“I will give unto him that is athirst of the fountain of the water of life freely.”</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18923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heaven\scan0011.jpg"/>
          <p:cNvPicPr>
            <a:picLocks noChangeAspect="1" noChangeArrowheads="1"/>
          </p:cNvPicPr>
          <p:nvPr/>
        </p:nvPicPr>
        <p:blipFill>
          <a:blip r:embed="rId3" cstate="print">
            <a:lum bright="-10000"/>
          </a:blip>
          <a:srcRect/>
          <a:stretch>
            <a:fillRect/>
          </a:stretch>
        </p:blipFill>
        <p:spPr bwMode="auto">
          <a:xfrm>
            <a:off x="2209800" y="228600"/>
            <a:ext cx="4724400" cy="42406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0" y="4495800"/>
            <a:ext cx="8991600" cy="2308324"/>
          </a:xfrm>
          <a:prstGeom prst="rect">
            <a:avLst/>
          </a:prstGeom>
        </p:spPr>
        <p:txBody>
          <a:bodyPr wrap="square">
            <a:spAutoFit/>
          </a:bodyPr>
          <a:lstStyle/>
          <a:p>
            <a:pPr algn="ctr"/>
            <a:r>
              <a:rPr lang="en-US" sz="4800" i="1" dirty="0" smtClean="0"/>
              <a:t> “He that </a:t>
            </a:r>
            <a:r>
              <a:rPr lang="en-US" sz="4800" i="1" dirty="0" err="1" smtClean="0"/>
              <a:t>overcometh</a:t>
            </a:r>
            <a:r>
              <a:rPr lang="en-US" sz="4800" i="1" dirty="0" smtClean="0"/>
              <a:t> shall inherit all things; and I will be his God, and he shall be my son. ”</a:t>
            </a:r>
            <a:endParaRPr lang="en-US" sz="4800" i="1" dirty="0"/>
          </a:p>
        </p:txBody>
      </p:sp>
    </p:spTree>
    <p:extLst>
      <p:ext uri="{BB962C8B-B14F-4D97-AF65-F5344CB8AC3E}">
        <p14:creationId xmlns:p14="http://schemas.microsoft.com/office/powerpoint/2010/main" val="380321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839200" cy="4832092"/>
          </a:xfrm>
          <a:prstGeom prst="rect">
            <a:avLst/>
          </a:prstGeom>
        </p:spPr>
        <p:txBody>
          <a:bodyPr wrap="square">
            <a:spAutoFit/>
          </a:bodyPr>
          <a:lstStyle/>
          <a:p>
            <a:pPr algn="ctr"/>
            <a:r>
              <a:rPr lang="en-US" sz="4400" i="1" dirty="0" smtClean="0"/>
              <a:t>         “For whoever is born of                   </a:t>
            </a:r>
            <a:br>
              <a:rPr lang="en-US" sz="4400" i="1" dirty="0" smtClean="0"/>
            </a:br>
            <a:r>
              <a:rPr lang="en-US" sz="4400" i="1" dirty="0" smtClean="0"/>
              <a:t>                God </a:t>
            </a:r>
            <a:r>
              <a:rPr lang="en-US" sz="4400" i="1" dirty="0" err="1" smtClean="0"/>
              <a:t>overcometh</a:t>
            </a:r>
            <a:r>
              <a:rPr lang="en-US" sz="4400" i="1" dirty="0" smtClean="0"/>
              <a:t> the world: </a:t>
            </a:r>
            <a:br>
              <a:rPr lang="en-US" sz="4400" i="1" dirty="0" smtClean="0"/>
            </a:br>
            <a:r>
              <a:rPr lang="en-US" sz="4400" i="1" dirty="0" smtClean="0"/>
              <a:t>                and this is the victory that </a:t>
            </a:r>
            <a:r>
              <a:rPr lang="en-US" sz="4400" i="1" dirty="0" err="1" smtClean="0"/>
              <a:t>overcometh</a:t>
            </a:r>
            <a:r>
              <a:rPr lang="en-US" sz="4400" i="1" dirty="0" smtClean="0"/>
              <a:t> the world, even our faith. Who is he that </a:t>
            </a:r>
            <a:r>
              <a:rPr lang="en-US" sz="4400" i="1" dirty="0" err="1" smtClean="0"/>
              <a:t>overcometh</a:t>
            </a:r>
            <a:r>
              <a:rPr lang="en-US" sz="4400" i="1" dirty="0" smtClean="0"/>
              <a:t> the world, but he that believeth that Jesus  is the Son of God?” (I John 5:4-5)</a:t>
            </a:r>
            <a:endParaRPr lang="en-US" sz="4400" dirty="0"/>
          </a:p>
        </p:txBody>
      </p:sp>
      <p:pic>
        <p:nvPicPr>
          <p:cNvPr id="22531" name="Picture 3" descr="C:\Users\Ptr. Daniel White\Desktop\Bible pictures\Prophecy pictures\prophecy pictures\rapture and second coming\scan0107.jpg"/>
          <p:cNvPicPr>
            <a:picLocks noChangeAspect="1" noChangeArrowheads="1"/>
          </p:cNvPicPr>
          <p:nvPr/>
        </p:nvPicPr>
        <p:blipFill>
          <a:blip r:embed="rId3" cstate="print">
            <a:lum bright="-10000"/>
          </a:blip>
          <a:srcRect/>
          <a:stretch>
            <a:fillRect/>
          </a:stretch>
        </p:blipFill>
        <p:spPr bwMode="auto">
          <a:xfrm flipH="1">
            <a:off x="152400" y="228600"/>
            <a:ext cx="2209800" cy="2911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349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ll\Hell going there.jpg"/>
          <p:cNvPicPr>
            <a:picLocks noChangeAspect="1" noChangeArrowheads="1"/>
          </p:cNvPicPr>
          <p:nvPr/>
        </p:nvPicPr>
        <p:blipFill>
          <a:blip r:embed="rId3" cstate="print"/>
          <a:srcRect/>
          <a:stretch>
            <a:fillRect/>
          </a:stretch>
        </p:blipFill>
        <p:spPr bwMode="auto">
          <a:xfrm>
            <a:off x="-140978" y="0"/>
            <a:ext cx="9284978" cy="6858000"/>
          </a:xfrm>
          <a:prstGeom prst="rect">
            <a:avLst/>
          </a:prstGeom>
          <a:noFill/>
        </p:spPr>
      </p:pic>
      <p:sp>
        <p:nvSpPr>
          <p:cNvPr id="2" name="Rectangle 1"/>
          <p:cNvSpPr/>
          <p:nvPr/>
        </p:nvSpPr>
        <p:spPr>
          <a:xfrm>
            <a:off x="0" y="228600"/>
            <a:ext cx="9144000" cy="3416320"/>
          </a:xfrm>
          <a:prstGeom prst="rect">
            <a:avLst/>
          </a:prstGeom>
        </p:spPr>
        <p:txBody>
          <a:bodyPr wrap="square">
            <a:spAutoFit/>
          </a:bodyPr>
          <a:lstStyle/>
          <a:p>
            <a:pPr algn="ctr"/>
            <a:r>
              <a:rPr lang="en-US" sz="3600" i="1" dirty="0" smtClean="0">
                <a:effectLst>
                  <a:glow rad="139700">
                    <a:schemeClr val="bg1">
                      <a:alpha val="40000"/>
                    </a:schemeClr>
                  </a:glow>
                </a:effectLst>
              </a:rPr>
              <a:t>“But the fearful, and </a:t>
            </a:r>
            <a:r>
              <a:rPr lang="en-US" sz="3600" i="1" u="sng" dirty="0" smtClean="0">
                <a:solidFill>
                  <a:srgbClr val="FFFF00"/>
                </a:solidFill>
                <a:effectLst>
                  <a:glow rad="139700">
                    <a:schemeClr val="bg1">
                      <a:alpha val="40000"/>
                    </a:schemeClr>
                  </a:glow>
                </a:effectLst>
              </a:rPr>
              <a:t>unbelieving</a:t>
            </a:r>
            <a:r>
              <a:rPr lang="en-US" sz="3600" i="1" dirty="0" smtClean="0">
                <a:effectLst>
                  <a:glow rad="139700">
                    <a:schemeClr val="bg1">
                      <a:alpha val="40000"/>
                    </a:schemeClr>
                  </a:glow>
                </a:effectLst>
              </a:rPr>
              <a:t>, and the abominable, and murderers, and whoremongers, and sorcerers, and idolaters, and all liars, shall have their part in the lake which </a:t>
            </a:r>
            <a:r>
              <a:rPr lang="en-US" sz="3600" i="1" dirty="0" err="1" smtClean="0">
                <a:effectLst>
                  <a:glow rad="139700">
                    <a:schemeClr val="bg1">
                      <a:alpha val="40000"/>
                    </a:schemeClr>
                  </a:glow>
                </a:effectLst>
              </a:rPr>
              <a:t>burneth</a:t>
            </a:r>
            <a:r>
              <a:rPr lang="en-US" sz="3600" i="1" dirty="0" smtClean="0">
                <a:effectLst>
                  <a:glow rad="139700">
                    <a:schemeClr val="bg1">
                      <a:alpha val="40000"/>
                    </a:schemeClr>
                  </a:glow>
                </a:effectLst>
              </a:rPr>
              <a:t> with fire and brimstone: which is the second death.”</a:t>
            </a:r>
            <a:endParaRPr lang="en-US" sz="3600" i="1" dirty="0">
              <a:effectLst>
                <a:glow rad="139700">
                  <a:schemeClr val="bg1">
                    <a:alpha val="40000"/>
                  </a:schemeClr>
                </a:glow>
              </a:effectLst>
            </a:endParaRPr>
          </a:p>
        </p:txBody>
      </p:sp>
      <p:pic>
        <p:nvPicPr>
          <p:cNvPr id="3074" name="Picture 2" descr="C:\Users\Ptr. Daniel White\Desktop\Bible pictures\hell\Copy of Hell WhatHappens2ASoul.jpg"/>
          <p:cNvPicPr>
            <a:picLocks noChangeAspect="1" noChangeArrowheads="1"/>
          </p:cNvPicPr>
          <p:nvPr/>
        </p:nvPicPr>
        <p:blipFill>
          <a:blip r:embed="rId4" cstate="print"/>
          <a:srcRect/>
          <a:stretch>
            <a:fillRect/>
          </a:stretch>
        </p:blipFill>
        <p:spPr bwMode="auto">
          <a:xfrm>
            <a:off x="7010400" y="5358996"/>
            <a:ext cx="2133600" cy="1499003"/>
          </a:xfrm>
          <a:prstGeom prst="rect">
            <a:avLst/>
          </a:prstGeom>
          <a:ln>
            <a:noFill/>
          </a:ln>
          <a:effectLst>
            <a:softEdge rad="112500"/>
          </a:effectLst>
        </p:spPr>
      </p:pic>
    </p:spTree>
    <p:extLst>
      <p:ext uri="{BB962C8B-B14F-4D97-AF65-F5344CB8AC3E}">
        <p14:creationId xmlns:p14="http://schemas.microsoft.com/office/powerpoint/2010/main" val="28720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524000"/>
            <a:ext cx="6705600" cy="2369880"/>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21:1-22:5</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New Heaven”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and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New Earth” </a:t>
            </a:r>
          </a:p>
        </p:txBody>
      </p:sp>
    </p:spTree>
    <p:extLst>
      <p:ext uri="{BB962C8B-B14F-4D97-AF65-F5344CB8AC3E}">
        <p14:creationId xmlns:p14="http://schemas.microsoft.com/office/powerpoint/2010/main" val="115174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spTree>
    <p:extLst>
      <p:ext uri="{BB962C8B-B14F-4D97-AF65-F5344CB8AC3E}">
        <p14:creationId xmlns:p14="http://schemas.microsoft.com/office/powerpoint/2010/main" val="2209921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3" name="Rectangle 2"/>
          <p:cNvSpPr/>
          <p:nvPr/>
        </p:nvSpPr>
        <p:spPr>
          <a:xfrm>
            <a:off x="0" y="228600"/>
            <a:ext cx="9144000" cy="3170099"/>
          </a:xfrm>
          <a:prstGeom prst="rect">
            <a:avLst/>
          </a:prstGeom>
        </p:spPr>
        <p:txBody>
          <a:bodyPr wrap="square">
            <a:spAutoFit/>
          </a:bodyPr>
          <a:lstStyle/>
          <a:p>
            <a:pPr algn="ctr"/>
            <a:r>
              <a:rPr lang="en-US" sz="4000" i="1" dirty="0" smtClean="0">
                <a:effectLst>
                  <a:glow rad="101600">
                    <a:schemeClr val="bg1">
                      <a:alpha val="60000"/>
                    </a:schemeClr>
                  </a:glow>
                </a:effectLst>
              </a:rPr>
              <a:t>“And there came unto me one of the seven angels which had the seven vials full of the seven last plagues, and talked with me, saying, Come hither,  I will shew thee the bride, the Lamb's wife.” </a:t>
            </a:r>
            <a:endParaRPr lang="en-US" sz="4000" i="1" dirty="0">
              <a:effectLst>
                <a:glow rad="101600">
                  <a:schemeClr val="bg1">
                    <a:alpha val="60000"/>
                  </a:schemeClr>
                </a:glow>
              </a:effectLst>
            </a:endParaRPr>
          </a:p>
        </p:txBody>
      </p:sp>
      <p:pic>
        <p:nvPicPr>
          <p:cNvPr id="5"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248400" y="3962400"/>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562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1554074"/>
            <a:ext cx="3657600" cy="3763962"/>
          </a:xfrm>
        </p:spPr>
        <p:txBody>
          <a:bodyPr>
            <a:noAutofit/>
          </a:bodyPr>
          <a:lstStyle/>
          <a:p>
            <a:r>
              <a:rPr lang="en-US" sz="4000" i="1" dirty="0" smtClean="0"/>
              <a:t>“And he carried me away in the spirit to a great and high mountain, and </a:t>
            </a:r>
            <a:r>
              <a:rPr lang="en-US" sz="4000" i="1" dirty="0" err="1" smtClean="0"/>
              <a:t>shewed</a:t>
            </a:r>
            <a:r>
              <a:rPr lang="en-US" sz="4000" i="1" dirty="0" smtClean="0"/>
              <a:t> me that great city, the holy Jerusalem, descending out of heaven from God.”</a:t>
            </a:r>
            <a:endParaRPr lang="en-US" sz="4000" i="1" dirty="0"/>
          </a:p>
        </p:txBody>
      </p:sp>
      <p:pic>
        <p:nvPicPr>
          <p:cNvPr id="3" name="Picture 2" descr="C:\Users\Ptr. Daniel White\Desktop\Bible pictures\heaven\new-jerusalem2.jpg"/>
          <p:cNvPicPr>
            <a:picLocks noChangeAspect="1" noChangeArrowheads="1"/>
          </p:cNvPicPr>
          <p:nvPr/>
        </p:nvPicPr>
        <p:blipFill>
          <a:blip r:embed="rId2" cstate="print"/>
          <a:srcRect/>
          <a:stretch>
            <a:fillRect/>
          </a:stretch>
        </p:blipFill>
        <p:spPr bwMode="auto">
          <a:xfrm>
            <a:off x="0" y="14111"/>
            <a:ext cx="5543550" cy="6843889"/>
          </a:xfrm>
          <a:prstGeom prst="rect">
            <a:avLst/>
          </a:prstGeom>
          <a:noFill/>
        </p:spPr>
      </p:pic>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318135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5783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Bible pictures\heaven\new-jerusalem2.jpg"/>
          <p:cNvPicPr>
            <a:picLocks noChangeAspect="1" noChangeArrowheads="1"/>
          </p:cNvPicPr>
          <p:nvPr/>
        </p:nvPicPr>
        <p:blipFill>
          <a:blip r:embed="rId3" cstate="print"/>
          <a:srcRect/>
          <a:stretch>
            <a:fillRect/>
          </a:stretch>
        </p:blipFill>
        <p:spPr bwMode="auto">
          <a:xfrm>
            <a:off x="0" y="14111"/>
            <a:ext cx="5543550" cy="6843889"/>
          </a:xfrm>
          <a:prstGeom prst="rect">
            <a:avLst/>
          </a:prstGeom>
          <a:noFill/>
        </p:spPr>
      </p:pic>
      <p:sp>
        <p:nvSpPr>
          <p:cNvPr id="3" name="Rectangle 2"/>
          <p:cNvSpPr/>
          <p:nvPr/>
        </p:nvSpPr>
        <p:spPr>
          <a:xfrm>
            <a:off x="5562600" y="381000"/>
            <a:ext cx="3581400" cy="5632311"/>
          </a:xfrm>
          <a:prstGeom prst="rect">
            <a:avLst/>
          </a:prstGeom>
        </p:spPr>
        <p:txBody>
          <a:bodyPr wrap="square">
            <a:spAutoFit/>
          </a:bodyPr>
          <a:lstStyle/>
          <a:p>
            <a:pPr algn="ctr"/>
            <a:r>
              <a:rPr lang="en-US" sz="4000" i="1" dirty="0" smtClean="0"/>
              <a:t>“Having the glory of God: and her light was like unto a stone most precious, even like a jasper stone, clear as crystal;.”</a:t>
            </a:r>
            <a:endParaRPr lang="en-US" sz="40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3174423"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910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Dan White\Pictures\Bible pictures\heaven\0268 A Nova Jesrusalém JB.jpg"/>
          <p:cNvPicPr>
            <a:picLocks noChangeAspect="1" noChangeArrowheads="1"/>
          </p:cNvPicPr>
          <p:nvPr/>
        </p:nvPicPr>
        <p:blipFill>
          <a:blip r:embed="rId2" cstate="print">
            <a:lum bright="-10000"/>
          </a:blip>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0"/>
            <a:ext cx="9144000" cy="3200400"/>
          </a:xfrm>
        </p:spPr>
        <p:txBody>
          <a:bodyPr>
            <a:normAutofit fontScale="90000"/>
          </a:bodyPr>
          <a:lstStyle/>
          <a:p>
            <a:r>
              <a:rPr lang="en-US" i="1" dirty="0" smtClean="0">
                <a:effectLst>
                  <a:glow rad="101600">
                    <a:schemeClr val="bg1">
                      <a:alpha val="60000"/>
                    </a:schemeClr>
                  </a:glow>
                </a:effectLst>
              </a:rPr>
              <a:t>“</a:t>
            </a:r>
            <a:r>
              <a:rPr lang="en-US" sz="4000" i="1" dirty="0" smtClean="0">
                <a:effectLst>
                  <a:glow rad="101600">
                    <a:schemeClr val="bg1">
                      <a:alpha val="60000"/>
                    </a:schemeClr>
                  </a:glow>
                </a:effectLst>
              </a:rPr>
              <a:t>And</a:t>
            </a:r>
            <a:r>
              <a:rPr lang="en-US" i="1" dirty="0" smtClean="0">
                <a:effectLst>
                  <a:glow rad="101600">
                    <a:schemeClr val="bg1">
                      <a:alpha val="60000"/>
                    </a:schemeClr>
                  </a:glow>
                </a:effectLst>
              </a:rPr>
              <a:t> had a wall great and high, and had twelve gates, and at the gates twelve angels, and names written thereon, which are the names of the twelve tribes of the children of Israel.”</a:t>
            </a:r>
            <a:endParaRPr lang="en-US" i="1" dirty="0">
              <a:effectLst>
                <a:glow rad="101600">
                  <a:schemeClr val="bg1">
                    <a:alpha val="60000"/>
                  </a:schemeClr>
                </a:glow>
              </a:effectLst>
            </a:endParaRPr>
          </a:p>
        </p:txBody>
      </p:sp>
      <p:pic>
        <p:nvPicPr>
          <p:cNvPr id="3075" name="Picture 3" descr="C:\Users\Dan White\Pictures\Bible pictures\heaven\ch21_pat_40_Gate of Pearl.jpg"/>
          <p:cNvPicPr>
            <a:picLocks noChangeAspect="1" noChangeArrowheads="1"/>
          </p:cNvPicPr>
          <p:nvPr/>
        </p:nvPicPr>
        <p:blipFill>
          <a:blip r:embed="rId3" cstate="print"/>
          <a:srcRect/>
          <a:stretch>
            <a:fillRect/>
          </a:stretch>
        </p:blipFill>
        <p:spPr bwMode="auto">
          <a:xfrm>
            <a:off x="3429000" y="3402542"/>
            <a:ext cx="4416443" cy="3455458"/>
          </a:xfrm>
          <a:prstGeom prst="rect">
            <a:avLst/>
          </a:prstGeom>
          <a:ln>
            <a:noFill/>
          </a:ln>
          <a:effectLst>
            <a:softEdge rad="112500"/>
          </a:effectLst>
        </p:spPr>
      </p:pic>
      <p:pic>
        <p:nvPicPr>
          <p:cNvPr id="6"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6324600" y="4114800"/>
            <a:ext cx="1496452" cy="2500313"/>
          </a:xfrm>
          <a:prstGeom prst="rect">
            <a:avLst/>
          </a:prstGeom>
          <a:noFill/>
        </p:spPr>
      </p:pic>
    </p:spTree>
    <p:extLst>
      <p:ext uri="{BB962C8B-B14F-4D97-AF65-F5344CB8AC3E}">
        <p14:creationId xmlns:p14="http://schemas.microsoft.com/office/powerpoint/2010/main" val="127587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33800"/>
            <a:ext cx="9144000" cy="3124200"/>
          </a:xfrm>
        </p:spPr>
        <p:txBody>
          <a:bodyPr>
            <a:normAutofit/>
          </a:bodyPr>
          <a:lstStyle/>
          <a:p>
            <a:r>
              <a:rPr lang="en-US" sz="3600" i="1" dirty="0" smtClean="0"/>
              <a:t>“On the east three gates; on the north three gates; on the south three gates; and on the west three gates. And the wall of the city had twelve foundations, and in them the names of the twelve apostles of the Lamb.”</a:t>
            </a:r>
            <a:endParaRPr lang="en-US" sz="3600" i="1" dirty="0"/>
          </a:p>
        </p:txBody>
      </p:sp>
      <p:pic>
        <p:nvPicPr>
          <p:cNvPr id="4098" name="Picture 2" descr="C:\Users\Dan White\Pictures\Bible pictures\heaven\Gate of Pearle (2).jpg"/>
          <p:cNvPicPr>
            <a:picLocks noChangeAspect="1" noChangeArrowheads="1"/>
          </p:cNvPicPr>
          <p:nvPr/>
        </p:nvPicPr>
        <p:blipFill>
          <a:blip r:embed="rId2" cstate="print"/>
          <a:srcRect/>
          <a:stretch>
            <a:fillRect/>
          </a:stretch>
        </p:blipFill>
        <p:spPr bwMode="auto">
          <a:xfrm>
            <a:off x="1295401" y="-533400"/>
            <a:ext cx="6019800" cy="44496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31857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eaven\John sees heaven H-roll-1rev-15.jpg"/>
          <p:cNvPicPr>
            <a:picLocks noChangeAspect="1" noChangeArrowheads="1"/>
          </p:cNvPicPr>
          <p:nvPr/>
        </p:nvPicPr>
        <p:blipFill>
          <a:blip r:embed="rId3" cstate="print">
            <a:lum bright="-10000" contrast="40000"/>
          </a:blip>
          <a:srcRect/>
          <a:stretch>
            <a:fillRect/>
          </a:stretch>
        </p:blipFill>
        <p:spPr bwMode="auto">
          <a:xfrm>
            <a:off x="-138404" y="0"/>
            <a:ext cx="9282404" cy="6858000"/>
          </a:xfrm>
          <a:prstGeom prst="rect">
            <a:avLst/>
          </a:prstGeom>
          <a:noFill/>
        </p:spPr>
      </p:pic>
      <p:sp>
        <p:nvSpPr>
          <p:cNvPr id="4" name="Rectangle 3"/>
          <p:cNvSpPr/>
          <p:nvPr/>
        </p:nvSpPr>
        <p:spPr>
          <a:xfrm>
            <a:off x="152400" y="304800"/>
            <a:ext cx="8534400" cy="2554545"/>
          </a:xfrm>
          <a:prstGeom prst="rect">
            <a:avLst/>
          </a:prstGeom>
        </p:spPr>
        <p:txBody>
          <a:bodyPr wrap="square">
            <a:spAutoFit/>
          </a:bodyPr>
          <a:lstStyle/>
          <a:p>
            <a:pPr algn="ctr"/>
            <a:r>
              <a:rPr lang="en-US" sz="4000" i="1" dirty="0" smtClean="0">
                <a:effectLst>
                  <a:glow rad="101600">
                    <a:schemeClr val="bg1">
                      <a:alpha val="60000"/>
                    </a:schemeClr>
                  </a:glow>
                </a:effectLst>
              </a:rPr>
              <a:t>“And he that talked with me had a golden reed to measure the city, and the gates thereof, and the wall thereof.”</a:t>
            </a:r>
          </a:p>
          <a:p>
            <a:pPr algn="ctr"/>
            <a:endParaRPr lang="en-US" sz="4000" i="1" dirty="0" smtClean="0">
              <a:effectLst>
                <a:glow rad="101600">
                  <a:schemeClr val="bg1">
                    <a:alpha val="60000"/>
                  </a:schemeClr>
                </a:glow>
              </a:effectLst>
            </a:endParaRPr>
          </a:p>
        </p:txBody>
      </p:sp>
    </p:spTree>
    <p:extLst>
      <p:ext uri="{BB962C8B-B14F-4D97-AF65-F5344CB8AC3E}">
        <p14:creationId xmlns:p14="http://schemas.microsoft.com/office/powerpoint/2010/main" val="103851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Ptr. Daniel White\Desktop\Bible pictures\heaven\Radiat City.jpg"/>
          <p:cNvPicPr>
            <a:picLocks noChangeAspect="1" noChangeArrowheads="1"/>
          </p:cNvPicPr>
          <p:nvPr/>
        </p:nvPicPr>
        <p:blipFill>
          <a:blip r:embed="rId3" cstate="print">
            <a:lum bright="-10000" contrast="10000"/>
          </a:blip>
          <a:srcRect/>
          <a:stretch>
            <a:fillRect/>
          </a:stretch>
        </p:blipFill>
        <p:spPr bwMode="auto">
          <a:xfrm>
            <a:off x="-133976" y="-3"/>
            <a:ext cx="9277976" cy="6858002"/>
          </a:xfrm>
          <a:prstGeom prst="rect">
            <a:avLst/>
          </a:prstGeom>
          <a:noFill/>
        </p:spPr>
      </p:pic>
      <p:sp>
        <p:nvSpPr>
          <p:cNvPr id="5" name="Rectangle 4"/>
          <p:cNvSpPr/>
          <p:nvPr/>
        </p:nvSpPr>
        <p:spPr>
          <a:xfrm>
            <a:off x="0" y="1066800"/>
            <a:ext cx="8991600" cy="4524315"/>
          </a:xfrm>
          <a:prstGeom prst="rect">
            <a:avLst/>
          </a:prstGeom>
        </p:spPr>
        <p:txBody>
          <a:bodyPr wrap="square">
            <a:spAutoFit/>
          </a:bodyPr>
          <a:lstStyle/>
          <a:p>
            <a:pPr algn="ctr"/>
            <a:r>
              <a:rPr lang="en-US" sz="3600" i="1" dirty="0" smtClean="0">
                <a:effectLst>
                  <a:glow rad="101600">
                    <a:schemeClr val="bg1">
                      <a:alpha val="60000"/>
                    </a:schemeClr>
                  </a:glow>
                </a:effectLst>
              </a:rPr>
              <a:t>“And the city </a:t>
            </a:r>
            <a:r>
              <a:rPr lang="en-US" sz="3600" i="1" dirty="0" err="1" smtClean="0">
                <a:effectLst>
                  <a:glow rad="101600">
                    <a:schemeClr val="bg1">
                      <a:alpha val="60000"/>
                    </a:schemeClr>
                  </a:glow>
                </a:effectLst>
              </a:rPr>
              <a:t>lieth</a:t>
            </a:r>
            <a:r>
              <a:rPr lang="en-US" sz="3600" i="1" dirty="0" smtClean="0">
                <a:effectLst>
                  <a:glow rad="101600">
                    <a:schemeClr val="bg1">
                      <a:alpha val="60000"/>
                    </a:schemeClr>
                  </a:glow>
                </a:effectLst>
              </a:rPr>
              <a:t> foursquare, and the length is as large as the breadth: and he measured the city with the reed, twelve thousand furlongs. The length and the breadth and the height of it are equal. And he measured the wall thereof, an hundred and forty and four cubits, according to the measure of </a:t>
            </a:r>
          </a:p>
          <a:p>
            <a:pPr algn="ctr"/>
            <a:r>
              <a:rPr lang="en-US" sz="3600" i="1" dirty="0" smtClean="0">
                <a:effectLst>
                  <a:glow rad="101600">
                    <a:schemeClr val="bg1">
                      <a:alpha val="60000"/>
                    </a:schemeClr>
                  </a:glow>
                </a:effectLst>
              </a:rPr>
              <a:t>a man, that is, of the angel.”</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03395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heaven\citywall.jpg"/>
          <p:cNvPicPr>
            <a:picLocks noChangeAspect="1" noChangeArrowheads="1"/>
          </p:cNvPicPr>
          <p:nvPr/>
        </p:nvPicPr>
        <p:blipFill>
          <a:blip r:embed="rId3" cstate="print"/>
          <a:srcRect/>
          <a:stretch>
            <a:fillRect/>
          </a:stretch>
        </p:blipFill>
        <p:spPr bwMode="auto">
          <a:xfrm>
            <a:off x="0" y="-148066"/>
            <a:ext cx="9144000" cy="7006066"/>
          </a:xfrm>
          <a:prstGeom prst="rect">
            <a:avLst/>
          </a:prstGeom>
          <a:noFill/>
        </p:spPr>
      </p:pic>
      <p:sp>
        <p:nvSpPr>
          <p:cNvPr id="3" name="Rectangle 2"/>
          <p:cNvSpPr/>
          <p:nvPr/>
        </p:nvSpPr>
        <p:spPr>
          <a:xfrm>
            <a:off x="0" y="0"/>
            <a:ext cx="9144000" cy="1938992"/>
          </a:xfrm>
          <a:prstGeom prst="rect">
            <a:avLst/>
          </a:prstGeom>
        </p:spPr>
        <p:txBody>
          <a:bodyPr wrap="square">
            <a:spAutoFit/>
          </a:bodyPr>
          <a:lstStyle/>
          <a:p>
            <a:pPr algn="ctr"/>
            <a:r>
              <a:rPr lang="en-US" sz="4000" i="1" dirty="0" smtClean="0">
                <a:effectLst>
                  <a:glow rad="101600">
                    <a:schemeClr val="bg1">
                      <a:alpha val="60000"/>
                    </a:schemeClr>
                  </a:glow>
                </a:effectLst>
              </a:rPr>
              <a:t> “And the foundations of the wall of the city were garnished with all manner of </a:t>
            </a:r>
          </a:p>
          <a:p>
            <a:pPr algn="ctr"/>
            <a:r>
              <a:rPr lang="en-US" sz="4000" i="1" dirty="0" smtClean="0">
                <a:effectLst>
                  <a:glow rad="101600">
                    <a:schemeClr val="bg1">
                      <a:alpha val="60000"/>
                    </a:schemeClr>
                  </a:glow>
                </a:effectLst>
              </a:rPr>
              <a:t>precious stones.”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01399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0268 A Nova Jesrusalém J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7" name="Picture 2" descr="C:\Users\Ptr. Daniel White\Desktop\Bible pictures\heaven\0268 A Nova Jesrusalém JB.jpg"/>
          <p:cNvPicPr>
            <a:picLocks noChangeAspect="1" noChangeArrowheads="1"/>
          </p:cNvPicPr>
          <p:nvPr/>
        </p:nvPicPr>
        <p:blipFill>
          <a:blip r:embed="rId4" cstate="print"/>
          <a:srcRect l="90833" t="7778" r="-833" b="80000"/>
          <a:stretch>
            <a:fillRect/>
          </a:stretch>
        </p:blipFill>
        <p:spPr bwMode="auto">
          <a:xfrm>
            <a:off x="8077200" y="0"/>
            <a:ext cx="1295400" cy="838200"/>
          </a:xfrm>
          <a:prstGeom prst="rect">
            <a:avLst/>
          </a:prstGeom>
          <a:ln>
            <a:noFill/>
          </a:ln>
          <a:effectLst>
            <a:softEdge rad="112500"/>
          </a:effectLst>
        </p:spPr>
      </p:pic>
      <p:sp>
        <p:nvSpPr>
          <p:cNvPr id="9" name="Rectangle 8"/>
          <p:cNvSpPr/>
          <p:nvPr/>
        </p:nvSpPr>
        <p:spPr>
          <a:xfrm>
            <a:off x="3581400" y="5486400"/>
            <a:ext cx="1369069"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Jasper</a:t>
            </a:r>
            <a:endParaRPr lang="en-US" sz="2800" b="1" i="1" dirty="0">
              <a:solidFill>
                <a:schemeClr val="bg1"/>
              </a:solidFill>
              <a:effectLst>
                <a:glow rad="101600">
                  <a:schemeClr val="tx1">
                    <a:alpha val="60000"/>
                  </a:schemeClr>
                </a:glow>
              </a:effectLst>
            </a:endParaRPr>
          </a:p>
        </p:txBody>
      </p:sp>
      <p:sp>
        <p:nvSpPr>
          <p:cNvPr id="10" name="Rectangle 9"/>
          <p:cNvSpPr/>
          <p:nvPr/>
        </p:nvSpPr>
        <p:spPr>
          <a:xfrm>
            <a:off x="3505200" y="5105400"/>
            <a:ext cx="2590800" cy="523220"/>
          </a:xfrm>
          <a:prstGeom prst="rect">
            <a:avLst/>
          </a:prstGeom>
        </p:spPr>
        <p:txBody>
          <a:bodyPr wrap="square">
            <a:spAutoFit/>
          </a:bodyPr>
          <a:lstStyle/>
          <a:p>
            <a:r>
              <a:rPr lang="en-US" sz="2800" b="1" i="1" dirty="0" smtClean="0">
                <a:solidFill>
                  <a:schemeClr val="bg1"/>
                </a:solidFill>
                <a:effectLst>
                  <a:glow rad="228600">
                    <a:schemeClr val="tx1">
                      <a:alpha val="40000"/>
                    </a:schemeClr>
                  </a:glow>
                </a:effectLst>
              </a:rPr>
              <a:t>Sapphire</a:t>
            </a:r>
            <a:endParaRPr lang="en-US" sz="2800" b="1" i="1" dirty="0">
              <a:solidFill>
                <a:schemeClr val="bg1"/>
              </a:solidFill>
              <a:effectLst>
                <a:glow rad="228600">
                  <a:schemeClr val="tx1">
                    <a:alpha val="40000"/>
                  </a:schemeClr>
                </a:glow>
              </a:effectLst>
            </a:endParaRPr>
          </a:p>
        </p:txBody>
      </p:sp>
      <p:sp>
        <p:nvSpPr>
          <p:cNvPr id="11" name="Rectangle 10"/>
          <p:cNvSpPr/>
          <p:nvPr/>
        </p:nvSpPr>
        <p:spPr>
          <a:xfrm>
            <a:off x="3505200" y="4495800"/>
            <a:ext cx="33528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Chalcedony</a:t>
            </a:r>
            <a:endParaRPr lang="en-US" sz="2800" b="1" i="1" dirty="0">
              <a:solidFill>
                <a:schemeClr val="bg1"/>
              </a:solidFill>
              <a:effectLst>
                <a:glow rad="101600">
                  <a:schemeClr val="tx1">
                    <a:alpha val="60000"/>
                  </a:schemeClr>
                </a:glow>
              </a:effectLst>
            </a:endParaRPr>
          </a:p>
        </p:txBody>
      </p:sp>
      <p:sp>
        <p:nvSpPr>
          <p:cNvPr id="12" name="Rectangle 11"/>
          <p:cNvSpPr/>
          <p:nvPr/>
        </p:nvSpPr>
        <p:spPr>
          <a:xfrm>
            <a:off x="3581400" y="4038600"/>
            <a:ext cx="42672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Emerald</a:t>
            </a:r>
            <a:endParaRPr lang="en-US" sz="2800" b="1" i="1" dirty="0">
              <a:solidFill>
                <a:schemeClr val="bg1"/>
              </a:solidFill>
              <a:effectLst>
                <a:glow rad="101600">
                  <a:schemeClr val="tx1">
                    <a:alpha val="60000"/>
                  </a:schemeClr>
                </a:glow>
              </a:effectLst>
            </a:endParaRPr>
          </a:p>
        </p:txBody>
      </p:sp>
      <p:sp>
        <p:nvSpPr>
          <p:cNvPr id="13" name="Rectangle 12"/>
          <p:cNvSpPr/>
          <p:nvPr/>
        </p:nvSpPr>
        <p:spPr>
          <a:xfrm>
            <a:off x="3429000" y="3505200"/>
            <a:ext cx="39624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Sardonyx</a:t>
            </a:r>
            <a:endParaRPr lang="en-US" sz="2800" b="1" i="1" dirty="0">
              <a:solidFill>
                <a:schemeClr val="bg1"/>
              </a:solidFill>
              <a:effectLst>
                <a:glow rad="101600">
                  <a:schemeClr val="tx1">
                    <a:alpha val="60000"/>
                  </a:schemeClr>
                </a:glow>
              </a:effectLst>
            </a:endParaRPr>
          </a:p>
        </p:txBody>
      </p:sp>
      <p:sp>
        <p:nvSpPr>
          <p:cNvPr id="14" name="Rectangle 13"/>
          <p:cNvSpPr/>
          <p:nvPr/>
        </p:nvSpPr>
        <p:spPr>
          <a:xfrm>
            <a:off x="3505200" y="3048000"/>
            <a:ext cx="3200400" cy="523220"/>
          </a:xfrm>
          <a:prstGeom prst="rect">
            <a:avLst/>
          </a:prstGeom>
        </p:spPr>
        <p:txBody>
          <a:bodyPr wrap="square">
            <a:spAutoFit/>
          </a:bodyPr>
          <a:lstStyle/>
          <a:p>
            <a:r>
              <a:rPr lang="en-US" sz="2800" b="1" i="1" dirty="0" err="1" smtClean="0">
                <a:solidFill>
                  <a:schemeClr val="bg1"/>
                </a:solidFill>
                <a:effectLst>
                  <a:glow rad="101600">
                    <a:schemeClr val="tx1">
                      <a:alpha val="60000"/>
                    </a:schemeClr>
                  </a:glow>
                </a:effectLst>
              </a:rPr>
              <a:t>Sardius</a:t>
            </a:r>
            <a:endParaRPr lang="en-US" sz="2800" b="1" i="1" dirty="0">
              <a:solidFill>
                <a:schemeClr val="bg1"/>
              </a:solidFill>
              <a:effectLst>
                <a:glow rad="101600">
                  <a:schemeClr val="tx1">
                    <a:alpha val="60000"/>
                  </a:schemeClr>
                </a:glow>
              </a:effectLst>
            </a:endParaRPr>
          </a:p>
        </p:txBody>
      </p:sp>
      <p:sp>
        <p:nvSpPr>
          <p:cNvPr id="15" name="Rectangle 14"/>
          <p:cNvSpPr/>
          <p:nvPr/>
        </p:nvSpPr>
        <p:spPr>
          <a:xfrm>
            <a:off x="3505200" y="2209800"/>
            <a:ext cx="2209800" cy="954107"/>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a:r>
            <a:br>
              <a:rPr lang="en-US" sz="2800" b="1" i="1" dirty="0" smtClean="0">
                <a:solidFill>
                  <a:schemeClr val="bg1"/>
                </a:solidFill>
                <a:effectLst>
                  <a:glow rad="101600">
                    <a:schemeClr val="tx1">
                      <a:alpha val="60000"/>
                    </a:schemeClr>
                  </a:glow>
                </a:effectLst>
              </a:rPr>
            </a:br>
            <a:r>
              <a:rPr lang="en-US" sz="2800" b="1" i="1" dirty="0" err="1" smtClean="0">
                <a:solidFill>
                  <a:schemeClr val="bg1"/>
                </a:solidFill>
                <a:effectLst>
                  <a:glow rad="101600">
                    <a:schemeClr val="tx1">
                      <a:alpha val="60000"/>
                    </a:schemeClr>
                  </a:glow>
                </a:effectLst>
              </a:rPr>
              <a:t>Chrysolite</a:t>
            </a:r>
            <a:endParaRPr lang="en-US" sz="2800" b="1" i="1" dirty="0">
              <a:solidFill>
                <a:schemeClr val="bg1"/>
              </a:solidFill>
              <a:effectLst>
                <a:glow rad="101600">
                  <a:schemeClr val="tx1">
                    <a:alpha val="60000"/>
                  </a:schemeClr>
                </a:glow>
              </a:effectLst>
            </a:endParaRPr>
          </a:p>
        </p:txBody>
      </p:sp>
      <p:sp>
        <p:nvSpPr>
          <p:cNvPr id="16" name="Rectangle 15"/>
          <p:cNvSpPr/>
          <p:nvPr/>
        </p:nvSpPr>
        <p:spPr>
          <a:xfrm>
            <a:off x="3505200" y="2209800"/>
            <a:ext cx="27432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Beryl</a:t>
            </a:r>
            <a:endParaRPr lang="en-US" sz="2800" b="1" i="1" dirty="0">
              <a:solidFill>
                <a:schemeClr val="bg1"/>
              </a:solidFill>
              <a:effectLst>
                <a:glow rad="101600">
                  <a:schemeClr val="tx1">
                    <a:alpha val="60000"/>
                  </a:schemeClr>
                </a:glow>
              </a:effectLst>
            </a:endParaRPr>
          </a:p>
        </p:txBody>
      </p:sp>
      <p:sp>
        <p:nvSpPr>
          <p:cNvPr id="17" name="Rectangle 16"/>
          <p:cNvSpPr/>
          <p:nvPr/>
        </p:nvSpPr>
        <p:spPr>
          <a:xfrm>
            <a:off x="3429000" y="1905000"/>
            <a:ext cx="3200400" cy="533400"/>
          </a:xfrm>
          <a:prstGeom prst="rect">
            <a:avLst/>
          </a:prstGeom>
        </p:spPr>
        <p:txBody>
          <a:bodyPr wrap="square">
            <a:spAutoFit/>
          </a:bodyPr>
          <a:lstStyle/>
          <a:p>
            <a:r>
              <a:rPr lang="en-US" sz="2800" b="1" i="1" dirty="0" smtClean="0">
                <a:solidFill>
                  <a:schemeClr val="bg1"/>
                </a:solidFill>
                <a:effectLst>
                  <a:glow rad="139700">
                    <a:schemeClr val="tx1">
                      <a:alpha val="40000"/>
                    </a:schemeClr>
                  </a:glow>
                </a:effectLst>
              </a:rPr>
              <a:t> Topaz</a:t>
            </a:r>
            <a:endParaRPr lang="en-US" sz="2800" b="1" i="1" dirty="0">
              <a:solidFill>
                <a:schemeClr val="bg1"/>
              </a:solidFill>
              <a:effectLst>
                <a:glow rad="139700">
                  <a:schemeClr val="tx1">
                    <a:alpha val="40000"/>
                  </a:schemeClr>
                </a:glow>
              </a:effectLst>
            </a:endParaRPr>
          </a:p>
        </p:txBody>
      </p:sp>
      <p:sp>
        <p:nvSpPr>
          <p:cNvPr id="18" name="Rectangle 17"/>
          <p:cNvSpPr/>
          <p:nvPr/>
        </p:nvSpPr>
        <p:spPr>
          <a:xfrm>
            <a:off x="3505200" y="1600200"/>
            <a:ext cx="2362200" cy="523220"/>
          </a:xfrm>
          <a:prstGeom prst="rect">
            <a:avLst/>
          </a:prstGeom>
        </p:spPr>
        <p:txBody>
          <a:bodyPr wrap="square">
            <a:spAutoFit/>
          </a:bodyPr>
          <a:lstStyle/>
          <a:p>
            <a:r>
              <a:rPr lang="en-US" sz="2800" b="1" i="1" dirty="0" err="1" smtClean="0">
                <a:solidFill>
                  <a:schemeClr val="bg1"/>
                </a:solidFill>
                <a:effectLst>
                  <a:glow rad="101600">
                    <a:schemeClr val="tx1">
                      <a:alpha val="60000"/>
                    </a:schemeClr>
                  </a:glow>
                </a:effectLst>
              </a:rPr>
              <a:t>Chrysoprasus</a:t>
            </a:r>
            <a:endParaRPr lang="en-US" sz="2800" b="1" i="1" dirty="0">
              <a:solidFill>
                <a:schemeClr val="bg1"/>
              </a:solidFill>
              <a:effectLst>
                <a:glow rad="101600">
                  <a:schemeClr val="tx1">
                    <a:alpha val="60000"/>
                  </a:schemeClr>
                </a:glow>
              </a:effectLst>
            </a:endParaRPr>
          </a:p>
        </p:txBody>
      </p:sp>
      <p:sp>
        <p:nvSpPr>
          <p:cNvPr id="19" name="Rectangle 18"/>
          <p:cNvSpPr/>
          <p:nvPr/>
        </p:nvSpPr>
        <p:spPr>
          <a:xfrm>
            <a:off x="3505200" y="1295400"/>
            <a:ext cx="1502721"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Jacinth</a:t>
            </a:r>
            <a:endParaRPr lang="en-US" sz="2800" b="1" i="1" dirty="0">
              <a:solidFill>
                <a:schemeClr val="bg1"/>
              </a:solidFill>
              <a:effectLst>
                <a:glow rad="101600">
                  <a:schemeClr val="tx1">
                    <a:alpha val="60000"/>
                  </a:schemeClr>
                </a:glow>
              </a:effectLst>
            </a:endParaRPr>
          </a:p>
        </p:txBody>
      </p:sp>
      <p:sp>
        <p:nvSpPr>
          <p:cNvPr id="20" name="Rectangle 19"/>
          <p:cNvSpPr/>
          <p:nvPr/>
        </p:nvSpPr>
        <p:spPr>
          <a:xfrm>
            <a:off x="3505200" y="457200"/>
            <a:ext cx="1620509" cy="954107"/>
          </a:xfrm>
          <a:prstGeom prst="rect">
            <a:avLst/>
          </a:prstGeom>
        </p:spPr>
        <p:txBody>
          <a:bodyPr wrap="square">
            <a:spAutoFit/>
          </a:bodyPr>
          <a:lstStyle/>
          <a:p>
            <a:r>
              <a:rPr lang="en-US" sz="2800" b="1" i="1" dirty="0" smtClean="0">
                <a:solidFill>
                  <a:schemeClr val="bg1"/>
                </a:solidFill>
              </a:rPr>
              <a:t> </a:t>
            </a:r>
            <a:r>
              <a:rPr lang="en-US" sz="2800" b="1" i="1" dirty="0" smtClean="0">
                <a:solidFill>
                  <a:schemeClr val="bg1"/>
                </a:solidFill>
                <a:effectLst>
                  <a:glow rad="101600">
                    <a:schemeClr val="tx1">
                      <a:alpha val="60000"/>
                    </a:schemeClr>
                  </a:glow>
                </a:effectLst>
              </a:rPr>
              <a:t>Amethyst</a:t>
            </a:r>
            <a:endParaRPr lang="en-US" sz="2800" b="1" i="1" dirty="0">
              <a:solidFill>
                <a:schemeClr val="bg1"/>
              </a:solidFill>
              <a:effectLst>
                <a:glow rad="101600">
                  <a:schemeClr val="tx1">
                    <a:alpha val="60000"/>
                  </a:schemeClr>
                </a:glow>
              </a:effectLst>
            </a:endParaRPr>
          </a:p>
        </p:txBody>
      </p:sp>
      <p:sp>
        <p:nvSpPr>
          <p:cNvPr id="21" name="Rectangle 20"/>
          <p:cNvSpPr/>
          <p:nvPr/>
        </p:nvSpPr>
        <p:spPr>
          <a:xfrm>
            <a:off x="3505200" y="609600"/>
            <a:ext cx="1605665" cy="523220"/>
          </a:xfrm>
          <a:prstGeom prst="rect">
            <a:avLst/>
          </a:prstGeom>
        </p:spPr>
        <p:txBody>
          <a:bodyPr wrap="square">
            <a:spAutoFit/>
          </a:bodyPr>
          <a:lstStyle/>
          <a:p>
            <a:r>
              <a:rPr lang="en-US" sz="2800" b="1" i="1" dirty="0" smtClean="0">
                <a:solidFill>
                  <a:schemeClr val="bg1"/>
                </a:solidFill>
                <a:effectLst>
                  <a:glow rad="228600">
                    <a:schemeClr val="tx1">
                      <a:alpha val="40000"/>
                    </a:schemeClr>
                  </a:glow>
                </a:effectLst>
              </a:rPr>
              <a:t>Pure gold</a:t>
            </a:r>
            <a:endParaRPr lang="en-US" sz="2800" b="1" i="1" dirty="0">
              <a:solidFill>
                <a:schemeClr val="bg1"/>
              </a:solidFill>
              <a:effectLst>
                <a:glow rad="228600">
                  <a:schemeClr val="tx1">
                    <a:alpha val="40000"/>
                  </a:schemeClr>
                </a:glow>
              </a:effectLst>
            </a:endParaRPr>
          </a:p>
        </p:txBody>
      </p:sp>
    </p:spTree>
    <p:extLst>
      <p:ext uri="{BB962C8B-B14F-4D97-AF65-F5344CB8AC3E}">
        <p14:creationId xmlns:p14="http://schemas.microsoft.com/office/powerpoint/2010/main" val="14307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to="" calcmode="lin" valueType="num">
                                      <p:cBhvr>
                                        <p:cTn id="37" dur="1" fill="hold"/>
                                        <p:tgtEl>
                                          <p:spTgt spid="1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to="" calcmode="lin" valueType="num">
                                      <p:cBhvr>
                                        <p:cTn id="62" dur="1" fill="hold"/>
                                        <p:tgtEl>
                                          <p:spTgt spid="2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to="" calcmode="lin" valueType="num">
                                      <p:cBhvr>
                                        <p:cTn id="67" dur="1" fill="hold"/>
                                        <p:tgtEl>
                                          <p:spTgt spid="2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685800"/>
            <a:ext cx="3733800" cy="5632311"/>
          </a:xfrm>
          <a:prstGeom prst="rect">
            <a:avLst/>
          </a:prstGeom>
        </p:spPr>
        <p:txBody>
          <a:bodyPr wrap="square">
            <a:spAutoFit/>
          </a:bodyPr>
          <a:lstStyle/>
          <a:p>
            <a:pPr algn="ctr"/>
            <a:r>
              <a:rPr lang="en-US" sz="4000" i="1" dirty="0" smtClean="0"/>
              <a:t>“And I saw a new heaven and a new earth: for the first heaven and the first earth were passed away; and there was no more sea.”</a:t>
            </a:r>
            <a:endParaRPr lang="en-US" sz="4000" i="1" dirty="0"/>
          </a:p>
        </p:txBody>
      </p:sp>
      <p:pic>
        <p:nvPicPr>
          <p:cNvPr id="8196" name="Picture 4" descr="C:\Users\Ptr. Daniel White\Desktop\Bible pictures\Prophecy pictures\prophecy pictures\revelation\John's visions\Jn views Heaven 102-1177c.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flipH="1">
            <a:off x="4114800" y="0"/>
            <a:ext cx="5029200" cy="6858000"/>
          </a:xfrm>
          <a:prstGeom prst="rect">
            <a:avLst/>
          </a:prstGeom>
          <a:noFill/>
        </p:spPr>
      </p:pic>
    </p:spTree>
    <p:extLst>
      <p:ext uri="{BB962C8B-B14F-4D97-AF65-F5344CB8AC3E}">
        <p14:creationId xmlns:p14="http://schemas.microsoft.com/office/powerpoint/2010/main" val="3130384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heaven\Gate of Pearle.jpg"/>
          <p:cNvPicPr>
            <a:picLocks noChangeAspect="1" noChangeArrowheads="1"/>
          </p:cNvPicPr>
          <p:nvPr/>
        </p:nvPicPr>
        <p:blipFill>
          <a:blip r:embed="rId3" cstate="print"/>
          <a:srcRect/>
          <a:stretch>
            <a:fillRect/>
          </a:stretch>
        </p:blipFill>
        <p:spPr bwMode="auto">
          <a:xfrm>
            <a:off x="-133976" y="1"/>
            <a:ext cx="9277976" cy="6858000"/>
          </a:xfrm>
          <a:prstGeom prst="rect">
            <a:avLst/>
          </a:prstGeom>
          <a:noFill/>
        </p:spPr>
      </p:pic>
      <p:sp>
        <p:nvSpPr>
          <p:cNvPr id="3" name="Rectangle 2"/>
          <p:cNvSpPr/>
          <p:nvPr/>
        </p:nvSpPr>
        <p:spPr>
          <a:xfrm>
            <a:off x="304800" y="152400"/>
            <a:ext cx="4343400" cy="38862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04800" y="381000"/>
            <a:ext cx="4267200" cy="3505200"/>
          </a:xfrm>
        </p:spPr>
        <p:txBody>
          <a:bodyPr>
            <a:noAutofit/>
          </a:bodyPr>
          <a:lstStyle/>
          <a:p>
            <a:r>
              <a:rPr lang="en-US" sz="3200" b="1" i="1" dirty="0" smtClean="0">
                <a:solidFill>
                  <a:schemeClr val="bg1"/>
                </a:solidFill>
              </a:rPr>
              <a:t>“And the twelve gates were twelve pearls; every several gate was of one pearl: and the street of the city was pure gold, as it were transparent glass.”</a:t>
            </a:r>
            <a:endParaRPr lang="en-US" sz="3200" b="1" i="1" dirty="0">
              <a:solidFill>
                <a:schemeClr val="bg1"/>
              </a:solidFill>
            </a:endParaRPr>
          </a:p>
        </p:txBody>
      </p:sp>
    </p:spTree>
    <p:extLst>
      <p:ext uri="{BB962C8B-B14F-4D97-AF65-F5344CB8AC3E}">
        <p14:creationId xmlns:p14="http://schemas.microsoft.com/office/powerpoint/2010/main" val="303196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heaven\New Jerusalem.jpg"/>
          <p:cNvPicPr>
            <a:picLocks noChangeAspect="1" noChangeArrowheads="1"/>
          </p:cNvPicPr>
          <p:nvPr/>
        </p:nvPicPr>
        <p:blipFill>
          <a:blip r:embed="rId3" cstate="print"/>
          <a:srcRect/>
          <a:stretch>
            <a:fillRect/>
          </a:stretch>
        </p:blipFill>
        <p:spPr bwMode="auto">
          <a:xfrm>
            <a:off x="1447800" y="0"/>
            <a:ext cx="6311189" cy="6858000"/>
          </a:xfrm>
          <a:prstGeom prst="rect">
            <a:avLst/>
          </a:prstGeom>
          <a:noFill/>
        </p:spPr>
      </p:pic>
      <p:sp>
        <p:nvSpPr>
          <p:cNvPr id="3" name="Rectangle 2"/>
          <p:cNvSpPr/>
          <p:nvPr/>
        </p:nvSpPr>
        <p:spPr>
          <a:xfrm>
            <a:off x="2819400" y="1676400"/>
            <a:ext cx="4267200" cy="3539430"/>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 “And the city had no need of the sun, neither of the moon, to shine in it: for the glory of God did lighten it, and the Lamb is the light thereof.”</a:t>
            </a:r>
            <a:endParaRPr lang="en-US" sz="32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833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heaven\ch22_pat_41_River_Water_of_Life.jpg"/>
          <p:cNvPicPr>
            <a:picLocks noChangeAspect="1" noChangeArrowheads="1"/>
          </p:cNvPicPr>
          <p:nvPr/>
        </p:nvPicPr>
        <p:blipFill>
          <a:blip r:embed="rId3" cstate="print"/>
          <a:srcRect/>
          <a:stretch>
            <a:fillRect/>
          </a:stretch>
        </p:blipFill>
        <p:spPr bwMode="auto">
          <a:xfrm>
            <a:off x="0" y="-222250"/>
            <a:ext cx="9144000" cy="7385049"/>
          </a:xfrm>
          <a:prstGeom prst="rect">
            <a:avLst/>
          </a:prstGeom>
          <a:noFill/>
        </p:spPr>
      </p:pic>
      <p:sp>
        <p:nvSpPr>
          <p:cNvPr id="3" name="Rectangle 2"/>
          <p:cNvSpPr/>
          <p:nvPr/>
        </p:nvSpPr>
        <p:spPr>
          <a:xfrm>
            <a:off x="2286000" y="1371600"/>
            <a:ext cx="5867400" cy="1754326"/>
          </a:xfrm>
          <a:prstGeom prst="rect">
            <a:avLst/>
          </a:prstGeom>
        </p:spPr>
        <p:txBody>
          <a:bodyPr wrap="square">
            <a:spAutoFit/>
          </a:bodyPr>
          <a:lstStyle/>
          <a:p>
            <a:pPr algn="ctr"/>
            <a:r>
              <a:rPr lang="en-US" sz="3600" b="1" i="1" dirty="0" smtClean="0">
                <a:solidFill>
                  <a:schemeClr val="bg1"/>
                </a:solidFill>
              </a:rPr>
              <a:t>“And the nations of them which are </a:t>
            </a:r>
            <a:r>
              <a:rPr lang="en-US" sz="3600" b="1" i="1" u="sng" dirty="0" smtClean="0">
                <a:solidFill>
                  <a:schemeClr val="bg1"/>
                </a:solidFill>
              </a:rPr>
              <a:t>saved</a:t>
            </a:r>
            <a:r>
              <a:rPr lang="en-US" sz="3600" b="1" i="1" dirty="0" smtClean="0">
                <a:solidFill>
                  <a:schemeClr val="bg1"/>
                </a:solidFill>
              </a:rPr>
              <a:t> shall walk in the light of it.”</a:t>
            </a:r>
            <a:endParaRPr lang="en-US" sz="3600" b="1" i="1" dirty="0">
              <a:solidFill>
                <a:schemeClr val="bg1"/>
              </a:solidFill>
            </a:endParaRPr>
          </a:p>
        </p:txBody>
      </p:sp>
    </p:spTree>
    <p:extLst>
      <p:ext uri="{BB962C8B-B14F-4D97-AF65-F5344CB8AC3E}">
        <p14:creationId xmlns:p14="http://schemas.microsoft.com/office/powerpoint/2010/main" val="69629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heaven\scan0010.jpg"/>
          <p:cNvPicPr>
            <a:picLocks noChangeAspect="1" noChangeArrowheads="1"/>
          </p:cNvPicPr>
          <p:nvPr/>
        </p:nvPicPr>
        <p:blipFill>
          <a:blip r:embed="rId3" cstate="print"/>
          <a:srcRect/>
          <a:stretch>
            <a:fillRect/>
          </a:stretch>
        </p:blipFill>
        <p:spPr bwMode="auto">
          <a:xfrm>
            <a:off x="914400" y="228600"/>
            <a:ext cx="7230318" cy="6346612"/>
          </a:xfrm>
          <a:prstGeom prst="rect">
            <a:avLst/>
          </a:prstGeom>
          <a:ln>
            <a:noFill/>
          </a:ln>
          <a:effectLst>
            <a:softEdge rad="112500"/>
          </a:effectLst>
        </p:spPr>
      </p:pic>
      <p:sp>
        <p:nvSpPr>
          <p:cNvPr id="3" name="Rectangle 2"/>
          <p:cNvSpPr/>
          <p:nvPr/>
        </p:nvSpPr>
        <p:spPr>
          <a:xfrm>
            <a:off x="1447800" y="2362200"/>
            <a:ext cx="6248400" cy="1754326"/>
          </a:xfrm>
          <a:prstGeom prst="rect">
            <a:avLst/>
          </a:prstGeom>
        </p:spPr>
        <p:txBody>
          <a:bodyPr wrap="square">
            <a:spAutoFit/>
          </a:bodyPr>
          <a:lstStyle/>
          <a:p>
            <a:pPr algn="ctr"/>
            <a:r>
              <a:rPr lang="en-US" sz="3600" i="1" dirty="0" smtClean="0">
                <a:effectLst>
                  <a:glow rad="101600">
                    <a:schemeClr val="bg1">
                      <a:alpha val="60000"/>
                    </a:schemeClr>
                  </a:glow>
                </a:effectLst>
              </a:rPr>
              <a:t>“And the gates of it shall not be shut at all by day: for there shall be no night there.”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892052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05400" y="152400"/>
            <a:ext cx="4038600" cy="6924973"/>
          </a:xfrm>
          <a:prstGeom prst="rect">
            <a:avLst/>
          </a:prstGeom>
        </p:spPr>
        <p:txBody>
          <a:bodyPr wrap="square">
            <a:spAutoFit/>
          </a:bodyPr>
          <a:lstStyle/>
          <a:p>
            <a:pPr algn="ctr"/>
            <a:r>
              <a:rPr lang="en-US" sz="3700" i="1" dirty="0" smtClean="0"/>
              <a:t>“And there shall in no wise enter into it any thing that </a:t>
            </a:r>
            <a:r>
              <a:rPr lang="en-US" sz="3700" i="1" dirty="0" err="1" smtClean="0"/>
              <a:t>defileth</a:t>
            </a:r>
            <a:r>
              <a:rPr lang="en-US" sz="3700" i="1" dirty="0" smtClean="0"/>
              <a:t>, neither whatsoever </a:t>
            </a:r>
            <a:r>
              <a:rPr lang="en-US" sz="3700" i="1" dirty="0" err="1" smtClean="0"/>
              <a:t>worketh</a:t>
            </a:r>
            <a:r>
              <a:rPr lang="en-US" sz="3700" i="1" dirty="0" smtClean="0"/>
              <a:t> abomination, or </a:t>
            </a:r>
            <a:r>
              <a:rPr lang="en-US" sz="3700" i="1" dirty="0" err="1" smtClean="0"/>
              <a:t>maketh</a:t>
            </a:r>
            <a:r>
              <a:rPr lang="en-US" sz="3700" i="1" dirty="0" smtClean="0"/>
              <a:t> a lie: but they which are written in the Lamb's book of life.”</a:t>
            </a:r>
          </a:p>
          <a:p>
            <a:pPr algn="ctr"/>
            <a:endParaRPr lang="en-US" sz="3700" i="1" dirty="0" smtClean="0"/>
          </a:p>
        </p:txBody>
      </p:sp>
      <p:pic>
        <p:nvPicPr>
          <p:cNvPr id="5123" name="Picture 3" descr="C:\Users\Ptr. Daniel White\Desktop\Bible pictures\heaven\0268 A Nova Jesrusalém JB.jpg"/>
          <p:cNvPicPr>
            <a:picLocks noChangeAspect="1" noChangeArrowheads="1"/>
          </p:cNvPicPr>
          <p:nvPr/>
        </p:nvPicPr>
        <p:blipFill>
          <a:blip r:embed="rId3" cstate="print"/>
          <a:srcRect t="4444" r="8793" b="4444"/>
          <a:stretch>
            <a:fillRect/>
          </a:stretch>
        </p:blipFill>
        <p:spPr bwMode="auto">
          <a:xfrm>
            <a:off x="0" y="0"/>
            <a:ext cx="4934415" cy="3429000"/>
          </a:xfrm>
          <a:prstGeom prst="rect">
            <a:avLst/>
          </a:prstGeom>
          <a:ln>
            <a:noFill/>
          </a:ln>
          <a:effectLst>
            <a:reflection blurRad="6350" stA="50000" endA="295" endPos="92000" dist="101600" dir="5400000" sy="-100000" algn="bl" rotWithShape="0"/>
            <a:softEdge rad="112500"/>
          </a:effectLst>
        </p:spPr>
      </p:pic>
      <p:pic>
        <p:nvPicPr>
          <p:cNvPr id="5" name="Picture 3" descr="C:\Users\Ptr. Daniel White\Desktop\Bible pictures\bibles and book of life\1 Dad's Pix (15).jpg"/>
          <p:cNvPicPr>
            <a:picLocks noChangeAspect="1" noChangeArrowheads="1"/>
          </p:cNvPicPr>
          <p:nvPr/>
        </p:nvPicPr>
        <p:blipFill>
          <a:blip r:embed="rId4" cstate="print"/>
          <a:srcRect/>
          <a:stretch>
            <a:fillRect/>
          </a:stretch>
        </p:blipFill>
        <p:spPr bwMode="auto">
          <a:xfrm>
            <a:off x="0" y="3429001"/>
            <a:ext cx="4876800" cy="3429000"/>
          </a:xfrm>
          <a:prstGeom prst="rect">
            <a:avLst/>
          </a:prstGeom>
          <a:ln>
            <a:noFill/>
          </a:ln>
          <a:effectLst>
            <a:softEdge rad="112500"/>
          </a:effectLst>
        </p:spPr>
      </p:pic>
    </p:spTree>
    <p:extLst>
      <p:ext uri="{BB962C8B-B14F-4D97-AF65-F5344CB8AC3E}">
        <p14:creationId xmlns:p14="http://schemas.microsoft.com/office/powerpoint/2010/main" val="187264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eaven\Newjer41.jpg"/>
          <p:cNvPicPr>
            <a:picLocks noChangeAspect="1" noChangeArrowheads="1"/>
          </p:cNvPicPr>
          <p:nvPr/>
        </p:nvPicPr>
        <p:blipFill>
          <a:blip r:embed="rId3" cstate="print"/>
          <a:srcRect/>
          <a:stretch>
            <a:fillRect/>
          </a:stretch>
        </p:blipFill>
        <p:spPr bwMode="auto">
          <a:xfrm>
            <a:off x="1" y="0"/>
            <a:ext cx="4876800" cy="3990536"/>
          </a:xfrm>
          <a:prstGeom prst="rect">
            <a:avLst/>
          </a:prstGeom>
          <a:noFill/>
          <a:effectLst>
            <a:reflection blurRad="6350" stA="50000" endA="295" endPos="92000" dist="101600" dir="5400000" sy="-100000" algn="bl" rotWithShape="0"/>
          </a:effectLst>
        </p:spPr>
      </p:pic>
      <p:sp>
        <p:nvSpPr>
          <p:cNvPr id="3" name="Rectangle 2"/>
          <p:cNvSpPr/>
          <p:nvPr/>
        </p:nvSpPr>
        <p:spPr>
          <a:xfrm>
            <a:off x="5029200" y="685799"/>
            <a:ext cx="3962400" cy="1938992"/>
          </a:xfrm>
          <a:prstGeom prst="rect">
            <a:avLst/>
          </a:prstGeom>
        </p:spPr>
        <p:txBody>
          <a:bodyPr wrap="square">
            <a:spAutoFit/>
          </a:bodyPr>
          <a:lstStyle/>
          <a:p>
            <a:pPr algn="ctr"/>
            <a:r>
              <a:rPr lang="en-US" sz="4000" i="1" dirty="0" smtClean="0"/>
              <a:t>“And he </a:t>
            </a:r>
            <a:r>
              <a:rPr lang="en-US" sz="4000" i="1" dirty="0" err="1" smtClean="0"/>
              <a:t>shewed</a:t>
            </a:r>
            <a:r>
              <a:rPr lang="en-US" sz="4000" i="1" dirty="0" smtClean="0"/>
              <a:t> me a pure river of water of life...”</a:t>
            </a:r>
            <a:endParaRPr lang="en-US" sz="40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243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Bible pictures\heaven\Heaven 4.jpg"/>
          <p:cNvPicPr>
            <a:picLocks noChangeAspect="1" noChangeArrowheads="1"/>
          </p:cNvPicPr>
          <p:nvPr/>
        </p:nvPicPr>
        <p:blipFill>
          <a:blip r:embed="rId3" cstate="print"/>
          <a:srcRect/>
          <a:stretch>
            <a:fillRect/>
          </a:stretch>
        </p:blipFill>
        <p:spPr bwMode="auto">
          <a:xfrm>
            <a:off x="0" y="-13487"/>
            <a:ext cx="5481021" cy="6871487"/>
          </a:xfrm>
          <a:prstGeom prst="rect">
            <a:avLst/>
          </a:prstGeom>
          <a:noFill/>
        </p:spPr>
      </p:pic>
      <p:sp>
        <p:nvSpPr>
          <p:cNvPr id="4" name="Rectangle 3"/>
          <p:cNvSpPr/>
          <p:nvPr/>
        </p:nvSpPr>
        <p:spPr>
          <a:xfrm>
            <a:off x="5562600" y="609599"/>
            <a:ext cx="3581400" cy="2308324"/>
          </a:xfrm>
          <a:prstGeom prst="rect">
            <a:avLst/>
          </a:prstGeom>
        </p:spPr>
        <p:txBody>
          <a:bodyPr wrap="square">
            <a:spAutoFit/>
          </a:bodyPr>
          <a:lstStyle/>
          <a:p>
            <a:pPr algn="ctr"/>
            <a:r>
              <a:rPr lang="en-US" sz="3600" i="1" dirty="0" smtClean="0"/>
              <a:t>“…clear as crystal, proceeding out of the throne of God and of the Lamb.”</a:t>
            </a:r>
            <a:endParaRPr lang="en-US" sz="3600" i="1" dirty="0"/>
          </a:p>
        </p:txBody>
      </p:sp>
      <p:pic>
        <p:nvPicPr>
          <p:cNvPr id="5"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Dan White\Pictures\Bible pictures\Prophecy pictures\prophecy pictures\rapture and second coming\901051412_dfddaf3860.jpg"/>
          <p:cNvPicPr>
            <a:picLocks noChangeAspect="1" noChangeArrowheads="1"/>
          </p:cNvPicPr>
          <p:nvPr/>
        </p:nvPicPr>
        <p:blipFill>
          <a:blip r:embed="rId5" cstate="print"/>
          <a:srcRect l="27200" t="13200" r="28400" b="6800"/>
          <a:stretch>
            <a:fillRect/>
          </a:stretch>
        </p:blipFill>
        <p:spPr bwMode="auto">
          <a:xfrm>
            <a:off x="1905000" y="-1"/>
            <a:ext cx="1752600" cy="2368377"/>
          </a:xfrm>
          <a:prstGeom prst="ellipse">
            <a:avLst/>
          </a:prstGeom>
          <a:ln>
            <a:noFill/>
          </a:ln>
          <a:effectLst>
            <a:softEdge rad="112500"/>
          </a:effectLst>
        </p:spPr>
      </p:pic>
    </p:spTree>
    <p:extLst>
      <p:ext uri="{BB962C8B-B14F-4D97-AF65-F5344CB8AC3E}">
        <p14:creationId xmlns:p14="http://schemas.microsoft.com/office/powerpoint/2010/main" val="170520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iver of life.jpg"/>
          <p:cNvPicPr>
            <a:picLocks noChangeAspect="1" noChangeArrowheads="1"/>
          </p:cNvPicPr>
          <p:nvPr/>
        </p:nvPicPr>
        <p:blipFill>
          <a:blip r:embed="rId3" cstate="print"/>
          <a:srcRect/>
          <a:stretch>
            <a:fillRect/>
          </a:stretch>
        </p:blipFill>
        <p:spPr bwMode="auto">
          <a:xfrm>
            <a:off x="4123346" y="0"/>
            <a:ext cx="5020654" cy="3581400"/>
          </a:xfrm>
          <a:prstGeom prst="roundRect">
            <a:avLst>
              <a:gd name="adj" fmla="val 8594"/>
            </a:avLst>
          </a:prstGeom>
          <a:solidFill>
            <a:srgbClr val="FFFFFF">
              <a:shade val="85000"/>
            </a:srgbClr>
          </a:solidFill>
          <a:ln>
            <a:noFill/>
          </a:ln>
          <a:effectLst>
            <a:reflection blurRad="6350" stA="50000" endA="295" endPos="92000" dist="101600" dir="5400000" sy="-100000" algn="bl" rotWithShape="0"/>
          </a:effectLst>
        </p:spPr>
      </p:pic>
      <p:sp>
        <p:nvSpPr>
          <p:cNvPr id="3" name="Rectangle 2"/>
          <p:cNvSpPr/>
          <p:nvPr/>
        </p:nvSpPr>
        <p:spPr>
          <a:xfrm>
            <a:off x="0" y="152400"/>
            <a:ext cx="4038600" cy="6816507"/>
          </a:xfrm>
          <a:prstGeom prst="rect">
            <a:avLst/>
          </a:prstGeom>
        </p:spPr>
        <p:txBody>
          <a:bodyPr wrap="square">
            <a:spAutoFit/>
          </a:bodyPr>
          <a:lstStyle/>
          <a:p>
            <a:pPr algn="ctr"/>
            <a:r>
              <a:rPr lang="en-US" sz="3600" i="1" dirty="0" smtClean="0"/>
              <a:t>“In the midst of the street of it, and on either side of the river, was there the tree of life, which bare twelve manner of fruits, and yielded her fruit every month: and the leaves of the tree were for the healing of the nations.”</a:t>
            </a:r>
            <a:endParaRPr lang="en-US" sz="36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6986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kingdom\scan0039.jpg"/>
          <p:cNvPicPr>
            <a:picLocks noChangeAspect="1" noChangeArrowheads="1"/>
          </p:cNvPicPr>
          <p:nvPr/>
        </p:nvPicPr>
        <p:blipFill>
          <a:blip r:embed="rId3" cstate="print">
            <a:lum bright="-10000"/>
          </a:blip>
          <a:srcRect/>
          <a:stretch>
            <a:fillRect/>
          </a:stretch>
        </p:blipFill>
        <p:spPr bwMode="auto">
          <a:xfrm>
            <a:off x="1143000" y="0"/>
            <a:ext cx="6635501" cy="6858000"/>
          </a:xfrm>
          <a:prstGeom prst="rect">
            <a:avLst/>
          </a:prstGeom>
          <a:noFill/>
        </p:spPr>
      </p:pic>
      <p:sp>
        <p:nvSpPr>
          <p:cNvPr id="3" name="Rectangle 2"/>
          <p:cNvSpPr/>
          <p:nvPr/>
        </p:nvSpPr>
        <p:spPr>
          <a:xfrm>
            <a:off x="1066800" y="1295401"/>
            <a:ext cx="6705600" cy="4524315"/>
          </a:xfrm>
          <a:prstGeom prst="rect">
            <a:avLst/>
          </a:prstGeom>
        </p:spPr>
        <p:txBody>
          <a:bodyPr wrap="square">
            <a:spAutoFit/>
          </a:bodyPr>
          <a:lstStyle/>
          <a:p>
            <a:pPr algn="ctr"/>
            <a:r>
              <a:rPr lang="en-US" sz="4800" i="1" dirty="0" smtClean="0">
                <a:effectLst>
                  <a:glow rad="101600">
                    <a:schemeClr val="bg1">
                      <a:alpha val="60000"/>
                    </a:schemeClr>
                  </a:glow>
                </a:effectLst>
              </a:rPr>
              <a:t>“And there shall be no more curse: but the throne of God and of the Lamb shall be in it; and his servants shall serve him.”</a:t>
            </a:r>
            <a:endParaRPr lang="en-US" sz="4800" i="1" dirty="0">
              <a:effectLst>
                <a:glow rad="101600">
                  <a:schemeClr val="bg1">
                    <a:alpha val="60000"/>
                  </a:schemeClr>
                </a:glow>
              </a:effectLst>
            </a:endParaRPr>
          </a:p>
        </p:txBody>
      </p:sp>
      <p:pic>
        <p:nvPicPr>
          <p:cNvPr id="6147" name="Picture 3" descr="c:\Users\Ptr. Daniel White\Desktop\Bible pictures\heaven\Emerald Throne1.jpg"/>
          <p:cNvPicPr>
            <a:picLocks noChangeAspect="1" noChangeArrowheads="1"/>
          </p:cNvPicPr>
          <p:nvPr/>
        </p:nvPicPr>
        <p:blipFill>
          <a:blip r:embed="rId4" cstate="print"/>
          <a:srcRect l="-6098" r="-3659" b="-932"/>
          <a:stretch>
            <a:fillRect/>
          </a:stretch>
        </p:blipFill>
        <p:spPr bwMode="auto">
          <a:xfrm>
            <a:off x="2743200" y="-152400"/>
            <a:ext cx="1306286" cy="1524000"/>
          </a:xfrm>
          <a:prstGeom prst="ellipse">
            <a:avLst/>
          </a:prstGeom>
          <a:ln>
            <a:noFill/>
          </a:ln>
          <a:effectLst>
            <a:softEdge rad="112500"/>
          </a:effectLst>
        </p:spPr>
      </p:pic>
    </p:spTree>
    <p:extLst>
      <p:ext uri="{BB962C8B-B14F-4D97-AF65-F5344CB8AC3E}">
        <p14:creationId xmlns:p14="http://schemas.microsoft.com/office/powerpoint/2010/main" val="201217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heaven\Jesus_Heaven_Lion_Children.jpg"/>
          <p:cNvPicPr>
            <a:picLocks noChangeAspect="1" noChangeArrowheads="1"/>
          </p:cNvPicPr>
          <p:nvPr/>
        </p:nvPicPr>
        <p:blipFill>
          <a:blip r:embed="rId3" cstate="print"/>
          <a:srcRect/>
          <a:stretch>
            <a:fillRect/>
          </a:stretch>
        </p:blipFill>
        <p:spPr bwMode="auto">
          <a:xfrm>
            <a:off x="4419600" y="228600"/>
            <a:ext cx="4495800" cy="64260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28600" y="1676401"/>
            <a:ext cx="4038600" cy="3477875"/>
          </a:xfrm>
          <a:prstGeom prst="rect">
            <a:avLst/>
          </a:prstGeom>
        </p:spPr>
        <p:txBody>
          <a:bodyPr wrap="square">
            <a:spAutoFit/>
          </a:bodyPr>
          <a:lstStyle/>
          <a:p>
            <a:pPr algn="ctr"/>
            <a:r>
              <a:rPr lang="en-US" sz="4400" i="1" dirty="0" smtClean="0"/>
              <a:t>“And they shall see his face; and his name shall be in their foreheads.”</a:t>
            </a:r>
            <a:endParaRPr lang="en-US" sz="4400" i="1" dirty="0"/>
          </a:p>
        </p:txBody>
      </p:sp>
    </p:spTree>
    <p:extLst>
      <p:ext uri="{BB962C8B-B14F-4D97-AF65-F5344CB8AC3E}">
        <p14:creationId xmlns:p14="http://schemas.microsoft.com/office/powerpoint/2010/main" val="334572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faces\scan0004.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28600" y="914400"/>
            <a:ext cx="3995737" cy="493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slope"/>
          </a:sp3d>
        </p:spPr>
      </p:pic>
      <p:pic>
        <p:nvPicPr>
          <p:cNvPr id="4099" name="Picture 3" descr="C:\Users\Ptr. Daniel White\Desktop\Bible pictures\Prophecy pictures\prophecy pictures\rapture and second coming\scan0056.jpg"/>
          <p:cNvPicPr>
            <a:picLocks noChangeAspect="1" noChangeArrowheads="1"/>
          </p:cNvPicPr>
          <p:nvPr/>
        </p:nvPicPr>
        <p:blipFill>
          <a:blip r:embed="rId4" cstate="print">
            <a:lum bright="-20000" contrast="30000"/>
          </a:blip>
          <a:srcRect r="1538" b="4762"/>
          <a:stretch>
            <a:fillRect/>
          </a:stretch>
        </p:blipFill>
        <p:spPr bwMode="auto">
          <a:xfrm>
            <a:off x="4495800" y="228600"/>
            <a:ext cx="44958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4521431" y="4572000"/>
            <a:ext cx="4267200" cy="1741292"/>
          </a:xfrm>
        </p:spPr>
        <p:txBody>
          <a:bodyPr>
            <a:prstTxWarp prst="textArchUp">
              <a:avLst/>
            </a:prstTxWarp>
            <a:normAutofit/>
            <a:scene3d>
              <a:camera prst="orthographicFront"/>
              <a:lightRig rig="threePt" dir="t"/>
            </a:scene3d>
            <a:sp3d extrusionH="57150">
              <a:bevelT w="38100" h="38100" prst="convex"/>
            </a:sp3d>
          </a:bodyPr>
          <a:lstStyle/>
          <a:p>
            <a:r>
              <a:rPr lang="en-US" sz="5400" i="1" dirty="0" smtClean="0"/>
              <a:t>II Peter 3:9-13</a:t>
            </a:r>
            <a:endParaRPr lang="en-US" sz="5400" i="1" dirty="0"/>
          </a:p>
        </p:txBody>
      </p:sp>
    </p:spTree>
    <p:extLst>
      <p:ext uri="{BB962C8B-B14F-4D97-AF65-F5344CB8AC3E}">
        <p14:creationId xmlns:p14="http://schemas.microsoft.com/office/powerpoint/2010/main" val="125583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Effect transition="in" filter="fade">
                                      <p:cBhvr>
                                        <p:cTn id="9"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00"/>
            <a:ext cx="9144000" cy="2308324"/>
          </a:xfrm>
          <a:prstGeom prst="rect">
            <a:avLst/>
          </a:prstGeom>
        </p:spPr>
        <p:txBody>
          <a:bodyPr wrap="square">
            <a:spAutoFit/>
          </a:bodyPr>
          <a:lstStyle/>
          <a:p>
            <a:pPr algn="ctr"/>
            <a:r>
              <a:rPr lang="en-US" sz="3600" i="1" dirty="0" smtClean="0"/>
              <a:t>“And there shall be no night there; and they need no candle, neither light of the sun; for the Lord God giveth them light: and they shall reign forever and ever.”</a:t>
            </a:r>
            <a:endParaRPr lang="en-US" sz="3600" i="1" dirty="0"/>
          </a:p>
        </p:txBody>
      </p:sp>
      <p:pic>
        <p:nvPicPr>
          <p:cNvPr id="41986" name="Picture 2" descr="http://i1.ytimg.com/vi/270TG23ZmKc/maxresdefault.jpg"/>
          <p:cNvPicPr>
            <a:picLocks noChangeAspect="1" noChangeArrowheads="1"/>
          </p:cNvPicPr>
          <p:nvPr/>
        </p:nvPicPr>
        <p:blipFill>
          <a:blip r:embed="rId3" cstate="print"/>
          <a:srcRect b="11903"/>
          <a:stretch>
            <a:fillRect/>
          </a:stretch>
        </p:blipFill>
        <p:spPr bwMode="auto">
          <a:xfrm>
            <a:off x="0" y="-1"/>
            <a:ext cx="9144000" cy="4530811"/>
          </a:xfrm>
          <a:prstGeom prst="rect">
            <a:avLst/>
          </a:prstGeom>
          <a:noFill/>
        </p:spPr>
      </p:pic>
    </p:spTree>
    <p:extLst>
      <p:ext uri="{BB962C8B-B14F-4D97-AF65-F5344CB8AC3E}">
        <p14:creationId xmlns:p14="http://schemas.microsoft.com/office/powerpoint/2010/main" val="372864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8288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22:6-21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Conclusion”</a:t>
            </a:r>
          </a:p>
        </p:txBody>
      </p:sp>
    </p:spTree>
    <p:extLst>
      <p:ext uri="{BB962C8B-B14F-4D97-AF65-F5344CB8AC3E}">
        <p14:creationId xmlns:p14="http://schemas.microsoft.com/office/powerpoint/2010/main" val="277827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revelation\John's visions\John in one of his visions.jpg"/>
          <p:cNvPicPr>
            <a:picLocks noChangeAspect="1" noChangeArrowheads="1"/>
          </p:cNvPicPr>
          <p:nvPr/>
        </p:nvPicPr>
        <p:blipFill>
          <a:blip r:embed="rId3" cstate="print"/>
          <a:srcRect/>
          <a:stretch>
            <a:fillRect/>
          </a:stretch>
        </p:blipFill>
        <p:spPr bwMode="auto">
          <a:xfrm flipH="1">
            <a:off x="4191000" y="0"/>
            <a:ext cx="4953000" cy="6843561"/>
          </a:xfrm>
          <a:prstGeom prst="rect">
            <a:avLst/>
          </a:prstGeom>
          <a:noFill/>
        </p:spPr>
      </p:pic>
      <p:sp>
        <p:nvSpPr>
          <p:cNvPr id="3" name="Rectangle 2"/>
          <p:cNvSpPr/>
          <p:nvPr/>
        </p:nvSpPr>
        <p:spPr>
          <a:xfrm>
            <a:off x="152400" y="381000"/>
            <a:ext cx="3886200" cy="5632311"/>
          </a:xfrm>
          <a:prstGeom prst="rect">
            <a:avLst/>
          </a:prstGeom>
        </p:spPr>
        <p:txBody>
          <a:bodyPr wrap="square">
            <a:spAutoFit/>
          </a:bodyPr>
          <a:lstStyle/>
          <a:p>
            <a:pPr algn="ctr"/>
            <a:r>
              <a:rPr lang="en-US" sz="3600" i="1" dirty="0" smtClean="0"/>
              <a:t>“And he said unto me, These sayings are faithful and true: and the Lord God of the holy prophets sent his angel to </a:t>
            </a:r>
            <a:r>
              <a:rPr lang="en-US" sz="3600" i="1" dirty="0" err="1" smtClean="0"/>
              <a:t>shew</a:t>
            </a:r>
            <a:r>
              <a:rPr lang="en-US" sz="3600" i="1" dirty="0" smtClean="0"/>
              <a:t> unto his servants the things which must shortly be done.”</a:t>
            </a:r>
            <a:endParaRPr lang="en-US" sz="3600" i="1" dirty="0"/>
          </a:p>
        </p:txBody>
      </p:sp>
    </p:spTree>
    <p:extLst>
      <p:ext uri="{BB962C8B-B14F-4D97-AF65-F5344CB8AC3E}">
        <p14:creationId xmlns:p14="http://schemas.microsoft.com/office/powerpoint/2010/main" val="346483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apture and second coming\Christ Returns in all His Power (2).jpg"/>
          <p:cNvPicPr>
            <a:picLocks noChangeAspect="1" noChangeArrowheads="1"/>
          </p:cNvPicPr>
          <p:nvPr/>
        </p:nvPicPr>
        <p:blipFill>
          <a:blip r:embed="rId3" cstate="print">
            <a:lum bright="-10000"/>
          </a:blip>
          <a:srcRect/>
          <a:stretch>
            <a:fillRect/>
          </a:stretch>
        </p:blipFill>
        <p:spPr bwMode="auto">
          <a:xfrm>
            <a:off x="4953000" y="381000"/>
            <a:ext cx="3657018"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Left"/>
            <a:lightRig rig="threePt" dir="t">
              <a:rot lat="0" lon="0" rev="2100000"/>
            </a:lightRig>
          </a:scene3d>
          <a:sp3d extrusionH="25400">
            <a:bevelT w="304800" h="152400" prst="hardEdge"/>
            <a:extrusionClr>
              <a:srgbClr val="000000"/>
            </a:extrusionClr>
          </a:sp3d>
        </p:spPr>
      </p:pic>
      <p:pic>
        <p:nvPicPr>
          <p:cNvPr id="6147" name="Picture 3" descr="C:\Users\Ptr. Daniel White\Desktop\Bible pictures\Praying\man praying1.jpg"/>
          <p:cNvPicPr>
            <a:picLocks noChangeAspect="1" noChangeArrowheads="1"/>
          </p:cNvPicPr>
          <p:nvPr/>
        </p:nvPicPr>
        <p:blipFill>
          <a:blip r:embed="rId4" cstate="print"/>
          <a:srcRect/>
          <a:stretch>
            <a:fillRect/>
          </a:stretch>
        </p:blipFill>
        <p:spPr bwMode="auto">
          <a:xfrm>
            <a:off x="838200" y="3886200"/>
            <a:ext cx="3574766" cy="23808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Right"/>
            <a:lightRig rig="threePt" dir="t">
              <a:rot lat="0" lon="0" rev="2100000"/>
            </a:lightRig>
          </a:scene3d>
          <a:sp3d extrusionH="25400">
            <a:bevelT w="304800" h="152400" prst="hardEdge"/>
            <a:extrusionClr>
              <a:srgbClr val="000000"/>
            </a:extrusionClr>
          </a:sp3d>
        </p:spPr>
      </p:pic>
      <p:sp>
        <p:nvSpPr>
          <p:cNvPr id="5" name="Title 4"/>
          <p:cNvSpPr>
            <a:spLocks noGrp="1"/>
          </p:cNvSpPr>
          <p:nvPr>
            <p:ph type="title"/>
          </p:nvPr>
        </p:nvSpPr>
        <p:spPr>
          <a:xfrm>
            <a:off x="4419600" y="3581400"/>
            <a:ext cx="4495800" cy="2187575"/>
          </a:xfrm>
        </p:spPr>
        <p:txBody>
          <a:bodyPr>
            <a:noAutofit/>
          </a:bodyPr>
          <a:lstStyle/>
          <a:p>
            <a:pPr algn="ctr"/>
            <a:r>
              <a:rPr lang="en-US" b="0" i="1" dirty="0" smtClean="0"/>
              <a:t>“blessed is he that </a:t>
            </a:r>
            <a:r>
              <a:rPr lang="en-US" b="0" i="1" dirty="0" err="1" smtClean="0"/>
              <a:t>keepeth</a:t>
            </a:r>
            <a:r>
              <a:rPr lang="en-US" b="0" i="1" dirty="0" smtClean="0"/>
              <a:t> the sayings of the prophecy of this book.”</a:t>
            </a:r>
            <a:br>
              <a:rPr lang="en-US" b="0" i="1" dirty="0" smtClean="0"/>
            </a:br>
            <a:endParaRPr lang="en-US" b="0" dirty="0"/>
          </a:p>
        </p:txBody>
      </p:sp>
      <p:sp>
        <p:nvSpPr>
          <p:cNvPr id="6" name="Text Placeholder 5"/>
          <p:cNvSpPr>
            <a:spLocks noGrp="1"/>
          </p:cNvSpPr>
          <p:nvPr>
            <p:ph type="body" idx="1"/>
          </p:nvPr>
        </p:nvSpPr>
        <p:spPr>
          <a:xfrm>
            <a:off x="457201" y="457201"/>
            <a:ext cx="4114799" cy="1981199"/>
          </a:xfrm>
        </p:spPr>
        <p:txBody>
          <a:bodyPr>
            <a:normAutofit/>
          </a:bodyPr>
          <a:lstStyle/>
          <a:p>
            <a:pPr algn="ctr"/>
            <a:r>
              <a:rPr lang="en-US" sz="4000" i="1" dirty="0" smtClean="0"/>
              <a:t>“BEHOLD I COME QUICKLY…” </a:t>
            </a:r>
            <a:endParaRPr lang="en-US" sz="4000" dirty="0"/>
          </a:p>
        </p:txBody>
      </p:sp>
    </p:spTree>
    <p:extLst>
      <p:ext uri="{BB962C8B-B14F-4D97-AF65-F5344CB8AC3E}">
        <p14:creationId xmlns:p14="http://schemas.microsoft.com/office/powerpoint/2010/main" val="2834240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John's visions\john at jesus feet.jpg"/>
          <p:cNvPicPr>
            <a:picLocks noChangeAspect="1" noChangeArrowheads="1"/>
          </p:cNvPicPr>
          <p:nvPr/>
        </p:nvPicPr>
        <p:blipFill>
          <a:blip r:embed="rId3" cstate="print">
            <a:lum contrast="-10000"/>
          </a:blip>
          <a:srcRect/>
          <a:stretch>
            <a:fillRect/>
          </a:stretch>
        </p:blipFill>
        <p:spPr bwMode="auto">
          <a:xfrm>
            <a:off x="1219200" y="381000"/>
            <a:ext cx="7010400" cy="359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0" y="4114800"/>
            <a:ext cx="8991600" cy="2308324"/>
          </a:xfrm>
          <a:prstGeom prst="rect">
            <a:avLst/>
          </a:prstGeom>
        </p:spPr>
        <p:txBody>
          <a:bodyPr wrap="square">
            <a:spAutoFit/>
          </a:bodyPr>
          <a:lstStyle/>
          <a:p>
            <a:pPr algn="ctr"/>
            <a:r>
              <a:rPr lang="en-US" sz="3600" i="1" dirty="0" smtClean="0"/>
              <a:t>“And I John saw these things, and heard them. And when I had heard and seen, I fell down to worship before the feet of the angel which </a:t>
            </a:r>
            <a:r>
              <a:rPr lang="en-US" sz="3600" i="1" dirty="0" err="1" smtClean="0"/>
              <a:t>shewed</a:t>
            </a:r>
            <a:r>
              <a:rPr lang="en-US" sz="3600" i="1" dirty="0" smtClean="0"/>
              <a:t> me these things.”</a:t>
            </a:r>
            <a:endParaRPr lang="en-US" sz="3600" i="1" dirty="0"/>
          </a:p>
        </p:txBody>
      </p:sp>
    </p:spTree>
    <p:extLst>
      <p:ext uri="{BB962C8B-B14F-4D97-AF65-F5344CB8AC3E}">
        <p14:creationId xmlns:p14="http://schemas.microsoft.com/office/powerpoint/2010/main" val="409239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67200"/>
            <a:ext cx="9144000" cy="2590800"/>
          </a:xfrm>
        </p:spPr>
        <p:txBody>
          <a:bodyPr>
            <a:normAutofit/>
          </a:bodyPr>
          <a:lstStyle/>
          <a:p>
            <a:r>
              <a:rPr lang="en-US" sz="3600" i="1" dirty="0" smtClean="0"/>
              <a:t>“Then saith he unto me, See thou do it not: for I am thy </a:t>
            </a:r>
            <a:r>
              <a:rPr lang="en-US" sz="3600" i="1" dirty="0" err="1" smtClean="0"/>
              <a:t>fellowservant</a:t>
            </a:r>
            <a:r>
              <a:rPr lang="en-US" sz="3600" i="1" dirty="0" smtClean="0"/>
              <a:t>, and of thy brethren the prophets, and of them which keep the sayings of this book: worship God.”</a:t>
            </a:r>
            <a:endParaRPr lang="en-US" sz="3600" i="1" dirty="0"/>
          </a:p>
        </p:txBody>
      </p:sp>
      <p:pic>
        <p:nvPicPr>
          <p:cNvPr id="3" name="Picture 2" descr="c:\Users\Ptr. Daniel White\Desktop\Bible pictures\Prophecy pictures\prophecy pictures\revelation\John's visions\john at jesus feet.jpg"/>
          <p:cNvPicPr>
            <a:picLocks noChangeAspect="1" noChangeArrowheads="1"/>
          </p:cNvPicPr>
          <p:nvPr/>
        </p:nvPicPr>
        <p:blipFill>
          <a:blip r:embed="rId2" cstate="print">
            <a:lum contrast="-10000"/>
          </a:blip>
          <a:srcRect/>
          <a:stretch>
            <a:fillRect/>
          </a:stretch>
        </p:blipFill>
        <p:spPr bwMode="auto">
          <a:xfrm>
            <a:off x="1219200" y="381000"/>
            <a:ext cx="7010400" cy="359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936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3962400" cy="5078313"/>
          </a:xfrm>
          <a:prstGeom prst="rect">
            <a:avLst/>
          </a:prstGeom>
        </p:spPr>
        <p:txBody>
          <a:bodyPr wrap="square">
            <a:spAutoFit/>
          </a:bodyPr>
          <a:lstStyle/>
          <a:p>
            <a:pPr algn="ctr"/>
            <a:r>
              <a:rPr lang="en-US" sz="3600" i="1" dirty="0" smtClean="0"/>
              <a:t>“Then </a:t>
            </a:r>
            <a:r>
              <a:rPr lang="en-US" sz="3600" i="1" dirty="0" err="1" smtClean="0"/>
              <a:t>saith</a:t>
            </a:r>
            <a:r>
              <a:rPr lang="en-US" sz="3600" i="1" dirty="0" smtClean="0"/>
              <a:t> he unto me, See thou do it not: for I am thy </a:t>
            </a:r>
            <a:r>
              <a:rPr lang="en-US" sz="3600" i="1" dirty="0" err="1" smtClean="0"/>
              <a:t>fellowservant</a:t>
            </a:r>
            <a:r>
              <a:rPr lang="en-US" sz="3600" i="1" dirty="0" smtClean="0"/>
              <a:t>, and of thy brethren the prophets, and of them which keep the sayings of this book: worship God.”</a:t>
            </a:r>
            <a:endParaRPr lang="en-US" sz="3600" i="1" dirty="0"/>
          </a:p>
        </p:txBody>
      </p:sp>
      <p:pic>
        <p:nvPicPr>
          <p:cNvPr id="9219" name="Picture 3" descr="C:\Users\Ptr. Daniel White\Desktop\Bible pictures\angels\ekfine 003 (2).jpg"/>
          <p:cNvPicPr>
            <a:picLocks noChangeAspect="1" noChangeArrowheads="1"/>
          </p:cNvPicPr>
          <p:nvPr/>
        </p:nvPicPr>
        <p:blipFill>
          <a:blip r:embed="rId3" cstate="print"/>
          <a:srcRect/>
          <a:stretch>
            <a:fillRect/>
          </a:stretch>
        </p:blipFill>
        <p:spPr bwMode="auto">
          <a:xfrm>
            <a:off x="4419600" y="0"/>
            <a:ext cx="4724400" cy="4818352"/>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57701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Jesus\Jesus_vision.jpg"/>
          <p:cNvPicPr>
            <a:picLocks noChangeAspect="1" noChangeArrowheads="1"/>
          </p:cNvPicPr>
          <p:nvPr/>
        </p:nvPicPr>
        <p:blipFill>
          <a:blip r:embed="rId3" cstate="print">
            <a:lum bright="-10000" contrast="-10000"/>
          </a:blip>
          <a:srcRect/>
          <a:stretch>
            <a:fillRect/>
          </a:stretch>
        </p:blipFill>
        <p:spPr bwMode="auto">
          <a:xfrm>
            <a:off x="533400" y="304800"/>
            <a:ext cx="3590895" cy="4495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4343400" y="152401"/>
            <a:ext cx="4495800" cy="2554545"/>
          </a:xfrm>
          <a:prstGeom prst="rect">
            <a:avLst/>
          </a:prstGeom>
        </p:spPr>
        <p:txBody>
          <a:bodyPr wrap="square">
            <a:spAutoFit/>
          </a:bodyPr>
          <a:lstStyle/>
          <a:p>
            <a:pPr algn="ctr"/>
            <a:r>
              <a:rPr lang="en-US" sz="4000" i="1" dirty="0" smtClean="0"/>
              <a:t>“Seal not the sayings of the prophecy of this book: for the time is at hand.”</a:t>
            </a:r>
            <a:endParaRPr lang="en-US" sz="4000" i="1" dirty="0"/>
          </a:p>
        </p:txBody>
      </p:sp>
      <p:pic>
        <p:nvPicPr>
          <p:cNvPr id="11267" name="Picture 3" descr="C:\Users\Ptr. Daniel White\Desktop\Bible pictures\Prophecy pictures\prophecy pictures\revelation\John's visions\The Holy City C-827.jpg"/>
          <p:cNvPicPr>
            <a:picLocks noChangeAspect="1" noChangeArrowheads="1"/>
          </p:cNvPicPr>
          <p:nvPr/>
        </p:nvPicPr>
        <p:blipFill>
          <a:blip r:embed="rId4" cstate="print">
            <a:lum bright="-10000" contrast="40000"/>
          </a:blip>
          <a:srcRect t="26667" r="-279"/>
          <a:stretch>
            <a:fillRect/>
          </a:stretch>
        </p:blipFill>
        <p:spPr bwMode="auto">
          <a:xfrm>
            <a:off x="4572000" y="2971800"/>
            <a:ext cx="4276508" cy="3429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13913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apture and second coming\EndTimesCommingSoon2LG.jpg"/>
          <p:cNvPicPr>
            <a:picLocks noChangeAspect="1" noChangeArrowheads="1"/>
          </p:cNvPicPr>
          <p:nvPr/>
        </p:nvPicPr>
        <p:blipFill>
          <a:blip r:embed="rId3" cstate="print"/>
          <a:srcRect/>
          <a:stretch>
            <a:fillRect/>
          </a:stretch>
        </p:blipFill>
        <p:spPr bwMode="auto">
          <a:xfrm>
            <a:off x="4419599" y="304800"/>
            <a:ext cx="4621695" cy="6252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381000"/>
            <a:ext cx="4191000" cy="6247864"/>
          </a:xfrm>
          <a:prstGeom prst="rect">
            <a:avLst/>
          </a:prstGeom>
        </p:spPr>
        <p:txBody>
          <a:bodyPr wrap="square">
            <a:spAutoFit/>
          </a:bodyPr>
          <a:lstStyle/>
          <a:p>
            <a:pPr algn="ctr"/>
            <a:r>
              <a:rPr lang="en-US" sz="4000" i="1" dirty="0" smtClean="0"/>
              <a:t>“He that is unjust, let him be unjust still: and he which is filthy, let him be filthy still: and he that is righteous, let him be righteous still: and he that is holy, let him be holy still.”</a:t>
            </a:r>
            <a:endParaRPr lang="en-US" sz="4000" i="1" dirty="0"/>
          </a:p>
        </p:txBody>
      </p:sp>
    </p:spTree>
    <p:extLst>
      <p:ext uri="{BB962C8B-B14F-4D97-AF65-F5344CB8AC3E}">
        <p14:creationId xmlns:p14="http://schemas.microsoft.com/office/powerpoint/2010/main" val="405218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Jesus\Jesus_New heaven.jpg"/>
          <p:cNvPicPr>
            <a:picLocks noChangeAspect="1" noChangeArrowheads="1"/>
          </p:cNvPicPr>
          <p:nvPr/>
        </p:nvPicPr>
        <p:blipFill>
          <a:blip r:embed="rId3" cstate="print"/>
          <a:srcRect l="-3125" b="8434"/>
          <a:stretch>
            <a:fillRect/>
          </a:stretch>
        </p:blipFill>
        <p:spPr bwMode="auto">
          <a:xfrm>
            <a:off x="4953000" y="228600"/>
            <a:ext cx="3838074" cy="4419600"/>
          </a:xfrm>
          <a:prstGeom prst="rect">
            <a:avLst/>
          </a:prstGeom>
          <a:ln>
            <a:noFill/>
          </a:ln>
          <a:effectLst>
            <a:reflection blurRad="6350" stA="50000" endA="295" endPos="92000" dist="101600" dir="5400000" sy="-100000" algn="bl" rotWithShape="0"/>
            <a:softEdge rad="112500"/>
          </a:effectLst>
        </p:spPr>
      </p:pic>
      <p:sp>
        <p:nvSpPr>
          <p:cNvPr id="3" name="Rectangle 2"/>
          <p:cNvSpPr/>
          <p:nvPr/>
        </p:nvSpPr>
        <p:spPr>
          <a:xfrm>
            <a:off x="152400" y="990600"/>
            <a:ext cx="4800600" cy="4524315"/>
          </a:xfrm>
          <a:prstGeom prst="rect">
            <a:avLst/>
          </a:prstGeom>
        </p:spPr>
        <p:txBody>
          <a:bodyPr wrap="square">
            <a:spAutoFit/>
          </a:bodyPr>
          <a:lstStyle/>
          <a:p>
            <a:pPr algn="ctr"/>
            <a:r>
              <a:rPr lang="en-US" sz="4800" i="1" dirty="0" smtClean="0"/>
              <a:t>“Behold, I come quickly; and my reward is with me, to give every man according as his work shall be.”</a:t>
            </a:r>
            <a:endParaRPr lang="en-US" sz="4800" i="1" dirty="0"/>
          </a:p>
        </p:txBody>
      </p:sp>
    </p:spTree>
    <p:extLst>
      <p:ext uri="{BB962C8B-B14F-4D97-AF65-F5344CB8AC3E}">
        <p14:creationId xmlns:p14="http://schemas.microsoft.com/office/powerpoint/2010/main" val="2043836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3323987"/>
          </a:xfrm>
          <a:prstGeom prst="rect">
            <a:avLst/>
          </a:prstGeom>
        </p:spPr>
        <p:txBody>
          <a:bodyPr wrap="square">
            <a:spAutoFit/>
          </a:bodyPr>
          <a:lstStyle/>
          <a:p>
            <a:pPr algn="ctr"/>
            <a:r>
              <a:rPr lang="en-US" sz="3500" i="1" dirty="0" smtClean="0">
                <a:effectLst>
                  <a:glow rad="101600">
                    <a:schemeClr val="bg1">
                      <a:alpha val="60000"/>
                    </a:schemeClr>
                  </a:glow>
                </a:effectLst>
              </a:rPr>
              <a:t>“The Lord is not slack concerning his promise, as some men count slackness; but is longsuffering to us-ward, not willing that any should perish, but that all should come to repentance. But the day of the Lord will come as a thief in the night.”</a:t>
            </a:r>
            <a:endParaRPr lang="en-US" sz="3500" dirty="0"/>
          </a:p>
        </p:txBody>
      </p:sp>
      <p:pic>
        <p:nvPicPr>
          <p:cNvPr id="14338" name="Picture 2" descr="C:\Users\Ptr. Daniel White\Desktop\Bible pictures\Praying\repent (2).jpg"/>
          <p:cNvPicPr>
            <a:picLocks noChangeAspect="1" noChangeArrowheads="1"/>
          </p:cNvPicPr>
          <p:nvPr/>
        </p:nvPicPr>
        <p:blipFill>
          <a:blip r:embed="rId3" cstate="print"/>
          <a:srcRect/>
          <a:stretch>
            <a:fillRect/>
          </a:stretch>
        </p:blipFill>
        <p:spPr bwMode="auto">
          <a:xfrm>
            <a:off x="5943600" y="3429000"/>
            <a:ext cx="253365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39" name="Picture 3" descr="C:\Users\Ptr. Daniel White\Desktop\Bible pictures\Prophecy pictures\prophecy pictures\rapture and second coming\11~.jpg"/>
          <p:cNvPicPr>
            <a:picLocks noChangeAspect="1" noChangeArrowheads="1"/>
          </p:cNvPicPr>
          <p:nvPr/>
        </p:nvPicPr>
        <p:blipFill>
          <a:blip r:embed="rId4" cstate="print"/>
          <a:srcRect/>
          <a:stretch>
            <a:fillRect/>
          </a:stretch>
        </p:blipFill>
        <p:spPr bwMode="auto">
          <a:xfrm>
            <a:off x="609600" y="3429000"/>
            <a:ext cx="4140805" cy="311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656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strVal val="#ppt_w*0.70"/>
                                          </p:val>
                                        </p:tav>
                                        <p:tav tm="100000">
                                          <p:val>
                                            <p:strVal val="#ppt_w"/>
                                          </p:val>
                                        </p:tav>
                                      </p:tavLst>
                                    </p:anim>
                                    <p:anim calcmode="lin" valueType="num">
                                      <p:cBhvr>
                                        <p:cTn id="8" dur="1000" fill="hold"/>
                                        <p:tgtEl>
                                          <p:spTgt spid="14338"/>
                                        </p:tgtEl>
                                        <p:attrNameLst>
                                          <p:attrName>ppt_h</p:attrName>
                                        </p:attrNameLst>
                                      </p:cBhvr>
                                      <p:tavLst>
                                        <p:tav tm="0">
                                          <p:val>
                                            <p:strVal val="#ppt_h"/>
                                          </p:val>
                                        </p:tav>
                                        <p:tav tm="100000">
                                          <p:val>
                                            <p:strVal val="#ppt_h"/>
                                          </p:val>
                                        </p:tav>
                                      </p:tavLst>
                                    </p:anim>
                                    <p:animEffect transition="in" filter="fade">
                                      <p:cBhvr>
                                        <p:cTn id="9" dur="10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339"/>
                                        </p:tgtEl>
                                        <p:attrNameLst>
                                          <p:attrName>style.visibility</p:attrName>
                                        </p:attrNameLst>
                                      </p:cBhvr>
                                      <p:to>
                                        <p:strVal val="visible"/>
                                      </p:to>
                                    </p:set>
                                    <p:animEffect transition="in" filter="circle(in)">
                                      <p:cBhvr>
                                        <p:cTn id="14"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Jesus\revelation-2213_1432_1024x768.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extLst>
      <p:ext uri="{BB962C8B-B14F-4D97-AF65-F5344CB8AC3E}">
        <p14:creationId xmlns:p14="http://schemas.microsoft.com/office/powerpoint/2010/main" val="366923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Bible pictures Old Testament\Moses3 after Egypt\Mt. Sinai &amp; 10 Comm\10 commandments JPG.jpg"/>
          <p:cNvPicPr>
            <a:picLocks noChangeAspect="1" noChangeArrowheads="1"/>
          </p:cNvPicPr>
          <p:nvPr/>
        </p:nvPicPr>
        <p:blipFill>
          <a:blip r:embed="rId3" cstate="print"/>
          <a:srcRect/>
          <a:stretch>
            <a:fillRect/>
          </a:stretch>
        </p:blipFill>
        <p:spPr bwMode="auto">
          <a:xfrm>
            <a:off x="304800" y="228600"/>
            <a:ext cx="4904493"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ctrTitle"/>
          </p:nvPr>
        </p:nvSpPr>
        <p:spPr>
          <a:xfrm>
            <a:off x="5181600" y="1"/>
            <a:ext cx="3810000" cy="3276600"/>
          </a:xfrm>
        </p:spPr>
        <p:txBody>
          <a:bodyPr>
            <a:normAutofit/>
          </a:bodyPr>
          <a:lstStyle/>
          <a:p>
            <a:r>
              <a:rPr lang="en-US" sz="3600" i="1" dirty="0" smtClean="0"/>
              <a:t>“Blessed are they that do his commandments”</a:t>
            </a:r>
            <a:endParaRPr lang="en-US" sz="3600" i="1" dirty="0"/>
          </a:p>
        </p:txBody>
      </p:sp>
      <p:pic>
        <p:nvPicPr>
          <p:cNvPr id="6" name="Picture 2" descr="C:\Users\Ptr. Daniel White\Desktop\Bible pictures\Prophecy pictures\prophecy pictures\revelation\river of life.jpg"/>
          <p:cNvPicPr>
            <a:picLocks noChangeAspect="1" noChangeArrowheads="1"/>
          </p:cNvPicPr>
          <p:nvPr/>
        </p:nvPicPr>
        <p:blipFill>
          <a:blip r:embed="rId4" cstate="print"/>
          <a:srcRect/>
          <a:stretch>
            <a:fillRect/>
          </a:stretch>
        </p:blipFill>
        <p:spPr bwMode="auto">
          <a:xfrm>
            <a:off x="289133" y="228600"/>
            <a:ext cx="4913831" cy="3810000"/>
          </a:xfrm>
          <a:prstGeom prst="roundRect">
            <a:avLst>
              <a:gd name="adj" fmla="val 8594"/>
            </a:avLst>
          </a:prstGeom>
          <a:solidFill>
            <a:srgbClr val="FFFFFF">
              <a:shade val="85000"/>
            </a:srgbClr>
          </a:solidFill>
          <a:ln>
            <a:noFill/>
          </a:ln>
          <a:effectLst>
            <a:reflection blurRad="6350" stA="50000" endA="295" endPos="92000" dist="101600" dir="5400000" sy="-100000" algn="bl" rotWithShape="0"/>
          </a:effectLst>
        </p:spPr>
      </p:pic>
      <p:sp>
        <p:nvSpPr>
          <p:cNvPr id="4" name="Subtitle 3"/>
          <p:cNvSpPr>
            <a:spLocks noGrp="1"/>
          </p:cNvSpPr>
          <p:nvPr>
            <p:ph type="subTitle" idx="1"/>
          </p:nvPr>
        </p:nvSpPr>
        <p:spPr>
          <a:xfrm>
            <a:off x="0" y="4343400"/>
            <a:ext cx="5181600" cy="2514600"/>
          </a:xfrm>
        </p:spPr>
        <p:txBody>
          <a:bodyPr>
            <a:normAutofit/>
          </a:bodyPr>
          <a:lstStyle/>
          <a:p>
            <a:r>
              <a:rPr lang="en-US" sz="3600" i="1" dirty="0" smtClean="0">
                <a:effectLst>
                  <a:glow rad="101600">
                    <a:schemeClr val="bg1">
                      <a:alpha val="60000"/>
                    </a:schemeClr>
                  </a:glow>
                </a:effectLst>
              </a:rPr>
              <a:t>“That they may have right to the tree of life, and may enter in through the gates into the city.”</a:t>
            </a:r>
          </a:p>
          <a:p>
            <a:endParaRPr lang="en-US" sz="3600" i="1" dirty="0">
              <a:effectLst>
                <a:glow rad="101600">
                  <a:schemeClr val="bg1">
                    <a:alpha val="60000"/>
                  </a:schemeClr>
                </a:glow>
              </a:effectLst>
            </a:endParaRPr>
          </a:p>
        </p:txBody>
      </p:sp>
      <p:pic>
        <p:nvPicPr>
          <p:cNvPr id="14340" name="Picture 4" descr="C:\Users\Ptr. Daniel White\Desktop\Bible pictures\heaven\Jesus_Welcome to Heaven (2).gif"/>
          <p:cNvPicPr>
            <a:picLocks noChangeAspect="1" noChangeArrowheads="1" noCrop="1"/>
          </p:cNvPicPr>
          <p:nvPr/>
        </p:nvPicPr>
        <p:blipFill>
          <a:blip r:embed="rId5" cstate="print"/>
          <a:srcRect/>
          <a:stretch>
            <a:fillRect/>
          </a:stretch>
        </p:blipFill>
        <p:spPr bwMode="auto">
          <a:xfrm>
            <a:off x="5334000" y="2590800"/>
            <a:ext cx="3810000" cy="2545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320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 to="" calcmode="lin" valueType="num">
                                      <p:cBhvr>
                                        <p:cTn id="17" dur="1" fill="hold"/>
                                        <p:tgtEl>
                                          <p:spTgt spid="1434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667000"/>
            <a:ext cx="8229600" cy="4191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schemeClr val="tx1"/>
                </a:solidFill>
                <a:effectLst/>
                <a:uLnTx/>
                <a:uFillTx/>
                <a:latin typeface="+mj-lt"/>
                <a:ea typeface="+mj-ea"/>
                <a:cs typeface="+mj-cs"/>
              </a:rPr>
              <a:t>“For without are dogs, and sorcerers, and whoremongers, and murderers, and idolaters, and whosoever loveth and maketh a lie.”</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2" descr="C:\Users\Ptr. Daniel White\Desktop\Bible pictures\Prophecy pictures\prophecy pictures\revelation\Outside are dod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0" y="0"/>
            <a:ext cx="9144000" cy="7086600"/>
          </a:xfrm>
          <a:prstGeom prst="rect">
            <a:avLst/>
          </a:prstGeom>
          <a:noFill/>
        </p:spPr>
      </p:pic>
      <p:pic>
        <p:nvPicPr>
          <p:cNvPr id="9218" name="Picture 2" descr="C:\Users\Ptr. Daniel White\Desktop\Bible pictures\heaven\newjer[1].jpg"/>
          <p:cNvPicPr>
            <a:picLocks noChangeAspect="1" noChangeArrowheads="1"/>
          </p:cNvPicPr>
          <p:nvPr/>
        </p:nvPicPr>
        <p:blipFill>
          <a:blip r:embed="rId4" cstate="print"/>
          <a:srcRect/>
          <a:stretch>
            <a:fillRect/>
          </a:stretch>
        </p:blipFill>
        <p:spPr bwMode="auto">
          <a:xfrm>
            <a:off x="5044965" y="0"/>
            <a:ext cx="4099035" cy="2971800"/>
          </a:xfrm>
          <a:prstGeom prst="rect">
            <a:avLst/>
          </a:prstGeom>
          <a:ln>
            <a:noFill/>
          </a:ln>
          <a:effectLst>
            <a:softEdge rad="112500"/>
          </a:effectLst>
        </p:spPr>
      </p:pic>
      <p:pic>
        <p:nvPicPr>
          <p:cNvPr id="9219" name="Picture 3" descr="C:\Users\Ptr. Daniel White\Desktop\Bible pictures\Satan-Devil and demons\merlin-rick-wakeman.jpg"/>
          <p:cNvPicPr>
            <a:picLocks noChangeAspect="1" noChangeArrowheads="1"/>
          </p:cNvPicPr>
          <p:nvPr/>
        </p:nvPicPr>
        <p:blipFill>
          <a:blip r:embed="rId5" cstate="print"/>
          <a:srcRect/>
          <a:stretch>
            <a:fillRect/>
          </a:stretch>
        </p:blipFill>
        <p:spPr bwMode="auto">
          <a:xfrm>
            <a:off x="228600" y="228600"/>
            <a:ext cx="3238501" cy="431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3" name="Picture 7" descr="C:\Users\Ptr. Daniel White\Desktop\Bible pictures\Catholic\Catholicism\Idol worship 4.jpg"/>
          <p:cNvPicPr>
            <a:picLocks noChangeAspect="1" noChangeArrowheads="1"/>
          </p:cNvPicPr>
          <p:nvPr/>
        </p:nvPicPr>
        <p:blipFill>
          <a:blip r:embed="rId6" cstate="print"/>
          <a:srcRect/>
          <a:stretch>
            <a:fillRect/>
          </a:stretch>
        </p:blipFill>
        <p:spPr bwMode="auto">
          <a:xfrm>
            <a:off x="3276600" y="2133600"/>
            <a:ext cx="3479800" cy="2611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2" name="Picture 6" descr="C:\Users\Ptr. Daniel White\Desktop\Bible pictures\Persecution and suffering, poverity\2830murder.jpg"/>
          <p:cNvPicPr>
            <a:picLocks noChangeAspect="1" noChangeArrowheads="1"/>
          </p:cNvPicPr>
          <p:nvPr/>
        </p:nvPicPr>
        <p:blipFill>
          <a:blip r:embed="rId7" cstate="print"/>
          <a:srcRect/>
          <a:stretch>
            <a:fillRect/>
          </a:stretch>
        </p:blipFill>
        <p:spPr bwMode="auto">
          <a:xfrm>
            <a:off x="4267200" y="4294187"/>
            <a:ext cx="3850015" cy="2563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0" name="Picture 4" descr="C:\Users\Ptr. Daniel White\Desktop\Bible pictures\Satan-Devil and demons\scan0005.jpg"/>
          <p:cNvPicPr>
            <a:picLocks noChangeAspect="1" noChangeArrowheads="1"/>
          </p:cNvPicPr>
          <p:nvPr/>
        </p:nvPicPr>
        <p:blipFill>
          <a:blip r:embed="rId8" cstate="print"/>
          <a:srcRect/>
          <a:stretch>
            <a:fillRect/>
          </a:stretch>
        </p:blipFill>
        <p:spPr bwMode="auto">
          <a:xfrm>
            <a:off x="304800" y="838200"/>
            <a:ext cx="3124200"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4" name="Picture 8" descr="C:\Users\Ptr. Daniel White\Desktop\Bible pictures\riches materal pos. plesures, worldly\1 Dad's Pix (56).jpg"/>
          <p:cNvPicPr>
            <a:picLocks noChangeAspect="1" noChangeArrowheads="1"/>
          </p:cNvPicPr>
          <p:nvPr/>
        </p:nvPicPr>
        <p:blipFill>
          <a:blip r:embed="rId9" cstate="print"/>
          <a:srcRect/>
          <a:stretch>
            <a:fillRect/>
          </a:stretch>
        </p:blipFill>
        <p:spPr bwMode="auto">
          <a:xfrm>
            <a:off x="1143000" y="3976687"/>
            <a:ext cx="2881311" cy="2881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6" name="Picture 10" descr="C:\Users\Ptr. Daniel White\Desktop\Bible pictures\faces\1 Dad's Pix (9).jpg"/>
          <p:cNvPicPr>
            <a:picLocks noChangeAspect="1" noChangeArrowheads="1"/>
          </p:cNvPicPr>
          <p:nvPr/>
        </p:nvPicPr>
        <p:blipFill>
          <a:blip r:embed="rId10" cstate="print"/>
          <a:srcRect/>
          <a:stretch>
            <a:fillRect/>
          </a:stretch>
        </p:blipFill>
        <p:spPr bwMode="auto">
          <a:xfrm>
            <a:off x="6400800" y="2590800"/>
            <a:ext cx="2547174" cy="2012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599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to="" calcmode="lin" valueType="num">
                                      <p:cBhvr>
                                        <p:cTn id="12" dur="1" fill="hold"/>
                                        <p:tgtEl>
                                          <p:spTgt spid="92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p:cTn id="17" dur="1000" fill="hold"/>
                                        <p:tgtEl>
                                          <p:spTgt spid="9220"/>
                                        </p:tgtEl>
                                        <p:attrNameLst>
                                          <p:attrName>ppt_w</p:attrName>
                                        </p:attrNameLst>
                                      </p:cBhvr>
                                      <p:tavLst>
                                        <p:tav tm="0">
                                          <p:val>
                                            <p:fltVal val="0"/>
                                          </p:val>
                                        </p:tav>
                                        <p:tav tm="100000">
                                          <p:val>
                                            <p:strVal val="#ppt_w"/>
                                          </p:val>
                                        </p:tav>
                                      </p:tavLst>
                                    </p:anim>
                                    <p:anim calcmode="lin" valueType="num">
                                      <p:cBhvr>
                                        <p:cTn id="18" dur="1000" fill="hold"/>
                                        <p:tgtEl>
                                          <p:spTgt spid="9220"/>
                                        </p:tgtEl>
                                        <p:attrNameLst>
                                          <p:attrName>ppt_h</p:attrName>
                                        </p:attrNameLst>
                                      </p:cBhvr>
                                      <p:tavLst>
                                        <p:tav tm="0">
                                          <p:val>
                                            <p:fltVal val="0"/>
                                          </p:val>
                                        </p:tav>
                                        <p:tav tm="100000">
                                          <p:val>
                                            <p:strVal val="#ppt_h"/>
                                          </p:val>
                                        </p:tav>
                                      </p:tavLst>
                                    </p:anim>
                                    <p:animEffect transition="in" filter="fade">
                                      <p:cBhvr>
                                        <p:cTn id="19" dur="10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224"/>
                                        </p:tgtEl>
                                        <p:attrNameLst>
                                          <p:attrName>style.visibility</p:attrName>
                                        </p:attrNameLst>
                                      </p:cBhvr>
                                      <p:to>
                                        <p:strVal val="visible"/>
                                      </p:to>
                                    </p:set>
                                    <p:anim to="" calcmode="lin" valueType="num">
                                      <p:cBhvr>
                                        <p:cTn id="24" dur="1" fill="hold"/>
                                        <p:tgtEl>
                                          <p:spTgt spid="9224"/>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9222"/>
                                        </p:tgtEl>
                                        <p:attrNameLst>
                                          <p:attrName>style.visibility</p:attrName>
                                        </p:attrNameLst>
                                      </p:cBhvr>
                                      <p:to>
                                        <p:strVal val="visible"/>
                                      </p:to>
                                    </p:set>
                                    <p:anim to="" calcmode="lin" valueType="num">
                                      <p:cBhvr>
                                        <p:cTn id="29" dur="1" fill="hold"/>
                                        <p:tgtEl>
                                          <p:spTgt spid="9222"/>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9223"/>
                                        </p:tgtEl>
                                        <p:attrNameLst>
                                          <p:attrName>style.visibility</p:attrName>
                                        </p:attrNameLst>
                                      </p:cBhvr>
                                      <p:to>
                                        <p:strVal val="visible"/>
                                      </p:to>
                                    </p:set>
                                    <p:anim to="" calcmode="lin" valueType="num">
                                      <p:cBhvr>
                                        <p:cTn id="34" dur="1" fill="hold"/>
                                        <p:tgtEl>
                                          <p:spTgt spid="9223"/>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9226"/>
                                        </p:tgtEl>
                                        <p:attrNameLst>
                                          <p:attrName>style.visibility</p:attrName>
                                        </p:attrNameLst>
                                      </p:cBhvr>
                                      <p:to>
                                        <p:strVal val="visible"/>
                                      </p:to>
                                    </p:set>
                                    <p:anim to="" calcmode="lin" valueType="num">
                                      <p:cBhvr>
                                        <p:cTn id="39" dur="1" fill="hold"/>
                                        <p:tgtEl>
                                          <p:spTgt spid="92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4038600" cy="5909310"/>
          </a:xfrm>
          <a:prstGeom prst="rect">
            <a:avLst/>
          </a:prstGeom>
        </p:spPr>
        <p:txBody>
          <a:bodyPr wrap="square">
            <a:spAutoFit/>
          </a:bodyPr>
          <a:lstStyle/>
          <a:p>
            <a:pPr algn="ctr"/>
            <a:r>
              <a:rPr lang="en-US" sz="5400" i="1" dirty="0" smtClean="0"/>
              <a:t>“I Jesus have sent mine angel to testify unto you these things in the churches.”</a:t>
            </a:r>
            <a:endParaRPr lang="en-US" sz="5400" i="1" dirty="0"/>
          </a:p>
        </p:txBody>
      </p:sp>
      <p:pic>
        <p:nvPicPr>
          <p:cNvPr id="11266" name="Picture 2" descr="C:\Users\Ptr. Daniel White\Desktop\Bible pictures\Prophecy pictures\prophecy pictures\revelation\John's visions\scan0133.jpg"/>
          <p:cNvPicPr>
            <a:picLocks noChangeAspect="1" noChangeArrowheads="1"/>
          </p:cNvPicPr>
          <p:nvPr/>
        </p:nvPicPr>
        <p:blipFill>
          <a:blip r:embed="rId3" cstate="print">
            <a:lum bright="-10000"/>
          </a:blip>
          <a:srcRect/>
          <a:stretch>
            <a:fillRect/>
          </a:stretch>
        </p:blipFill>
        <p:spPr bwMode="auto">
          <a:xfrm flipH="1">
            <a:off x="4495800" y="276225"/>
            <a:ext cx="4368800" cy="3686175"/>
          </a:xfrm>
          <a:prstGeom prst="rect">
            <a:avLst/>
          </a:prstGeom>
          <a:ln w="190500" cap="sq">
            <a:solidFill>
              <a:srgbClr val="C8C6BD"/>
            </a:solidFill>
            <a:prstDash val="solid"/>
            <a:miter lim="800000"/>
          </a:ln>
          <a:effectLst>
            <a:outerShdw blurRad="254000" algn="bl" rotWithShape="0">
              <a:srgbClr val="000000">
                <a:alpha val="43000"/>
              </a:srgbClr>
            </a:outerShdw>
            <a:reflection blurRad="6350" stA="50000" endA="295" endPos="92000" dist="101600" dir="5400000" sy="-100000" algn="bl" rotWithShape="0"/>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6687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backgrounds\Sky\morning star 3.bmp"/>
          <p:cNvPicPr>
            <a:picLocks noChangeAspect="1" noChangeArrowheads="1"/>
          </p:cNvPicPr>
          <p:nvPr/>
        </p:nvPicPr>
        <p:blipFill>
          <a:blip r:embed="rId3" cstate="print"/>
          <a:srcRect/>
          <a:stretch>
            <a:fillRect/>
          </a:stretch>
        </p:blipFill>
        <p:spPr bwMode="auto">
          <a:xfrm>
            <a:off x="0" y="0"/>
            <a:ext cx="9329410" cy="6857999"/>
          </a:xfrm>
          <a:prstGeom prst="rect">
            <a:avLst/>
          </a:prstGeom>
          <a:noFill/>
        </p:spPr>
      </p:pic>
      <p:pic>
        <p:nvPicPr>
          <p:cNvPr id="10243" name="Picture 3" descr="c:\Users\Ptr. Daniel White\Desktop\Bible pictures\Bible pictures Old Testament\David\King David\King_David3.jpg"/>
          <p:cNvPicPr>
            <a:picLocks noChangeAspect="1" noChangeArrowheads="1"/>
          </p:cNvPicPr>
          <p:nvPr/>
        </p:nvPicPr>
        <p:blipFill>
          <a:blip r:embed="rId4" cstate="print"/>
          <a:srcRect/>
          <a:stretch>
            <a:fillRect/>
          </a:stretch>
        </p:blipFill>
        <p:spPr bwMode="auto">
          <a:xfrm flipH="1">
            <a:off x="152400" y="228600"/>
            <a:ext cx="3733800" cy="3763537"/>
          </a:xfrm>
          <a:prstGeom prst="ellipse">
            <a:avLst/>
          </a:prstGeom>
          <a:ln>
            <a:noFill/>
          </a:ln>
          <a:effectLst>
            <a:softEdge rad="112500"/>
          </a:effectLst>
        </p:spPr>
      </p:pic>
      <p:sp>
        <p:nvSpPr>
          <p:cNvPr id="4" name="Rectangle 3"/>
          <p:cNvSpPr/>
          <p:nvPr/>
        </p:nvSpPr>
        <p:spPr>
          <a:xfrm>
            <a:off x="685800" y="4343400"/>
            <a:ext cx="8305800" cy="1200329"/>
          </a:xfrm>
          <a:prstGeom prst="rect">
            <a:avLst/>
          </a:prstGeom>
        </p:spPr>
        <p:txBody>
          <a:bodyPr wrap="square">
            <a:spAutoFit/>
          </a:bodyPr>
          <a:lstStyle/>
          <a:p>
            <a:pPr algn="ctr"/>
            <a:r>
              <a:rPr lang="en-US" sz="3600" i="1" dirty="0" smtClean="0">
                <a:effectLst>
                  <a:glow rad="101600">
                    <a:schemeClr val="bg1">
                      <a:alpha val="60000"/>
                    </a:schemeClr>
                  </a:glow>
                </a:effectLst>
              </a:rPr>
              <a:t> “I am the root and the offspring of David, and the bright and morning star.”</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2264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04800"/>
            <a:ext cx="9144000" cy="769441"/>
          </a:xfrm>
          <a:prstGeom prst="rect">
            <a:avLst/>
          </a:prstGeom>
        </p:spPr>
        <p:txBody>
          <a:bodyPr wrap="square">
            <a:spAutoFit/>
          </a:bodyPr>
          <a:lstStyle/>
          <a:p>
            <a:pPr algn="ctr"/>
            <a:r>
              <a:rPr lang="en-US" sz="4400" i="1" dirty="0" smtClean="0"/>
              <a:t>“The Spirit and the bride say, Come…”</a:t>
            </a:r>
            <a:endParaRPr lang="en-US" sz="4400" i="1" dirty="0"/>
          </a:p>
        </p:txBody>
      </p:sp>
      <p:pic>
        <p:nvPicPr>
          <p:cNvPr id="13314" name="Picture 2" descr="C:\Users\Ptr. Daniel White\Desktop\Bible pictures\holy spirit\Jesus and Holy Spirit.jpg"/>
          <p:cNvPicPr>
            <a:picLocks noChangeAspect="1" noChangeArrowheads="1"/>
          </p:cNvPicPr>
          <p:nvPr/>
        </p:nvPicPr>
        <p:blipFill>
          <a:blip r:embed="rId3" cstate="print"/>
          <a:srcRect/>
          <a:stretch>
            <a:fillRect/>
          </a:stretch>
        </p:blipFill>
        <p:spPr bwMode="auto">
          <a:xfrm>
            <a:off x="5410200" y="1752600"/>
            <a:ext cx="3267075" cy="4257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C:\Users\Ptr. Daniel White\Desktop\Bible pictures\heaven\ch21_New_Jerusalem_Long.jpg"/>
          <p:cNvPicPr>
            <a:picLocks noChangeAspect="1" noChangeArrowheads="1"/>
          </p:cNvPicPr>
          <p:nvPr/>
        </p:nvPicPr>
        <p:blipFill>
          <a:blip r:embed="rId4" cstate="print"/>
          <a:srcRect/>
          <a:stretch>
            <a:fillRect/>
          </a:stretch>
        </p:blipFill>
        <p:spPr bwMode="auto">
          <a:xfrm>
            <a:off x="457200" y="1447800"/>
            <a:ext cx="436607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9101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Effect transition="in" filter="fade">
                                      <p:cBhvr>
                                        <p:cTn id="9" dur="10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316"/>
                                        </p:tgtEl>
                                        <p:attrNameLst>
                                          <p:attrName>style.visibility</p:attrName>
                                        </p:attrNameLst>
                                      </p:cBhvr>
                                      <p:to>
                                        <p:strVal val="visible"/>
                                      </p:to>
                                    </p:set>
                                    <p:anim calcmode="lin" valueType="num">
                                      <p:cBhvr>
                                        <p:cTn id="14" dur="1000" fill="hold"/>
                                        <p:tgtEl>
                                          <p:spTgt spid="13316"/>
                                        </p:tgtEl>
                                        <p:attrNameLst>
                                          <p:attrName>ppt_w</p:attrName>
                                        </p:attrNameLst>
                                      </p:cBhvr>
                                      <p:tavLst>
                                        <p:tav tm="0">
                                          <p:val>
                                            <p:strVal val="#ppt_w*0.70"/>
                                          </p:val>
                                        </p:tav>
                                        <p:tav tm="100000">
                                          <p:val>
                                            <p:strVal val="#ppt_w"/>
                                          </p:val>
                                        </p:tav>
                                      </p:tavLst>
                                    </p:anim>
                                    <p:anim calcmode="lin" valueType="num">
                                      <p:cBhvr>
                                        <p:cTn id="15" dur="1000" fill="hold"/>
                                        <p:tgtEl>
                                          <p:spTgt spid="13316"/>
                                        </p:tgtEl>
                                        <p:attrNameLst>
                                          <p:attrName>ppt_h</p:attrName>
                                        </p:attrNameLst>
                                      </p:cBhvr>
                                      <p:tavLst>
                                        <p:tav tm="0">
                                          <p:val>
                                            <p:strVal val="#ppt_h"/>
                                          </p:val>
                                        </p:tav>
                                        <p:tav tm="100000">
                                          <p:val>
                                            <p:strVal val="#ppt_h"/>
                                          </p:val>
                                        </p:tav>
                                      </p:tavLst>
                                    </p:anim>
                                    <p:animEffect transition="in" filter="fade">
                                      <p:cBhvr>
                                        <p:cTn id="16"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holy spirit\dove2-1.jpg"/>
          <p:cNvPicPr>
            <a:picLocks noChangeAspect="1" noChangeArrowheads="1"/>
          </p:cNvPicPr>
          <p:nvPr/>
        </p:nvPicPr>
        <p:blipFill>
          <a:blip r:embed="rId3" cstate="print"/>
          <a:srcRect/>
          <a:stretch>
            <a:fillRect/>
          </a:stretch>
        </p:blipFill>
        <p:spPr bwMode="auto">
          <a:xfrm>
            <a:off x="762000" y="-25558"/>
            <a:ext cx="7696200" cy="6883558"/>
          </a:xfrm>
          <a:prstGeom prst="rect">
            <a:avLst/>
          </a:prstGeom>
          <a:noFill/>
        </p:spPr>
      </p:pic>
      <p:sp>
        <p:nvSpPr>
          <p:cNvPr id="3" name="Rectangle 2"/>
          <p:cNvSpPr/>
          <p:nvPr/>
        </p:nvSpPr>
        <p:spPr>
          <a:xfrm>
            <a:off x="1143000" y="4267200"/>
            <a:ext cx="7086600" cy="2308324"/>
          </a:xfrm>
          <a:prstGeom prst="rect">
            <a:avLst/>
          </a:prstGeom>
        </p:spPr>
        <p:txBody>
          <a:bodyPr wrap="square">
            <a:spAutoFit/>
          </a:bodyPr>
          <a:lstStyle/>
          <a:p>
            <a:pPr algn="ctr"/>
            <a:r>
              <a:rPr lang="en-US" sz="3600" i="1" dirty="0" smtClean="0">
                <a:effectLst>
                  <a:glow rad="101600">
                    <a:schemeClr val="bg1">
                      <a:alpha val="60000"/>
                    </a:schemeClr>
                  </a:glow>
                </a:effectLst>
              </a:rPr>
              <a:t>“And let him that </a:t>
            </a:r>
            <a:r>
              <a:rPr lang="en-US" sz="3600" i="1" dirty="0" err="1" smtClean="0">
                <a:effectLst>
                  <a:glow rad="101600">
                    <a:schemeClr val="bg1">
                      <a:alpha val="60000"/>
                    </a:schemeClr>
                  </a:glow>
                </a:effectLst>
              </a:rPr>
              <a:t>heareth</a:t>
            </a:r>
            <a:r>
              <a:rPr lang="en-US" sz="3600" i="1" dirty="0" smtClean="0">
                <a:effectLst>
                  <a:glow rad="101600">
                    <a:schemeClr val="bg1">
                      <a:alpha val="60000"/>
                    </a:schemeClr>
                  </a:glow>
                </a:effectLst>
              </a:rPr>
              <a:t> say, Come. And let him that is athirst come. And whosoever will, let him take the water of life freely.”</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27195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657600"/>
            <a:ext cx="8077200" cy="2862322"/>
          </a:xfrm>
          <a:prstGeom prst="rect">
            <a:avLst/>
          </a:prstGeom>
        </p:spPr>
        <p:txBody>
          <a:bodyPr wrap="square">
            <a:spAutoFit/>
          </a:bodyPr>
          <a:lstStyle/>
          <a:p>
            <a:pPr algn="ctr"/>
            <a:r>
              <a:rPr lang="en-US" sz="3600" i="1" dirty="0" smtClean="0"/>
              <a:t>“For I testify unto every man that </a:t>
            </a:r>
            <a:r>
              <a:rPr lang="en-US" sz="3600" i="1" dirty="0" err="1" smtClean="0"/>
              <a:t>heareth</a:t>
            </a:r>
            <a:r>
              <a:rPr lang="en-US" sz="3600" i="1" dirty="0" smtClean="0"/>
              <a:t> the words of the prophecy of this book, If any man shall add unto these things, God shall add unto him the plagues that are written in this book.”</a:t>
            </a:r>
            <a:endParaRPr lang="en-US" sz="3600" i="1" dirty="0"/>
          </a:p>
        </p:txBody>
      </p:sp>
      <p:pic>
        <p:nvPicPr>
          <p:cNvPr id="8194" name="Picture 2" descr="http://www.prophecyrefi.org/wp-content/uploads/2012/06/Book-of-Revelation_image.jpg"/>
          <p:cNvPicPr>
            <a:picLocks noChangeAspect="1" noChangeArrowheads="1"/>
          </p:cNvPicPr>
          <p:nvPr/>
        </p:nvPicPr>
        <p:blipFill>
          <a:blip r:embed="rId3" cstate="print"/>
          <a:srcRect/>
          <a:stretch>
            <a:fillRect/>
          </a:stretch>
        </p:blipFill>
        <p:spPr bwMode="auto">
          <a:xfrm>
            <a:off x="1600200" y="228600"/>
            <a:ext cx="5781675" cy="3152775"/>
          </a:xfrm>
          <a:prstGeom prst="rect">
            <a:avLst/>
          </a:prstGeom>
          <a:noFill/>
        </p:spPr>
      </p:pic>
    </p:spTree>
    <p:extLst>
      <p:ext uri="{BB962C8B-B14F-4D97-AF65-F5344CB8AC3E}">
        <p14:creationId xmlns:p14="http://schemas.microsoft.com/office/powerpoint/2010/main" val="180144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Seal Judgments\scan0021.jpg"/>
          <p:cNvPicPr>
            <a:picLocks noChangeAspect="1" noChangeArrowheads="1"/>
          </p:cNvPicPr>
          <p:nvPr/>
        </p:nvPicPr>
        <p:blipFill>
          <a:blip r:embed="rId3" cstate="print"/>
          <a:srcRect r="25" b="37385"/>
          <a:stretch>
            <a:fillRect/>
          </a:stretch>
        </p:blipFill>
        <p:spPr bwMode="auto">
          <a:xfrm>
            <a:off x="4114800" y="0"/>
            <a:ext cx="5029200" cy="4417161"/>
          </a:xfrm>
          <a:prstGeom prst="rect">
            <a:avLst/>
          </a:prstGeom>
          <a:noFill/>
        </p:spPr>
      </p:pic>
      <p:pic>
        <p:nvPicPr>
          <p:cNvPr id="3" name="Picture 2" descr="C:\Users\Ptr. Daniel White\Desktop\Bible pictures\angels\Seven Trumphet Judgements.jpg"/>
          <p:cNvPicPr>
            <a:picLocks noChangeAspect="1" noChangeArrowheads="1"/>
          </p:cNvPicPr>
          <p:nvPr/>
        </p:nvPicPr>
        <p:blipFill>
          <a:blip r:embed="rId4" cstate="print"/>
          <a:srcRect/>
          <a:stretch>
            <a:fillRect/>
          </a:stretch>
        </p:blipFill>
        <p:spPr bwMode="auto">
          <a:xfrm>
            <a:off x="0" y="3581400"/>
            <a:ext cx="4495800" cy="3276600"/>
          </a:xfrm>
          <a:prstGeom prst="rect">
            <a:avLst/>
          </a:prstGeom>
          <a:noFill/>
        </p:spPr>
      </p:pic>
      <p:pic>
        <p:nvPicPr>
          <p:cNvPr id="15363" name="Picture 3" descr="C:\Users\Ptr. Daniel White\Desktop\Bible pictures\Prophecy pictures\prophecy pictures\revelation\bowl judgments\Seven Bowls of God's wrath.jpg"/>
          <p:cNvPicPr>
            <a:picLocks noChangeAspect="1" noChangeArrowheads="1"/>
          </p:cNvPicPr>
          <p:nvPr/>
        </p:nvPicPr>
        <p:blipFill>
          <a:blip r:embed="rId5" cstate="print"/>
          <a:srcRect/>
          <a:stretch>
            <a:fillRect/>
          </a:stretch>
        </p:blipFill>
        <p:spPr bwMode="auto">
          <a:xfrm>
            <a:off x="-152400" y="0"/>
            <a:ext cx="4648200" cy="3581400"/>
          </a:xfrm>
          <a:prstGeom prst="rect">
            <a:avLst/>
          </a:prstGeom>
          <a:noFill/>
        </p:spPr>
      </p:pic>
      <p:pic>
        <p:nvPicPr>
          <p:cNvPr id="15364" name="Picture 4" descr="C:\Users\Ptr. Daniel White\Desktop\Bible pictures\backgrounds\Sky\1 Dad's Pix (72).jpg"/>
          <p:cNvPicPr>
            <a:picLocks noChangeAspect="1" noChangeArrowheads="1"/>
          </p:cNvPicPr>
          <p:nvPr/>
        </p:nvPicPr>
        <p:blipFill>
          <a:blip r:embed="rId6" cstate="print"/>
          <a:srcRect/>
          <a:stretch>
            <a:fillRect/>
          </a:stretch>
        </p:blipFill>
        <p:spPr bwMode="auto">
          <a:xfrm>
            <a:off x="4495799" y="3581400"/>
            <a:ext cx="4648201" cy="3276600"/>
          </a:xfrm>
          <a:prstGeom prst="rect">
            <a:avLst/>
          </a:prstGeom>
          <a:noFill/>
        </p:spPr>
      </p:pic>
    </p:spTree>
    <p:extLst>
      <p:ext uri="{BB962C8B-B14F-4D97-AF65-F5344CB8AC3E}">
        <p14:creationId xmlns:p14="http://schemas.microsoft.com/office/powerpoint/2010/main" val="81026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pPr algn="ctr"/>
            <a:r>
              <a:rPr lang="en-US" sz="3600" i="1" dirty="0" smtClean="0"/>
              <a:t>“And if any man shall take away from the words of the book of this prophecy, God shall take away his part out of the book of life, and out of the holy city, and from the things which are written in this book.”</a:t>
            </a:r>
            <a:endParaRPr lang="en-US" sz="3600" i="1" dirty="0"/>
          </a:p>
        </p:txBody>
      </p:sp>
      <p:pic>
        <p:nvPicPr>
          <p:cNvPr id="16386"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228600" y="3124200"/>
            <a:ext cx="3995738" cy="2996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8" name="Picture 4" descr="C:\Users\Ptr. Daniel White\Desktop\Bible pictures\heaven\Heaven_New.jpg"/>
          <p:cNvPicPr>
            <a:picLocks noChangeAspect="1" noChangeArrowheads="1"/>
          </p:cNvPicPr>
          <p:nvPr/>
        </p:nvPicPr>
        <p:blipFill>
          <a:blip r:embed="rId4" cstate="print"/>
          <a:srcRect/>
          <a:stretch>
            <a:fillRect/>
          </a:stretch>
        </p:blipFill>
        <p:spPr bwMode="auto">
          <a:xfrm>
            <a:off x="4724400" y="3124200"/>
            <a:ext cx="4191000" cy="3132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7" name="Picture 3" descr="C:\Users\Ptr. Daniel White\Desktop\Bible pictures\bibles and book of life\Bible spirit dove.jpg"/>
          <p:cNvPicPr>
            <a:picLocks noChangeAspect="1" noChangeArrowheads="1"/>
          </p:cNvPicPr>
          <p:nvPr/>
        </p:nvPicPr>
        <p:blipFill>
          <a:blip r:embed="rId5" cstate="print"/>
          <a:srcRect/>
          <a:stretch>
            <a:fillRect/>
          </a:stretch>
        </p:blipFill>
        <p:spPr bwMode="auto">
          <a:xfrm>
            <a:off x="2286000" y="2971800"/>
            <a:ext cx="4673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0664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to="" calcmode="lin" valueType="num">
                                      <p:cBhvr>
                                        <p:cTn id="7" dur="1" fill="hold"/>
                                        <p:tgtEl>
                                          <p:spTgt spid="1638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 to="" calcmode="lin" valueType="num">
                                      <p:cBhvr>
                                        <p:cTn id="12" dur="1" fill="hold"/>
                                        <p:tgtEl>
                                          <p:spTgt spid="1638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 to="" calcmode="lin" valueType="num">
                                      <p:cBhvr>
                                        <p:cTn id="17" dur="1" fill="hold"/>
                                        <p:tgtEl>
                                          <p:spTgt spid="163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2895600" cy="5078313"/>
          </a:xfrm>
          <a:prstGeom prst="rect">
            <a:avLst/>
          </a:prstGeom>
        </p:spPr>
        <p:txBody>
          <a:bodyPr wrap="square">
            <a:spAutoFit/>
          </a:bodyPr>
          <a:lstStyle/>
          <a:p>
            <a:pPr algn="ctr"/>
            <a:r>
              <a:rPr lang="en-US" sz="3600" i="1" dirty="0" smtClean="0">
                <a:effectLst>
                  <a:glow rad="101600">
                    <a:schemeClr val="bg1">
                      <a:alpha val="60000"/>
                    </a:schemeClr>
                  </a:glow>
                </a:effectLst>
              </a:rPr>
              <a:t>“In the which the heavens shall pass away with a great noise, and the elements shall melt with fervent heat.”</a:t>
            </a:r>
            <a:endParaRPr lang="en-US" sz="3600" dirty="0"/>
          </a:p>
        </p:txBody>
      </p:sp>
      <p:pic>
        <p:nvPicPr>
          <p:cNvPr id="1026" name="Picture 2" descr="C:\Users\Dan White\Pictures\Bible pictures\backgrounds\earth and space\Sci-Fi-Space-45725.jpg"/>
          <p:cNvPicPr>
            <a:picLocks noChangeAspect="1" noChangeArrowheads="1"/>
          </p:cNvPicPr>
          <p:nvPr/>
        </p:nvPicPr>
        <p:blipFill>
          <a:blip r:embed="rId3" cstate="print"/>
          <a:srcRect/>
          <a:stretch>
            <a:fillRect/>
          </a:stretch>
        </p:blipFill>
        <p:spPr bwMode="auto">
          <a:xfrm>
            <a:off x="3374571" y="1219200"/>
            <a:ext cx="5769429" cy="3810000"/>
          </a:xfrm>
          <a:prstGeom prst="rect">
            <a:avLst/>
          </a:prstGeom>
          <a:ln>
            <a:noFill/>
          </a:ln>
          <a:effectLst>
            <a:softEdge rad="112500"/>
          </a:effectLst>
        </p:spPr>
      </p:pic>
      <p:pic>
        <p:nvPicPr>
          <p:cNvPr id="12292" name="Picture 4" descr="C:\Users\Ptr. Daniel White\Desktop\Bible pictures\hell\Blazing Fires.jpg"/>
          <p:cNvPicPr>
            <a:picLocks noChangeAspect="1" noChangeArrowheads="1"/>
          </p:cNvPicPr>
          <p:nvPr/>
        </p:nvPicPr>
        <p:blipFill>
          <a:blip r:embed="rId4" cstate="print"/>
          <a:srcRect/>
          <a:stretch>
            <a:fillRect/>
          </a:stretch>
        </p:blipFill>
        <p:spPr bwMode="auto">
          <a:xfrm>
            <a:off x="3352800" y="838200"/>
            <a:ext cx="5791200" cy="4343400"/>
          </a:xfrm>
          <a:prstGeom prst="rect">
            <a:avLst/>
          </a:prstGeom>
          <a:ln>
            <a:noFill/>
          </a:ln>
          <a:effectLst>
            <a:softEdge rad="112500"/>
          </a:effectLst>
        </p:spPr>
      </p:pic>
    </p:spTree>
    <p:extLst>
      <p:ext uri="{BB962C8B-B14F-4D97-AF65-F5344CB8AC3E}">
        <p14:creationId xmlns:p14="http://schemas.microsoft.com/office/powerpoint/2010/main" val="72028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oseph4712.unblog.fr/files/2011/09/imagenesjesucristo3.jpg"/>
          <p:cNvPicPr>
            <a:picLocks noChangeAspect="1" noChangeArrowheads="1"/>
          </p:cNvPicPr>
          <p:nvPr/>
        </p:nvPicPr>
        <p:blipFill>
          <a:blip r:embed="rId3" cstate="print">
            <a:lum bright="-10000" contrast="10000"/>
          </a:blip>
          <a:srcRect l="7667"/>
          <a:stretch>
            <a:fillRect/>
          </a:stretch>
        </p:blipFill>
        <p:spPr bwMode="auto">
          <a:xfrm>
            <a:off x="0" y="0"/>
            <a:ext cx="9144000" cy="6858001"/>
          </a:xfrm>
          <a:prstGeom prst="rect">
            <a:avLst/>
          </a:prstGeom>
          <a:noFill/>
        </p:spPr>
      </p:pic>
      <p:sp>
        <p:nvSpPr>
          <p:cNvPr id="2" name="Rectangle 1"/>
          <p:cNvSpPr/>
          <p:nvPr/>
        </p:nvSpPr>
        <p:spPr>
          <a:xfrm>
            <a:off x="228600" y="152400"/>
            <a:ext cx="4648200" cy="3046988"/>
          </a:xfrm>
          <a:prstGeom prst="rect">
            <a:avLst/>
          </a:prstGeom>
        </p:spPr>
        <p:txBody>
          <a:bodyPr wrap="square">
            <a:spAutoFit/>
          </a:bodyPr>
          <a:lstStyle/>
          <a:p>
            <a:pPr algn="ctr"/>
            <a:r>
              <a:rPr lang="en-US" sz="4800" i="1" dirty="0" smtClean="0">
                <a:effectLst>
                  <a:glow rad="101600">
                    <a:schemeClr val="bg1">
                      <a:alpha val="60000"/>
                    </a:schemeClr>
                  </a:glow>
                </a:effectLst>
              </a:rPr>
              <a:t>“Surely I come quickly. Amen. Even so, come, Lord Jesus.”</a:t>
            </a:r>
          </a:p>
        </p:txBody>
      </p:sp>
    </p:spTree>
    <p:extLst>
      <p:ext uri="{BB962C8B-B14F-4D97-AF65-F5344CB8AC3E}">
        <p14:creationId xmlns:p14="http://schemas.microsoft.com/office/powerpoint/2010/main" val="250380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2" name="Picture 2" descr="C:\Users\Ptr. Daniel White\Desktop\Bible pictures\backgrounds\earth and space\armageddon.jpg"/>
          <p:cNvPicPr>
            <a:picLocks noChangeAspect="1" noChangeArrowheads="1"/>
          </p:cNvPicPr>
          <p:nvPr/>
        </p:nvPicPr>
        <p:blipFill>
          <a:blip r:embed="rId4" cstate="print">
            <a:lum bright="-10000"/>
          </a:blip>
          <a:srcRect l="2344" b="4688"/>
          <a:stretch>
            <a:fillRect/>
          </a:stretch>
        </p:blipFill>
        <p:spPr bwMode="auto">
          <a:xfrm>
            <a:off x="-189875" y="25603"/>
            <a:ext cx="9333875" cy="6832397"/>
          </a:xfrm>
          <a:prstGeom prst="rect">
            <a:avLst/>
          </a:prstGeom>
          <a:noFill/>
        </p:spPr>
      </p:pic>
      <p:sp>
        <p:nvSpPr>
          <p:cNvPr id="3" name="Rectangle 2"/>
          <p:cNvSpPr/>
          <p:nvPr/>
        </p:nvSpPr>
        <p:spPr>
          <a:xfrm>
            <a:off x="0" y="-228600"/>
            <a:ext cx="9144000" cy="1754326"/>
          </a:xfrm>
          <a:prstGeom prst="rect">
            <a:avLst/>
          </a:prstGeom>
        </p:spPr>
        <p:txBody>
          <a:bodyPr wrap="square">
            <a:spAutoFit/>
          </a:bodyPr>
          <a:lstStyle/>
          <a:p>
            <a:pPr algn="ctr"/>
            <a:endParaRPr lang="en-US" sz="3600" i="1" dirty="0" smtClean="0">
              <a:effectLst>
                <a:glow rad="101600">
                  <a:schemeClr val="bg1">
                    <a:alpha val="60000"/>
                  </a:schemeClr>
                </a:glow>
              </a:effectLst>
            </a:endParaRPr>
          </a:p>
          <a:p>
            <a:pPr algn="ctr"/>
            <a:r>
              <a:rPr lang="en-US" sz="3600" i="1" dirty="0" smtClean="0">
                <a:effectLst>
                  <a:glow rad="101600">
                    <a:schemeClr val="bg1">
                      <a:alpha val="60000"/>
                    </a:schemeClr>
                  </a:glow>
                </a:effectLst>
              </a:rPr>
              <a:t>“The earth also and the works that are </a:t>
            </a:r>
          </a:p>
          <a:p>
            <a:pPr algn="ctr"/>
            <a:r>
              <a:rPr lang="en-US" sz="3600" i="1" dirty="0" smtClean="0">
                <a:effectLst>
                  <a:glow rad="101600">
                    <a:schemeClr val="bg1">
                      <a:alpha val="60000"/>
                    </a:schemeClr>
                  </a:glow>
                </a:effectLst>
              </a:rPr>
              <a:t>therein shall be burned up.”</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4020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0"/>
            <a:ext cx="5867400" cy="6705600"/>
          </a:xfrm>
          <a:prstGeom prst="rect">
            <a:avLst/>
          </a:prstGeom>
        </p:spPr>
        <p:txBody>
          <a:bodyPr wrap="square">
            <a:spAutoFit/>
          </a:bodyPr>
          <a:lstStyle/>
          <a:p>
            <a:pPr algn="ctr"/>
            <a:r>
              <a:rPr lang="en-US" sz="3200" i="1" dirty="0" smtClean="0">
                <a:effectLst>
                  <a:glow rad="101600">
                    <a:schemeClr val="bg1">
                      <a:alpha val="60000"/>
                    </a:schemeClr>
                  </a:glow>
                </a:effectLst>
              </a:rPr>
              <a:t>“Seeing then that all these things shall be dissolved, what manner of persons ought ye to be in all holy conversation and godliness, </a:t>
            </a:r>
            <a:r>
              <a:rPr lang="en-US" sz="3200" i="1" u="sng" dirty="0" smtClean="0">
                <a:effectLst>
                  <a:glow rad="101600">
                    <a:schemeClr val="bg1">
                      <a:alpha val="60000"/>
                    </a:schemeClr>
                  </a:glow>
                </a:effectLst>
              </a:rPr>
              <a:t>Looking for and hasting unto the coming of the day of God</a:t>
            </a:r>
            <a:r>
              <a:rPr lang="en-US" sz="3200" i="1" dirty="0" smtClean="0">
                <a:effectLst>
                  <a:glow rad="101600">
                    <a:schemeClr val="bg1">
                      <a:alpha val="60000"/>
                    </a:schemeClr>
                  </a:glow>
                </a:effectLst>
              </a:rPr>
              <a:t>, wherein the heavens being on fire shall be dissolved, and the elements shall melt with fervent heat? </a:t>
            </a:r>
            <a:r>
              <a:rPr lang="en-US" sz="3200" i="1" u="sng" dirty="0" smtClean="0">
                <a:effectLst>
                  <a:glow rad="101600">
                    <a:schemeClr val="bg1">
                      <a:alpha val="60000"/>
                    </a:schemeClr>
                  </a:glow>
                </a:effectLst>
              </a:rPr>
              <a:t>Nevertheless we, according to his promise, look for new heavens and a new earth, wherein </a:t>
            </a:r>
            <a:r>
              <a:rPr lang="en-US" sz="3200" i="1" u="sng" dirty="0" err="1" smtClean="0">
                <a:effectLst>
                  <a:glow rad="101600">
                    <a:schemeClr val="bg1">
                      <a:alpha val="60000"/>
                    </a:schemeClr>
                  </a:glow>
                </a:effectLst>
              </a:rPr>
              <a:t>dwelleth</a:t>
            </a:r>
            <a:r>
              <a:rPr lang="en-US" sz="3200" i="1" u="sng" dirty="0" smtClean="0">
                <a:effectLst>
                  <a:glow rad="101600">
                    <a:schemeClr val="bg1">
                      <a:alpha val="60000"/>
                    </a:schemeClr>
                  </a:glow>
                </a:effectLst>
              </a:rPr>
              <a:t> righteousness</a:t>
            </a:r>
            <a:r>
              <a:rPr lang="en-US" sz="3200" i="1" dirty="0" smtClean="0">
                <a:effectLst>
                  <a:glow rad="101600">
                    <a:schemeClr val="bg1">
                      <a:alpha val="60000"/>
                    </a:schemeClr>
                  </a:glow>
                </a:effectLst>
              </a:rPr>
              <a:t>.” </a:t>
            </a:r>
          </a:p>
        </p:txBody>
      </p:sp>
      <p:pic>
        <p:nvPicPr>
          <p:cNvPr id="1027" name="Picture 3" descr="C:\Users\Ptr. Daniel White\Desktop\Bible pictures\Prophecy pictures\prophecy pictures\rapture and second coming\42-15600363.jpg"/>
          <p:cNvPicPr>
            <a:picLocks noChangeAspect="1" noChangeArrowheads="1"/>
          </p:cNvPicPr>
          <p:nvPr/>
        </p:nvPicPr>
        <p:blipFill>
          <a:blip r:embed="rId3" cstate="print"/>
          <a:srcRect/>
          <a:stretch>
            <a:fillRect/>
          </a:stretch>
        </p:blipFill>
        <p:spPr bwMode="auto">
          <a:xfrm>
            <a:off x="0" y="228600"/>
            <a:ext cx="3363570" cy="4741874"/>
          </a:xfrm>
          <a:prstGeom prst="rect">
            <a:avLst/>
          </a:prstGeom>
          <a:noFill/>
          <a:effectLst>
            <a:reflection blurRad="6350" stA="50000" endA="295" endPos="92000" dist="101600" dir="5400000" sy="-100000" algn="bl" rotWithShape="0"/>
          </a:effectLst>
          <a:scene3d>
            <a:camera prst="isometricOffAxis1Right"/>
            <a:lightRig rig="threePt" dir="t"/>
          </a:scene3d>
          <a:sp3d>
            <a:bevelT prst="slope"/>
          </a:sp3d>
        </p:spPr>
      </p:pic>
      <p:pic>
        <p:nvPicPr>
          <p:cNvPr id="2050" name="Picture 2" descr="C:\Users\Dan White\Pictures\Bible pictures\heaven\new-jeru(1).jpg"/>
          <p:cNvPicPr>
            <a:picLocks noChangeAspect="1" noChangeArrowheads="1"/>
          </p:cNvPicPr>
          <p:nvPr/>
        </p:nvPicPr>
        <p:blipFill>
          <a:blip r:embed="rId4" cstate="print"/>
          <a:srcRect/>
          <a:stretch>
            <a:fillRect/>
          </a:stretch>
        </p:blipFill>
        <p:spPr bwMode="auto">
          <a:xfrm>
            <a:off x="1524000" y="228600"/>
            <a:ext cx="1752600" cy="1315272"/>
          </a:xfrm>
          <a:prstGeom prst="ellipse">
            <a:avLst/>
          </a:prstGeom>
          <a:ln>
            <a:noFill/>
          </a:ln>
          <a:effectLst>
            <a:softEdge rad="112500"/>
          </a:effectLst>
        </p:spPr>
      </p:pic>
    </p:spTree>
    <p:extLst>
      <p:ext uri="{BB962C8B-B14F-4D97-AF65-F5344CB8AC3E}">
        <p14:creationId xmlns:p14="http://schemas.microsoft.com/office/powerpoint/2010/main" val="164312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evelation\John's visions\CD077_lg.jpg"/>
          <p:cNvPicPr>
            <a:picLocks noChangeAspect="1" noChangeArrowheads="1"/>
          </p:cNvPicPr>
          <p:nvPr/>
        </p:nvPicPr>
        <p:blipFill>
          <a:blip r:embed="rId2" cstate="print"/>
          <a:srcRect/>
          <a:stretch>
            <a:fillRect/>
          </a:stretch>
        </p:blipFill>
        <p:spPr bwMode="auto">
          <a:xfrm>
            <a:off x="11909" y="0"/>
            <a:ext cx="9132092" cy="6858000"/>
          </a:xfrm>
          <a:prstGeom prst="rect">
            <a:avLst/>
          </a:prstGeom>
          <a:noFill/>
        </p:spPr>
      </p:pic>
      <p:sp>
        <p:nvSpPr>
          <p:cNvPr id="2" name="Title 1"/>
          <p:cNvSpPr>
            <a:spLocks noGrp="1"/>
          </p:cNvSpPr>
          <p:nvPr>
            <p:ph type="title"/>
          </p:nvPr>
        </p:nvSpPr>
        <p:spPr>
          <a:xfrm>
            <a:off x="0" y="4419600"/>
            <a:ext cx="9144000" cy="2438400"/>
          </a:xfrm>
        </p:spPr>
        <p:txBody>
          <a:bodyPr>
            <a:normAutofit/>
          </a:bodyPr>
          <a:lstStyle/>
          <a:p>
            <a:r>
              <a:rPr lang="en-US" sz="3600" i="1" dirty="0" smtClean="0">
                <a:effectLst>
                  <a:glow rad="101600">
                    <a:schemeClr val="bg1">
                      <a:alpha val="60000"/>
                    </a:schemeClr>
                  </a:glow>
                </a:effectLst>
              </a:rPr>
              <a:t>“And I John saw the holy city, new Jerusalem, coming down from God out of heaven, prepared as a bride adorned for her husband.”</a:t>
            </a:r>
            <a:endParaRPr lang="en-US" sz="3600" i="1" dirty="0">
              <a:effectLst>
                <a:glow rad="101600">
                  <a:schemeClr val="bg1">
                    <a:alpha val="60000"/>
                  </a:schemeClr>
                </a:glow>
              </a:effectLst>
            </a:endParaRPr>
          </a:p>
        </p:txBody>
      </p:sp>
      <p:pic>
        <p:nvPicPr>
          <p:cNvPr id="4" name="Picture 2" descr="C:\Users\Dan White\Pictures\Bible pictures\heaven\new-jeru(1).jpg"/>
          <p:cNvPicPr>
            <a:picLocks noChangeAspect="1" noChangeArrowheads="1"/>
          </p:cNvPicPr>
          <p:nvPr/>
        </p:nvPicPr>
        <p:blipFill>
          <a:blip r:embed="rId3" cstate="print"/>
          <a:srcRect/>
          <a:stretch>
            <a:fillRect/>
          </a:stretch>
        </p:blipFill>
        <p:spPr bwMode="auto">
          <a:xfrm>
            <a:off x="228600" y="-2115872"/>
            <a:ext cx="2819400" cy="2115872"/>
          </a:xfrm>
          <a:prstGeom prst="ellipse">
            <a:avLst/>
          </a:prstGeom>
          <a:ln>
            <a:noFill/>
          </a:ln>
          <a:effectLst>
            <a:softEdge rad="112500"/>
          </a:effectLst>
        </p:spPr>
      </p:pic>
      <p:pic>
        <p:nvPicPr>
          <p:cNvPr id="5" name="Picture 3" descr="c:\Users\Ptr. Daniel White\Desktop\Bible pictures\Courtship Marriage Family\Marriage\Couples\Kiss.JPG"/>
          <p:cNvPicPr>
            <a:picLocks noChangeAspect="1" noChangeArrowheads="1"/>
          </p:cNvPicPr>
          <p:nvPr/>
        </p:nvPicPr>
        <p:blipFill>
          <a:blip r:embed="rId4" cstate="print">
            <a:lum bright="20000"/>
          </a:blip>
          <a:srcRect l="33333" t="24444" r="37984" b="16667"/>
          <a:stretch>
            <a:fillRect/>
          </a:stretch>
        </p:blipFill>
        <p:spPr bwMode="auto">
          <a:xfrm>
            <a:off x="6553200" y="228600"/>
            <a:ext cx="2362200" cy="3383692"/>
          </a:xfrm>
          <a:prstGeom prst="ellipse">
            <a:avLst/>
          </a:prstGeom>
          <a:ln>
            <a:noFill/>
          </a:ln>
          <a:effectLst>
            <a:softEdge rad="112500"/>
          </a:effectLst>
        </p:spPr>
      </p:pic>
    </p:spTree>
    <p:extLst>
      <p:ext uri="{BB962C8B-B14F-4D97-AF65-F5344CB8AC3E}">
        <p14:creationId xmlns:p14="http://schemas.microsoft.com/office/powerpoint/2010/main" val="234815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33333E-6 L 0 0.33334 " pathEditMode="relative" rAng="0" ptsTypes="AA">
                                      <p:cBhvr>
                                        <p:cTn id="6" dur="2000" fill="hold"/>
                                        <p:tgtEl>
                                          <p:spTgt spid="4"/>
                                        </p:tgtEl>
                                        <p:attrNameLst>
                                          <p:attrName>ppt_x</p:attrName>
                                          <p:attrName>ppt_y</p:attrName>
                                        </p:attrNameLst>
                                      </p:cBhvr>
                                      <p:rCtr x="0" y="16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1689</Words>
  <Application>Microsoft Office PowerPoint</Application>
  <PresentationFormat>On-screen Show (4:3)</PresentationFormat>
  <Paragraphs>132</Paragraphs>
  <Slides>60</Slides>
  <Notes>51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The Revelation  of Jesus Christ</vt:lpstr>
      <vt:lpstr>PowerPoint Presentation</vt:lpstr>
      <vt:lpstr>PowerPoint Presentation</vt:lpstr>
      <vt:lpstr>II Peter 3:9-13</vt:lpstr>
      <vt:lpstr>PowerPoint Presentation</vt:lpstr>
      <vt:lpstr>PowerPoint Presentation</vt:lpstr>
      <vt:lpstr>PowerPoint Presentation</vt:lpstr>
      <vt:lpstr>PowerPoint Presentation</vt:lpstr>
      <vt:lpstr>“And I John saw the holy city, new Jerusalem, coming down from God out of heaven, prepared as a bride adorned for her husband.”</vt:lpstr>
      <vt:lpstr>“And I heard a great voice out of heaven saying, Behold, the tabernacle of God is with men.”</vt:lpstr>
      <vt:lpstr>“…and he will dwell with them, and they shall be his people, and God himself shall be with them, and be their God.”</vt:lpstr>
      <vt:lpstr>“And God shall wipe away all  tears from their eyes...”</vt:lpstr>
      <vt:lpstr>“…and there shall be no more death, neither sorrow, nor crying, neither shall there be any more pain: for the former things are passed away.”</vt:lpstr>
      <vt:lpstr>PowerPoint Presentation</vt:lpstr>
      <vt:lpstr>“And he said unto me, Write: for these words are true and faithful.”</vt:lpstr>
      <vt:lpstr>PowerPoint Presentation</vt:lpstr>
      <vt:lpstr>PowerPoint Presentation</vt:lpstr>
      <vt:lpstr>PowerPoint Presentation</vt:lpstr>
      <vt:lpstr>PowerPoint Presentation</vt:lpstr>
      <vt:lpstr>PowerPoint Presentation</vt:lpstr>
      <vt:lpstr>PowerPoint Presentation</vt:lpstr>
      <vt:lpstr>“And he carried me away in the spirit to a great and high mountain, and shewed me that great city, the holy Jerusalem, descending out of heaven from God.”</vt:lpstr>
      <vt:lpstr>PowerPoint Presentation</vt:lpstr>
      <vt:lpstr>“And had a wall great and high, and had twelve gates, and at the gates twelve angels, and names written thereon, which are the names of the twelve tribes of the children of Israel.”</vt:lpstr>
      <vt:lpstr>“On the east three gates; on the north three gates; on the south three gates; and on the west three gates. And the wall of the city had twelve foundations, and in them the names of the twelve apostles of the Lamb.”</vt:lpstr>
      <vt:lpstr>PowerPoint Presentation</vt:lpstr>
      <vt:lpstr>PowerPoint Presentation</vt:lpstr>
      <vt:lpstr>PowerPoint Presentation</vt:lpstr>
      <vt:lpstr>PowerPoint Presentation</vt:lpstr>
      <vt:lpstr>“And the twelve gates were twelve pearls; every several gate was of one pearl: and the street of the city was pure gold, as it were transparent glass.”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“blessed is he that keepeth the sayings of the prophecy of this book.” </vt:lpstr>
      <vt:lpstr>PowerPoint Presentation</vt:lpstr>
      <vt:lpstr>“Then saith he unto me, See thou do it not: for I am thy fellowservant, and of thy brethren the prophets, and of them which keep the sayings of this book: worship God.”</vt:lpstr>
      <vt:lpstr>PowerPoint Presentation</vt:lpstr>
      <vt:lpstr>PowerPoint Presentation</vt:lpstr>
      <vt:lpstr>PowerPoint Presentation</vt:lpstr>
      <vt:lpstr>PowerPoint Presentation</vt:lpstr>
      <vt:lpstr>PowerPoint Presentation</vt:lpstr>
      <vt:lpstr>“Blessed are they that do his commandments”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2015-02-16T19:05:33Z</dcterms:created>
  <dcterms:modified xsi:type="dcterms:W3CDTF">2015-03-19T14:01:02Z</dcterms:modified>
</cp:coreProperties>
</file>