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6E161-09EA-4985-98B8-B328A00C4A5A}" type="datetimeFigureOut">
              <a:rPr lang="en-US" smtClean="0"/>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BAB3B-B4B3-4CFF-8E3D-79D5F5B6972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21460-CFB1-424B-868A-D0FDF965AFD9}" type="slidenum">
              <a:rPr lang="en-US" smtClean="0"/>
              <a:pPr/>
              <a:t>44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21460-CFB1-424B-868A-D0FDF965AFD9}" type="slidenum">
              <a:rPr lang="en-US" smtClean="0"/>
              <a:pPr/>
              <a:t>46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21460-CFB1-424B-868A-D0FDF965AFD9}" type="slidenum">
              <a:rPr lang="en-US" smtClean="0"/>
              <a:pPr/>
              <a:t>48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91828-5963-4FC5-BCB8-AD3073CFD65A}"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91828-5963-4FC5-BCB8-AD3073CFD65A}"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91828-5963-4FC5-BCB8-AD3073CFD65A}"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91828-5963-4FC5-BCB8-AD3073CFD65A}"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91828-5963-4FC5-BCB8-AD3073CFD65A}"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91828-5963-4FC5-BCB8-AD3073CFD65A}"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91828-5963-4FC5-BCB8-AD3073CFD65A}" type="datetimeFigureOut">
              <a:rPr lang="en-US" smtClean="0"/>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91828-5963-4FC5-BCB8-AD3073CFD65A}" type="datetimeFigureOut">
              <a:rPr lang="en-US" smtClean="0"/>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91828-5963-4FC5-BCB8-AD3073CFD65A}" type="datetimeFigureOut">
              <a:rPr lang="en-US" smtClean="0"/>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91828-5963-4FC5-BCB8-AD3073CFD65A}"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91828-5963-4FC5-BCB8-AD3073CFD65A}"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A99CA-BED0-4CBC-ABE7-93DA158508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91828-5963-4FC5-BCB8-AD3073CFD65A}" type="datetimeFigureOut">
              <a:rPr lang="en-US" smtClean="0"/>
              <a:t>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A99CA-BED0-4CBC-ABE7-93DA158508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9525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
            <a:ext cx="7772400" cy="1905000"/>
          </a:xfrm>
        </p:spPr>
        <p:txBody>
          <a:bodyPr>
            <a:normAutofit/>
          </a:bodyPr>
          <a:lstStyle/>
          <a:p>
            <a:r>
              <a:rPr lang="en-US" sz="6000" dirty="0" smtClean="0">
                <a:effectLst>
                  <a:glow rad="101600">
                    <a:schemeClr val="bg1">
                      <a:alpha val="60000"/>
                    </a:schemeClr>
                  </a:glow>
                </a:effectLst>
              </a:rPr>
              <a:t>Forgiveness </a:t>
            </a:r>
            <a:br>
              <a:rPr lang="en-US" sz="6000" dirty="0" smtClean="0">
                <a:effectLst>
                  <a:glow rad="101600">
                    <a:schemeClr val="bg1">
                      <a:alpha val="60000"/>
                    </a:schemeClr>
                  </a:glow>
                </a:effectLst>
              </a:rPr>
            </a:br>
            <a:r>
              <a:rPr lang="en-US" sz="4900" i="1" dirty="0" smtClean="0">
                <a:effectLst>
                  <a:glow rad="101600">
                    <a:schemeClr val="bg1">
                      <a:alpha val="60000"/>
                    </a:schemeClr>
                  </a:glow>
                </a:effectLst>
              </a:rPr>
              <a:t>(Ephesians 4:30-32)</a:t>
            </a:r>
            <a:endParaRPr lang="en-US" sz="4900" i="1" dirty="0">
              <a:effectLst>
                <a:glow rad="101600">
                  <a:schemeClr val="bg1">
                    <a:alpha val="60000"/>
                  </a:schemeClr>
                </a:glow>
              </a:effectLst>
            </a:endParaRPr>
          </a:p>
        </p:txBody>
      </p:sp>
      <p:sp>
        <p:nvSpPr>
          <p:cNvPr id="3" name="Subtitle 2"/>
          <p:cNvSpPr>
            <a:spLocks noGrp="1"/>
          </p:cNvSpPr>
          <p:nvPr>
            <p:ph type="subTitle" idx="1"/>
          </p:nvPr>
        </p:nvSpPr>
        <p:spPr>
          <a:xfrm>
            <a:off x="1371600" y="1905000"/>
            <a:ext cx="6400800" cy="2438400"/>
          </a:xfrm>
        </p:spPr>
        <p:txBody>
          <a:bodyPr>
            <a:normAutofit/>
          </a:bodyPr>
          <a:lstStyle/>
          <a:p>
            <a:r>
              <a:rPr lang="en-US" sz="5400" i="1" dirty="0" smtClean="0">
                <a:solidFill>
                  <a:srgbClr val="FFC000"/>
                </a:solidFill>
                <a:effectLst>
                  <a:glow rad="101600">
                    <a:schemeClr val="bg1">
                      <a:alpha val="60000"/>
                    </a:schemeClr>
                  </a:glow>
                </a:effectLst>
              </a:rPr>
              <a:t>“It’s a choice”</a:t>
            </a:r>
            <a:endParaRPr lang="en-US" sz="5400" i="1" dirty="0">
              <a:solidFill>
                <a:srgbClr val="FFC000"/>
              </a:solidFill>
              <a:effectLst>
                <a:glow rad="101600">
                  <a:schemeClr val="bg1">
                    <a:alpha val="60000"/>
                  </a:schemeClr>
                </a:glow>
              </a:effectLst>
            </a:endParaRPr>
          </a:p>
        </p:txBody>
      </p:sp>
      <p:pic>
        <p:nvPicPr>
          <p:cNvPr id="68610" name="Picture 2" descr="https://encrypted-tbn3.gstatic.com/images?q=tbn:ANd9GcTZ8ObhaZek47aa-cZB1t0JbyrFwQgq5qhq_ajG-eOpL4u9aFEFwQ"/>
          <p:cNvPicPr>
            <a:picLocks noChangeAspect="1" noChangeArrowheads="1"/>
          </p:cNvPicPr>
          <p:nvPr/>
        </p:nvPicPr>
        <p:blipFill>
          <a:blip r:embed="rId3" cstate="print"/>
          <a:srcRect/>
          <a:stretch>
            <a:fillRect/>
          </a:stretch>
        </p:blipFill>
        <p:spPr bwMode="auto">
          <a:xfrm>
            <a:off x="1905000" y="2800350"/>
            <a:ext cx="5410200" cy="40576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effectLst>
                  <a:glow rad="101600">
                    <a:schemeClr val="bg1">
                      <a:alpha val="60000"/>
                    </a:schemeClr>
                  </a:glow>
                </a:effectLst>
              </a:rPr>
              <a:t>Self-examination</a:t>
            </a:r>
            <a:br>
              <a:rPr lang="en-US" dirty="0" smtClean="0">
                <a:effectLst>
                  <a:glow rad="101600">
                    <a:schemeClr val="bg1">
                      <a:alpha val="60000"/>
                    </a:schemeClr>
                  </a:glow>
                </a:effectLst>
              </a:rPr>
            </a:br>
            <a:r>
              <a:rPr lang="en-US" sz="4000" i="1" dirty="0" smtClean="0">
                <a:effectLst>
                  <a:glow rad="101600">
                    <a:schemeClr val="bg1">
                      <a:alpha val="60000"/>
                    </a:schemeClr>
                  </a:glow>
                </a:effectLst>
              </a:rPr>
              <a:t>“As you reflect on ways you have been offended. Do you find any of these statements to be true?”</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457200" y="2514600"/>
            <a:ext cx="8229600" cy="4343400"/>
          </a:xfrm>
        </p:spPr>
        <p:txBody>
          <a:bodyPr>
            <a:normAutofit/>
          </a:bodyPr>
          <a:lstStyle/>
          <a:p>
            <a:r>
              <a:rPr lang="en-US" sz="3600" dirty="0" smtClean="0">
                <a:effectLst>
                  <a:glow rad="101600">
                    <a:schemeClr val="bg1">
                      <a:alpha val="60000"/>
                    </a:schemeClr>
                  </a:glow>
                </a:effectLst>
              </a:rPr>
              <a:t>Every time I think of that person I </a:t>
            </a:r>
            <a:r>
              <a:rPr lang="en-US" sz="3600" smtClean="0">
                <a:effectLst>
                  <a:glow rad="101600">
                    <a:schemeClr val="bg1">
                      <a:alpha val="60000"/>
                    </a:schemeClr>
                  </a:glow>
                </a:effectLst>
              </a:rPr>
              <a:t>still feel </a:t>
            </a:r>
            <a:r>
              <a:rPr lang="en-US" sz="3600" dirty="0" smtClean="0">
                <a:effectLst>
                  <a:glow rad="101600">
                    <a:schemeClr val="bg1">
                      <a:alpha val="60000"/>
                    </a:schemeClr>
                  </a:glow>
                </a:effectLst>
              </a:rPr>
              <a:t>angry.</a:t>
            </a:r>
          </a:p>
          <a:p>
            <a:r>
              <a:rPr lang="en-US" sz="3600" dirty="0" smtClean="0">
                <a:effectLst>
                  <a:glow rad="101600">
                    <a:schemeClr val="bg1">
                      <a:alpha val="60000"/>
                    </a:schemeClr>
                  </a:glow>
                </a:effectLst>
              </a:rPr>
              <a:t>I have a subtle, secret desire to see that person pay for what the did to me.</a:t>
            </a:r>
          </a:p>
          <a:p>
            <a:r>
              <a:rPr lang="en-US" sz="3600" dirty="0" smtClean="0">
                <a:effectLst>
                  <a:glow rad="101600">
                    <a:schemeClr val="bg1">
                      <a:alpha val="60000"/>
                    </a:schemeClr>
                  </a:glow>
                </a:effectLst>
              </a:rPr>
              <a:t>Deep in my heart, I wouldn’t mind if something bad happened to that person.</a:t>
            </a:r>
            <a:endParaRPr lang="en-US" sz="3600"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5181600" cy="6857999"/>
          </a:xfrm>
        </p:spPr>
        <p:txBody>
          <a:bodyPr>
            <a:normAutofit/>
          </a:bodyPr>
          <a:lstStyle/>
          <a:p>
            <a:r>
              <a:rPr lang="en-US" sz="3600" i="1" dirty="0" smtClean="0">
                <a:effectLst>
                  <a:glow rad="101600">
                    <a:schemeClr val="bg1">
                      <a:alpha val="60000"/>
                    </a:schemeClr>
                  </a:glow>
                </a:effectLst>
              </a:rPr>
              <a:t>“It is impossible but that offences will come…take heed to yourselves: If thy brother trespass against thee, rebuke him; and if he repent, forgive him. And if he trespass against thee seven times in a day, and seven times in a day turn again to thee, saying, I repent; thou shalt      forgive him…”</a:t>
            </a:r>
            <a:endParaRPr lang="en-US" sz="3600" i="1" dirty="0">
              <a:effectLst>
                <a:glow rad="101600">
                  <a:schemeClr val="bg1">
                    <a:alpha val="60000"/>
                  </a:schemeClr>
                </a:glow>
              </a:effectLst>
            </a:endParaRPr>
          </a:p>
        </p:txBody>
      </p:sp>
      <p:sp>
        <p:nvSpPr>
          <p:cNvPr id="3" name="Content Placeholder 2"/>
          <p:cNvSpPr>
            <a:spLocks noGrp="1"/>
          </p:cNvSpPr>
          <p:nvPr>
            <p:ph type="subTitle" idx="1"/>
          </p:nvPr>
        </p:nvSpPr>
        <p:spPr>
          <a:xfrm>
            <a:off x="5181600" y="2895600"/>
            <a:ext cx="3962400" cy="3962400"/>
          </a:xfrm>
        </p:spPr>
        <p:txBody>
          <a:bodyPr>
            <a:noAutofit/>
          </a:bodyPr>
          <a:lstStyle/>
          <a:p>
            <a:pPr>
              <a:buNone/>
            </a:pPr>
            <a:r>
              <a:rPr lang="en-US" i="1" dirty="0" smtClean="0">
                <a:effectLst>
                  <a:glow rad="101600">
                    <a:schemeClr val="bg1">
                      <a:alpha val="60000"/>
                    </a:schemeClr>
                  </a:glow>
                </a:effectLst>
              </a:rPr>
              <a:t>   “But I say unto you which hear, love your enemies, do good to them which hate you, bless them that curse you, and pray for them which despitefully    use you…”</a:t>
            </a:r>
            <a:endParaRPr lang="en-US" i="1" dirty="0">
              <a:effectLst>
                <a:glow rad="101600">
                  <a:schemeClr val="bg1">
                    <a:alpha val="60000"/>
                  </a:schemeClr>
                </a:glow>
              </a:effectLst>
            </a:endParaRPr>
          </a:p>
        </p:txBody>
      </p:sp>
      <p:pic>
        <p:nvPicPr>
          <p:cNvPr id="52226" name="Picture 2" descr="http://papyrus.greenville.edu/wp-content/uploads/2013/09/NEH_Unholy-Things_3.jpg"/>
          <p:cNvPicPr>
            <a:picLocks noChangeAspect="1" noChangeArrowheads="1"/>
          </p:cNvPicPr>
          <p:nvPr/>
        </p:nvPicPr>
        <p:blipFill>
          <a:blip r:embed="rId3" cstate="print"/>
          <a:srcRect l="10667" t="6107" r="14666" b="20611"/>
          <a:stretch>
            <a:fillRect/>
          </a:stretch>
        </p:blipFill>
        <p:spPr bwMode="auto">
          <a:xfrm>
            <a:off x="5867400" y="0"/>
            <a:ext cx="2667000" cy="27432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86200" y="1"/>
            <a:ext cx="5257800" cy="2971799"/>
          </a:xfrm>
        </p:spPr>
        <p:txBody>
          <a:bodyPr>
            <a:normAutofit/>
          </a:bodyPr>
          <a:lstStyle/>
          <a:p>
            <a:r>
              <a:rPr lang="en-US" sz="3600" i="1" dirty="0" smtClean="0">
                <a:effectLst>
                  <a:glow rad="101600">
                    <a:schemeClr val="bg1">
                      <a:alpha val="60000"/>
                    </a:schemeClr>
                  </a:glow>
                </a:effectLst>
              </a:rPr>
              <a:t>“Forgive him seventy times seven…If ye do not forgive men their trespasses, neither will your Father forgive your trespasses…”</a:t>
            </a:r>
            <a:endParaRPr lang="en-US" sz="3600" i="1" dirty="0">
              <a:effectLst>
                <a:glow rad="101600">
                  <a:schemeClr val="bg1">
                    <a:alpha val="60000"/>
                  </a:schemeClr>
                </a:glow>
              </a:effectLst>
            </a:endParaRPr>
          </a:p>
        </p:txBody>
      </p:sp>
      <p:sp>
        <p:nvSpPr>
          <p:cNvPr id="6" name="Subtitle 5"/>
          <p:cNvSpPr>
            <a:spLocks noGrp="1"/>
          </p:cNvSpPr>
          <p:nvPr>
            <p:ph type="subTitle" idx="1"/>
          </p:nvPr>
        </p:nvSpPr>
        <p:spPr>
          <a:xfrm>
            <a:off x="0" y="2971800"/>
            <a:ext cx="9144000" cy="3886200"/>
          </a:xfrm>
        </p:spPr>
        <p:txBody>
          <a:bodyPr>
            <a:normAutofit lnSpcReduction="10000"/>
          </a:bodyPr>
          <a:lstStyle/>
          <a:p>
            <a:r>
              <a:rPr lang="en-US" sz="3600" i="1" dirty="0" smtClean="0">
                <a:effectLst>
                  <a:glow rad="101600">
                    <a:schemeClr val="bg1">
                      <a:alpha val="60000"/>
                    </a:schemeClr>
                  </a:glow>
                </a:effectLst>
              </a:rPr>
              <a:t>“When ye stand praying, forgive, if ye have ought against any…”</a:t>
            </a:r>
          </a:p>
          <a:p>
            <a:r>
              <a:rPr lang="en-US" sz="3600" i="1" dirty="0" smtClean="0">
                <a:effectLst>
                  <a:glow rad="101600">
                    <a:schemeClr val="bg1">
                      <a:alpha val="60000"/>
                    </a:schemeClr>
                  </a:glow>
                </a:effectLst>
              </a:rPr>
              <a:t>“If ye from your hearts forgive not every one his brother their trespasses…”</a:t>
            </a:r>
          </a:p>
          <a:p>
            <a:r>
              <a:rPr lang="en-US" sz="3600" i="1" dirty="0" smtClean="0">
                <a:effectLst>
                  <a:glow rad="101600">
                    <a:schemeClr val="bg1">
                      <a:alpha val="60000"/>
                    </a:schemeClr>
                  </a:glow>
                </a:effectLst>
              </a:rPr>
              <a:t>“Forgive and ye shall be forgiven…”</a:t>
            </a:r>
          </a:p>
          <a:p>
            <a:r>
              <a:rPr lang="en-US" sz="3600" i="1" dirty="0" smtClean="0">
                <a:effectLst>
                  <a:glow rad="101600">
                    <a:schemeClr val="bg1">
                      <a:alpha val="60000"/>
                    </a:schemeClr>
                  </a:glow>
                </a:effectLst>
              </a:rPr>
              <a:t>“If any brother trespass against thee           forgive him…”</a:t>
            </a:r>
            <a:endParaRPr lang="en-US" sz="3600" i="1" dirty="0">
              <a:effectLst>
                <a:glow rad="101600">
                  <a:schemeClr val="bg1">
                    <a:alpha val="60000"/>
                  </a:schemeClr>
                </a:glow>
              </a:effectLst>
            </a:endParaRPr>
          </a:p>
        </p:txBody>
      </p:sp>
      <p:pic>
        <p:nvPicPr>
          <p:cNvPr id="7" name="Picture 2" descr="http://papyrus.greenville.edu/wp-content/uploads/2013/09/NEH_Unholy-Things_3.jpg"/>
          <p:cNvPicPr>
            <a:picLocks noChangeAspect="1" noChangeArrowheads="1"/>
          </p:cNvPicPr>
          <p:nvPr/>
        </p:nvPicPr>
        <p:blipFill>
          <a:blip r:embed="rId3" cstate="print"/>
          <a:srcRect l="10667" t="6107" r="14666" b="20611"/>
          <a:stretch>
            <a:fillRect/>
          </a:stretch>
        </p:blipFill>
        <p:spPr bwMode="auto">
          <a:xfrm>
            <a:off x="685800" y="152400"/>
            <a:ext cx="2667000" cy="27432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172200" cy="2209799"/>
          </a:xfrm>
        </p:spPr>
        <p:txBody>
          <a:bodyPr>
            <a:noAutofit/>
          </a:bodyPr>
          <a:lstStyle/>
          <a:p>
            <a:r>
              <a:rPr lang="en-US" sz="3600" i="1" dirty="0" smtClean="0">
                <a:effectLst>
                  <a:glow rad="101600">
                    <a:schemeClr val="bg1">
                      <a:alpha val="60000"/>
                    </a:schemeClr>
                  </a:glow>
                </a:effectLst>
              </a:rPr>
              <a:t>“Recompense to no man evil for evil. If it be possible, as much as lieth in you, live peaceably    with all men.”</a:t>
            </a:r>
            <a:endParaRPr lang="en-US" sz="3600" i="1" dirty="0">
              <a:effectLst>
                <a:glow rad="101600">
                  <a:schemeClr val="bg1">
                    <a:alpha val="60000"/>
                  </a:schemeClr>
                </a:glow>
              </a:effectLst>
            </a:endParaRPr>
          </a:p>
        </p:txBody>
      </p:sp>
      <p:sp>
        <p:nvSpPr>
          <p:cNvPr id="3" name="Subtitle 2"/>
          <p:cNvSpPr>
            <a:spLocks noGrp="1"/>
          </p:cNvSpPr>
          <p:nvPr>
            <p:ph type="subTitle" idx="1"/>
          </p:nvPr>
        </p:nvSpPr>
        <p:spPr>
          <a:xfrm>
            <a:off x="228600" y="2438400"/>
            <a:ext cx="8686800" cy="4419600"/>
          </a:xfrm>
        </p:spPr>
        <p:txBody>
          <a:bodyPr>
            <a:normAutofit lnSpcReduction="10000"/>
          </a:bodyPr>
          <a:lstStyle/>
          <a:p>
            <a:r>
              <a:rPr lang="en-US" sz="3600" i="1" dirty="0" smtClean="0">
                <a:effectLst>
                  <a:glow rad="101600">
                    <a:schemeClr val="bg1">
                      <a:alpha val="60000"/>
                    </a:schemeClr>
                  </a:glow>
                </a:effectLst>
              </a:rPr>
              <a:t>“Dearly beloved, avenge not yourselves…for it is written, </a:t>
            </a:r>
            <a:r>
              <a:rPr lang="en-US" sz="3600" i="1" dirty="0" smtClean="0">
                <a:solidFill>
                  <a:schemeClr val="tx1"/>
                </a:solidFill>
                <a:effectLst>
                  <a:glow rad="101600">
                    <a:schemeClr val="bg1">
                      <a:alpha val="60000"/>
                    </a:schemeClr>
                  </a:glow>
                </a:effectLst>
              </a:rPr>
              <a:t>Vengeance is mine; I will repay, saith the Lord. Therefore if thine enemy hunger, feed him; if he thirst, give him drink: for in so doing thou shalt heap coals of fire on his head. Be not overcome with evil, but overcome evil with good.” </a:t>
            </a:r>
          </a:p>
          <a:p>
            <a:r>
              <a:rPr lang="en-US" sz="3600" i="1" dirty="0" smtClean="0">
                <a:solidFill>
                  <a:schemeClr val="tx1"/>
                </a:solidFill>
                <a:effectLst>
                  <a:glow rad="101600">
                    <a:schemeClr val="bg1">
                      <a:alpha val="60000"/>
                    </a:schemeClr>
                  </a:glow>
                </a:effectLst>
              </a:rPr>
              <a:t>(Romans 12:17-21)</a:t>
            </a:r>
            <a:endParaRPr lang="en-US" sz="3600" i="1" dirty="0">
              <a:solidFill>
                <a:schemeClr val="tx1"/>
              </a:solidFill>
              <a:effectLst>
                <a:glow rad="101600">
                  <a:schemeClr val="bg1">
                    <a:alpha val="60000"/>
                  </a:schemeClr>
                </a:glow>
              </a:effectLst>
            </a:endParaRPr>
          </a:p>
        </p:txBody>
      </p:sp>
      <p:pic>
        <p:nvPicPr>
          <p:cNvPr id="6146" name="Picture 2" descr="C:\Users\Ptr. Daniel White\Desktop\Bible pictures\faces\scan0002.jpg"/>
          <p:cNvPicPr>
            <a:picLocks noChangeAspect="1" noChangeArrowheads="1"/>
          </p:cNvPicPr>
          <p:nvPr/>
        </p:nvPicPr>
        <p:blipFill>
          <a:blip r:embed="rId3" cstate="print">
            <a:lum bright="-20000"/>
          </a:blip>
          <a:srcRect/>
          <a:stretch>
            <a:fillRect/>
          </a:stretch>
        </p:blipFill>
        <p:spPr bwMode="auto">
          <a:xfrm>
            <a:off x="0" y="0"/>
            <a:ext cx="2438399" cy="2368002"/>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The Standard for our Forgiveness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a:bodyPr>
          <a:lstStyle/>
          <a:p>
            <a:pPr algn="ctr">
              <a:buNone/>
            </a:pPr>
            <a:r>
              <a:rPr lang="en-US" sz="3600" i="1" dirty="0" smtClean="0">
                <a:effectLst>
                  <a:glow rad="101600">
                    <a:schemeClr val="bg1">
                      <a:alpha val="60000"/>
                    </a:schemeClr>
                  </a:glow>
                </a:effectLst>
              </a:rPr>
              <a:t>“Then said Jesus, Father forgive them for they know not what they do…”</a:t>
            </a:r>
          </a:p>
          <a:p>
            <a:pPr algn="ctr">
              <a:buNone/>
            </a:pPr>
            <a:r>
              <a:rPr lang="en-US" sz="3600" i="1" dirty="0" smtClean="0">
                <a:effectLst>
                  <a:glow rad="101600">
                    <a:schemeClr val="bg1">
                      <a:alpha val="60000"/>
                    </a:schemeClr>
                  </a:glow>
                </a:effectLst>
              </a:rPr>
              <a:t>“And be ye kind one to another, tenderhearted, forgiving one another, even as God for Christ’s sake hath forgiven you.”</a:t>
            </a:r>
          </a:p>
          <a:p>
            <a:pPr algn="ctr">
              <a:buNone/>
            </a:pPr>
            <a:r>
              <a:rPr lang="en-US" sz="3600" i="1" dirty="0" smtClean="0">
                <a:effectLst>
                  <a:glow rad="101600">
                    <a:schemeClr val="bg1">
                      <a:alpha val="60000"/>
                    </a:schemeClr>
                  </a:glow>
                </a:effectLst>
              </a:rPr>
              <a:t>“Forbearing one another, and forgiving one another, if any man have a quarrel against any: even as Christ forgave you, so also do ye.”</a:t>
            </a:r>
            <a:endParaRPr lang="en-US" sz="3600" i="1" dirty="0">
              <a:effectLst>
                <a:glow rad="101600">
                  <a:schemeClr val="bg1">
                    <a:alpha val="60000"/>
                  </a:schemeClr>
                </a:glow>
              </a:effectLst>
            </a:endParaRPr>
          </a:p>
        </p:txBody>
      </p:sp>
      <p:pic>
        <p:nvPicPr>
          <p:cNvPr id="7172" name="Picture 4" descr="C:\Users\Ptr. Daniel White\Desktop\Bible pictures\Jesus\12 Crucifixion\jesus_cross1111.jpg"/>
          <p:cNvPicPr>
            <a:picLocks noChangeAspect="1" noChangeArrowheads="1"/>
          </p:cNvPicPr>
          <p:nvPr/>
        </p:nvPicPr>
        <p:blipFill>
          <a:blip r:embed="rId3" cstate="print"/>
          <a:srcRect/>
          <a:stretch>
            <a:fillRect/>
          </a:stretch>
        </p:blipFill>
        <p:spPr bwMode="auto">
          <a:xfrm>
            <a:off x="914400" y="1314838"/>
            <a:ext cx="7467600" cy="559918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7172"/>
                                        </p:tgtEl>
                                        <p:attrNameLst>
                                          <p:attrName>ppt_w</p:attrName>
                                        </p:attrNameLst>
                                      </p:cBhvr>
                                      <p:tavLst>
                                        <p:tav tm="0">
                                          <p:val>
                                            <p:strVal val="ppt_w"/>
                                          </p:val>
                                        </p:tav>
                                        <p:tav tm="100000">
                                          <p:val>
                                            <p:fltVal val="0"/>
                                          </p:val>
                                        </p:tav>
                                      </p:tavLst>
                                    </p:anim>
                                    <p:anim calcmode="lin" valueType="num">
                                      <p:cBhvr>
                                        <p:cTn id="7" dur="1000"/>
                                        <p:tgtEl>
                                          <p:spTgt spid="7172"/>
                                        </p:tgtEl>
                                        <p:attrNameLst>
                                          <p:attrName>ppt_h</p:attrName>
                                        </p:attrNameLst>
                                      </p:cBhvr>
                                      <p:tavLst>
                                        <p:tav tm="0">
                                          <p:val>
                                            <p:strVal val="ppt_h"/>
                                          </p:val>
                                        </p:tav>
                                        <p:tav tm="100000">
                                          <p:val>
                                            <p:fltVal val="0"/>
                                          </p:val>
                                        </p:tav>
                                      </p:tavLst>
                                    </p:anim>
                                    <p:animEffect transition="out" filter="fade">
                                      <p:cBhvr>
                                        <p:cTn id="8" dur="1000"/>
                                        <p:tgtEl>
                                          <p:spTgt spid="7172"/>
                                        </p:tgtEl>
                                      </p:cBhvr>
                                    </p:animEffect>
                                    <p:set>
                                      <p:cBhvr>
                                        <p:cTn id="9" dur="1" fill="hold">
                                          <p:stCondLst>
                                            <p:cond delay="999"/>
                                          </p:stCondLst>
                                        </p:cTn>
                                        <p:tgtEl>
                                          <p:spTgt spid="717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“I could never forgive that person, they have hurt me too deeply!”</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5410200" cy="5105400"/>
          </a:xfrm>
        </p:spPr>
        <p:txBody>
          <a:bodyPr>
            <a:normAutofit/>
          </a:bodyPr>
          <a:lstStyle/>
          <a:p>
            <a:pPr algn="ctr">
              <a:buNone/>
            </a:pPr>
            <a:r>
              <a:rPr lang="en-US" sz="3600" i="1" dirty="0" smtClean="0">
                <a:effectLst>
                  <a:glow rad="101600">
                    <a:schemeClr val="bg1">
                      <a:alpha val="60000"/>
                    </a:schemeClr>
                  </a:glow>
                </a:effectLst>
              </a:rPr>
              <a:t>  “If there be therefore any consolation in Christ, if any comfort of love, if any fellowship of the Spirit, if any bowels and mercies, Fulfill ye my joy, that ye be likeminded, having the same love, being of one accord, of one mind.”</a:t>
            </a:r>
            <a:endParaRPr lang="en-US" sz="3600" i="1" dirty="0">
              <a:effectLst>
                <a:glow rad="101600">
                  <a:schemeClr val="bg1">
                    <a:alpha val="60000"/>
                  </a:schemeClr>
                </a:glow>
              </a:effectLst>
            </a:endParaRPr>
          </a:p>
        </p:txBody>
      </p:sp>
      <p:pic>
        <p:nvPicPr>
          <p:cNvPr id="5" name="Picture 2" descr="http://www.wallpaperswala.com/wp-content/gallery/forgiveness/forgiveness-man.jpg"/>
          <p:cNvPicPr>
            <a:picLocks noChangeAspect="1" noChangeArrowheads="1"/>
          </p:cNvPicPr>
          <p:nvPr/>
        </p:nvPicPr>
        <p:blipFill>
          <a:blip r:embed="rId3" cstate="print"/>
          <a:srcRect/>
          <a:stretch>
            <a:fillRect/>
          </a:stretch>
        </p:blipFill>
        <p:spPr bwMode="auto">
          <a:xfrm>
            <a:off x="5486400" y="3581400"/>
            <a:ext cx="3657600" cy="27432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3581400"/>
          </a:xfrm>
        </p:spPr>
        <p:txBody>
          <a:bodyPr>
            <a:normAutofit/>
          </a:bodyPr>
          <a:lstStyle/>
          <a:p>
            <a:r>
              <a:rPr lang="en-US" sz="3600" i="1" dirty="0" smtClean="0">
                <a:effectLst>
                  <a:glow rad="101600">
                    <a:schemeClr val="bg1">
                      <a:alpha val="60000"/>
                    </a:schemeClr>
                  </a:glow>
                </a:effectLst>
              </a:rPr>
              <a:t>“Let nothing be done through strife and vainglory; but in lowliness of mind let each esteem others better than themselves. Look not every man on his own things, but every man also on the things of others. Let this mind be in you which was also in Christ Jesus…”</a:t>
            </a:r>
            <a:endParaRPr lang="en-US" sz="3600" i="1" dirty="0">
              <a:effectLst>
                <a:glow rad="101600">
                  <a:schemeClr val="bg1">
                    <a:alpha val="60000"/>
                  </a:schemeClr>
                </a:glow>
              </a:effectLst>
            </a:endParaRPr>
          </a:p>
        </p:txBody>
      </p:sp>
      <p:pic>
        <p:nvPicPr>
          <p:cNvPr id="10242" name="Picture 2" descr="C:\Users\Ptr. Daniel White\Desktop\Bible pictures\Jesus\12 Crucifixion\Jesus_On_Cross(2).jpg"/>
          <p:cNvPicPr>
            <a:picLocks noChangeAspect="1" noChangeArrowheads="1"/>
          </p:cNvPicPr>
          <p:nvPr/>
        </p:nvPicPr>
        <p:blipFill>
          <a:blip r:embed="rId3" cstate="print"/>
          <a:srcRect/>
          <a:stretch>
            <a:fillRect/>
          </a:stretch>
        </p:blipFill>
        <p:spPr bwMode="auto">
          <a:xfrm>
            <a:off x="2667000" y="3581400"/>
            <a:ext cx="4368800" cy="32766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fontScale="90000"/>
          </a:bodyPr>
          <a:lstStyle/>
          <a:p>
            <a:r>
              <a:rPr lang="en-US" dirty="0" smtClean="0">
                <a:effectLst>
                  <a:glow rad="101600">
                    <a:schemeClr val="bg1">
                      <a:alpha val="60000"/>
                    </a:schemeClr>
                  </a:glow>
                </a:effectLst>
              </a:rPr>
              <a:t>What are some of the                               hurts Jesus suffered?</a:t>
            </a:r>
            <a:br>
              <a:rPr lang="en-US" dirty="0" smtClean="0">
                <a:effectLst>
                  <a:glow rad="101600">
                    <a:schemeClr val="bg1">
                      <a:alpha val="60000"/>
                    </a:schemeClr>
                  </a:glow>
                </a:effectLst>
              </a:rPr>
            </a:br>
            <a:r>
              <a:rPr lang="en-US" sz="4000" dirty="0" smtClean="0">
                <a:effectLst>
                  <a:glow rad="101600">
                    <a:schemeClr val="bg1">
                      <a:alpha val="60000"/>
                    </a:schemeClr>
                  </a:glow>
                </a:effectLst>
              </a:rPr>
              <a:t>(</a:t>
            </a:r>
            <a:r>
              <a:rPr lang="en-US" sz="4000" i="1" dirty="0" smtClean="0">
                <a:effectLst>
                  <a:glow rad="101600">
                    <a:schemeClr val="bg1">
                      <a:alpha val="60000"/>
                    </a:schemeClr>
                  </a:glow>
                </a:effectLst>
              </a:rPr>
              <a:t>Isaiah 53; Psalms 22:6-7, 16)</a:t>
            </a:r>
            <a:endParaRPr lang="en-US" sz="4000" dirty="0">
              <a:effectLst>
                <a:glow rad="101600">
                  <a:schemeClr val="bg1">
                    <a:alpha val="60000"/>
                  </a:schemeClr>
                </a:glow>
              </a:effectLst>
            </a:endParaRPr>
          </a:p>
        </p:txBody>
      </p:sp>
      <p:sp>
        <p:nvSpPr>
          <p:cNvPr id="3" name="Content Placeholder 2"/>
          <p:cNvSpPr>
            <a:spLocks noGrp="1"/>
          </p:cNvSpPr>
          <p:nvPr>
            <p:ph idx="1"/>
          </p:nvPr>
        </p:nvSpPr>
        <p:spPr>
          <a:xfrm>
            <a:off x="457200" y="2057400"/>
            <a:ext cx="8229600" cy="5105400"/>
          </a:xfrm>
        </p:spPr>
        <p:txBody>
          <a:bodyPr>
            <a:normAutofit lnSpcReduction="10000"/>
          </a:bodyPr>
          <a:lstStyle/>
          <a:p>
            <a:r>
              <a:rPr lang="en-US" sz="3600" dirty="0" smtClean="0">
                <a:effectLst>
                  <a:glow rad="101600">
                    <a:schemeClr val="bg1">
                      <a:alpha val="60000"/>
                    </a:schemeClr>
                  </a:glow>
                </a:effectLst>
              </a:rPr>
              <a:t>Despised</a:t>
            </a:r>
          </a:p>
          <a:p>
            <a:r>
              <a:rPr lang="en-US" sz="3600" dirty="0" smtClean="0">
                <a:effectLst>
                  <a:glow rad="101600">
                    <a:schemeClr val="bg1">
                      <a:alpha val="60000"/>
                    </a:schemeClr>
                  </a:glow>
                </a:effectLst>
              </a:rPr>
              <a:t>Rejected</a:t>
            </a:r>
          </a:p>
          <a:p>
            <a:r>
              <a:rPr lang="en-US" sz="3600" dirty="0" smtClean="0">
                <a:effectLst>
                  <a:glow rad="101600">
                    <a:schemeClr val="bg1">
                      <a:alpha val="60000"/>
                    </a:schemeClr>
                  </a:glow>
                </a:effectLst>
              </a:rPr>
              <a:t>Falsely accused</a:t>
            </a:r>
          </a:p>
          <a:p>
            <a:r>
              <a:rPr lang="en-US" sz="3600" dirty="0" smtClean="0">
                <a:effectLst>
                  <a:glow rad="101600">
                    <a:schemeClr val="bg1">
                      <a:alpha val="60000"/>
                    </a:schemeClr>
                  </a:glow>
                </a:effectLst>
              </a:rPr>
              <a:t>Betrayed</a:t>
            </a:r>
          </a:p>
          <a:p>
            <a:r>
              <a:rPr lang="en-US" sz="3600" dirty="0" smtClean="0">
                <a:effectLst>
                  <a:glow rad="101600">
                    <a:schemeClr val="bg1">
                      <a:alpha val="60000"/>
                    </a:schemeClr>
                  </a:glow>
                </a:effectLst>
              </a:rPr>
              <a:t>Forsaken</a:t>
            </a:r>
          </a:p>
          <a:p>
            <a:r>
              <a:rPr lang="en-US" sz="3600" dirty="0" smtClean="0">
                <a:effectLst>
                  <a:glow rad="101600">
                    <a:schemeClr val="bg1">
                      <a:alpha val="60000"/>
                    </a:schemeClr>
                  </a:glow>
                </a:effectLst>
              </a:rPr>
              <a:t>Mocked </a:t>
            </a:r>
          </a:p>
          <a:p>
            <a:r>
              <a:rPr lang="en-US" sz="3600" dirty="0" smtClean="0">
                <a:effectLst>
                  <a:glow rad="101600">
                    <a:schemeClr val="bg1">
                      <a:alpha val="60000"/>
                    </a:schemeClr>
                  </a:glow>
                </a:effectLst>
              </a:rPr>
              <a:t>Physically abused</a:t>
            </a:r>
          </a:p>
          <a:p>
            <a:r>
              <a:rPr lang="en-US" sz="3600" dirty="0" smtClean="0">
                <a:effectLst>
                  <a:glow rad="101600">
                    <a:schemeClr val="bg1">
                      <a:alpha val="60000"/>
                    </a:schemeClr>
                  </a:glow>
                </a:effectLst>
              </a:rPr>
              <a:t>Murdered</a:t>
            </a:r>
          </a:p>
          <a:p>
            <a:endParaRPr lang="en-US" sz="3600" dirty="0">
              <a:effectLst>
                <a:glow rad="101600">
                  <a:schemeClr val="bg1">
                    <a:alpha val="60000"/>
                  </a:schemeClr>
                </a:glow>
              </a:effectLst>
            </a:endParaRPr>
          </a:p>
        </p:txBody>
      </p:sp>
      <p:pic>
        <p:nvPicPr>
          <p:cNvPr id="11267" name="Picture 3" descr="C:\Users\Ptr. Daniel White\Desktop\Bible pictures\Jesus\12 Crucifixion\Simon hlpng w cross 3-410.jpg"/>
          <p:cNvPicPr>
            <a:picLocks noChangeAspect="1" noChangeArrowheads="1"/>
          </p:cNvPicPr>
          <p:nvPr/>
        </p:nvPicPr>
        <p:blipFill>
          <a:blip r:embed="rId3" cstate="print"/>
          <a:srcRect/>
          <a:stretch>
            <a:fillRect/>
          </a:stretch>
        </p:blipFill>
        <p:spPr bwMode="auto">
          <a:xfrm>
            <a:off x="4383087" y="2209800"/>
            <a:ext cx="4760913" cy="3327456"/>
          </a:xfrm>
          <a:prstGeom prst="rect">
            <a:avLst/>
          </a:prstGeom>
          <a:noFill/>
          <a:effectLst>
            <a:reflection blurRad="6350" stA="50000" endA="295" endPos="92000" dist="1016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has God dwelt with us who have sinned against Him so greatly?</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438400"/>
            <a:ext cx="8229600" cy="4191000"/>
          </a:xfrm>
        </p:spPr>
        <p:txBody>
          <a:bodyPr>
            <a:normAutofit/>
          </a:bodyPr>
          <a:lstStyle/>
          <a:p>
            <a:r>
              <a:rPr lang="en-US" sz="3600" i="1" dirty="0" smtClean="0">
                <a:solidFill>
                  <a:srgbClr val="FFC000"/>
                </a:solidFill>
                <a:effectLst>
                  <a:glow rad="101600">
                    <a:schemeClr val="bg1">
                      <a:alpha val="60000"/>
                    </a:schemeClr>
                  </a:glow>
                </a:effectLst>
              </a:rPr>
              <a:t>Ephesians 2:4-5</a:t>
            </a:r>
          </a:p>
          <a:p>
            <a:r>
              <a:rPr lang="en-US" sz="3600" i="1" dirty="0" smtClean="0">
                <a:solidFill>
                  <a:srgbClr val="FFC000"/>
                </a:solidFill>
                <a:effectLst>
                  <a:glow rad="101600">
                    <a:schemeClr val="bg1">
                      <a:alpha val="60000"/>
                    </a:schemeClr>
                  </a:glow>
                </a:effectLst>
              </a:rPr>
              <a:t>Isaiah 43:25</a:t>
            </a:r>
          </a:p>
          <a:p>
            <a:r>
              <a:rPr lang="en-US" sz="3600" i="1" dirty="0" smtClean="0">
                <a:solidFill>
                  <a:srgbClr val="FFC000"/>
                </a:solidFill>
                <a:effectLst>
                  <a:glow rad="101600">
                    <a:schemeClr val="bg1">
                      <a:alpha val="60000"/>
                    </a:schemeClr>
                  </a:glow>
                </a:effectLst>
              </a:rPr>
              <a:t>Hebrews 10:17</a:t>
            </a:r>
          </a:p>
          <a:p>
            <a:r>
              <a:rPr lang="en-US" sz="3600" i="1" dirty="0" smtClean="0">
                <a:solidFill>
                  <a:srgbClr val="FFC000"/>
                </a:solidFill>
                <a:effectLst>
                  <a:glow rad="101600">
                    <a:schemeClr val="bg1">
                      <a:alpha val="60000"/>
                    </a:schemeClr>
                  </a:glow>
                </a:effectLst>
              </a:rPr>
              <a:t>Micah 7:18-19</a:t>
            </a:r>
          </a:p>
          <a:p>
            <a:r>
              <a:rPr lang="en-US" sz="3600" i="1" dirty="0" smtClean="0">
                <a:solidFill>
                  <a:srgbClr val="FFC000"/>
                </a:solidFill>
                <a:effectLst>
                  <a:glow rad="101600">
                    <a:schemeClr val="bg1">
                      <a:alpha val="60000"/>
                    </a:schemeClr>
                  </a:glow>
                </a:effectLst>
              </a:rPr>
              <a:t>Colossians 2:14</a:t>
            </a:r>
            <a:endParaRPr lang="en-US" sz="3600" i="1" dirty="0">
              <a:solidFill>
                <a:srgbClr val="FFC000"/>
              </a:solidFill>
              <a:effectLst>
                <a:glow rad="101600">
                  <a:schemeClr val="bg1">
                    <a:alpha val="60000"/>
                  </a:schemeClr>
                </a:glow>
              </a:effectLst>
            </a:endParaRPr>
          </a:p>
        </p:txBody>
      </p:sp>
      <p:pic>
        <p:nvPicPr>
          <p:cNvPr id="12290" name="Picture 2" descr="C:\Users\Ptr. Daniel White\Desktop\Bible pictures\Jesus\12 Crucifixion\Sign above cross 1216-259.jpg"/>
          <p:cNvPicPr>
            <a:picLocks noChangeAspect="1" noChangeArrowheads="1"/>
          </p:cNvPicPr>
          <p:nvPr/>
        </p:nvPicPr>
        <p:blipFill>
          <a:blip r:embed="rId3" cstate="print"/>
          <a:srcRect/>
          <a:stretch>
            <a:fillRect/>
          </a:stretch>
        </p:blipFill>
        <p:spPr bwMode="auto">
          <a:xfrm>
            <a:off x="4953000" y="2133600"/>
            <a:ext cx="3435350" cy="363475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583362"/>
          </a:xfrm>
        </p:spPr>
        <p:txBody>
          <a:bodyPr>
            <a:noAutofit/>
          </a:bodyPr>
          <a:lstStyle/>
          <a:p>
            <a:r>
              <a:rPr lang="en-US" sz="5400" i="1" dirty="0" smtClean="0">
                <a:effectLst>
                  <a:glow rad="101600">
                    <a:schemeClr val="bg1">
                      <a:alpha val="60000"/>
                    </a:schemeClr>
                  </a:glow>
                </a:effectLst>
              </a:rPr>
              <a:t>(Ephesians 2:4-5) </a:t>
            </a:r>
            <a:br>
              <a:rPr lang="en-US" sz="5400" i="1" dirty="0" smtClean="0">
                <a:effectLst>
                  <a:glow rad="101600">
                    <a:schemeClr val="bg1">
                      <a:alpha val="60000"/>
                    </a:schemeClr>
                  </a:glow>
                </a:effectLst>
              </a:rPr>
            </a:br>
            <a:r>
              <a:rPr lang="en-US" sz="5400" i="1" dirty="0" smtClean="0">
                <a:effectLst>
                  <a:glow rad="101600">
                    <a:schemeClr val="bg1">
                      <a:alpha val="60000"/>
                    </a:schemeClr>
                  </a:glow>
                </a:effectLst>
              </a:rPr>
              <a:t>“But God, who is rich in mercy, for his great love wherewith he loved us, Even when we were dead in sins, hath quickened us together with Christ, by grace ye are saved.”</a:t>
            </a:r>
            <a:endParaRPr lang="en-US" sz="5400" i="1"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i="1" dirty="0" smtClean="0">
                <a:effectLst>
                  <a:glow rad="101600">
                    <a:schemeClr val="bg1">
                      <a:alpha val="60000"/>
                    </a:schemeClr>
                  </a:glow>
                </a:effectLst>
              </a:rPr>
              <a:t>(Ephesians 4:30-32) </a:t>
            </a:r>
            <a:br>
              <a:rPr lang="en-US" i="1" dirty="0" smtClean="0">
                <a:effectLst>
                  <a:glow rad="101600">
                    <a:schemeClr val="bg1">
                      <a:alpha val="60000"/>
                    </a:schemeClr>
                  </a:glow>
                </a:effectLst>
              </a:rPr>
            </a:br>
            <a:r>
              <a:rPr lang="en-US" i="1" dirty="0" smtClean="0">
                <a:effectLst>
                  <a:glow rad="101600">
                    <a:schemeClr val="bg1">
                      <a:alpha val="60000"/>
                    </a:schemeClr>
                  </a:glow>
                </a:effectLst>
              </a:rPr>
              <a:t>“And grieve not the holy Spirit of God, whereby ye are sealed unto the day of redemption. Let all bitterness, and wrath, and anger, and </a:t>
            </a:r>
            <a:r>
              <a:rPr lang="en-US" i="1" dirty="0" err="1" smtClean="0">
                <a:effectLst>
                  <a:glow rad="101600">
                    <a:schemeClr val="bg1">
                      <a:alpha val="60000"/>
                    </a:schemeClr>
                  </a:glow>
                </a:effectLst>
              </a:rPr>
              <a:t>clamour</a:t>
            </a:r>
            <a:r>
              <a:rPr lang="en-US" i="1" dirty="0" smtClean="0">
                <a:effectLst>
                  <a:glow rad="101600">
                    <a:schemeClr val="bg1">
                      <a:alpha val="60000"/>
                    </a:schemeClr>
                  </a:glow>
                </a:effectLst>
              </a:rPr>
              <a:t>, and evil speaking, be put away from you, with all malice: And be ye kind one to another, tenderhearted, </a:t>
            </a:r>
            <a:r>
              <a:rPr lang="en-US" i="1" u="sng" dirty="0" smtClean="0">
                <a:effectLst>
                  <a:glow rad="101600">
                    <a:schemeClr val="bg1">
                      <a:alpha val="60000"/>
                    </a:schemeClr>
                  </a:glow>
                </a:effectLst>
              </a:rPr>
              <a:t>forgiving one another</a:t>
            </a:r>
            <a:r>
              <a:rPr lang="en-US" i="1" dirty="0" smtClean="0">
                <a:effectLst>
                  <a:glow rad="101600">
                    <a:schemeClr val="bg1">
                      <a:alpha val="60000"/>
                    </a:schemeClr>
                  </a:glow>
                </a:effectLst>
              </a:rPr>
              <a:t>, even as God for Christ's sake hath forgiven you.”</a:t>
            </a:r>
            <a:endParaRPr lang="en-US" i="1"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4800" i="1" dirty="0" smtClean="0">
                <a:effectLst>
                  <a:glow rad="101600">
                    <a:schemeClr val="bg1">
                      <a:alpha val="60000"/>
                    </a:schemeClr>
                  </a:glow>
                </a:effectLst>
              </a:rPr>
              <a:t>(Isaiah 43:25)</a:t>
            </a:r>
            <a:br>
              <a:rPr lang="en-US" sz="4800" i="1" dirty="0" smtClean="0">
                <a:effectLst>
                  <a:glow rad="101600">
                    <a:schemeClr val="bg1">
                      <a:alpha val="60000"/>
                    </a:schemeClr>
                  </a:glow>
                </a:effectLst>
              </a:rPr>
            </a:br>
            <a:r>
              <a:rPr lang="en-US" sz="4800" i="1" dirty="0" smtClean="0">
                <a:effectLst>
                  <a:glow rad="101600">
                    <a:schemeClr val="bg1">
                      <a:alpha val="60000"/>
                    </a:schemeClr>
                  </a:glow>
                </a:effectLst>
              </a:rPr>
              <a:t>“I, even I, am he that </a:t>
            </a:r>
            <a:r>
              <a:rPr lang="en-US" sz="4800" i="1" dirty="0" err="1" smtClean="0">
                <a:effectLst>
                  <a:glow rad="101600">
                    <a:schemeClr val="bg1">
                      <a:alpha val="60000"/>
                    </a:schemeClr>
                  </a:glow>
                </a:effectLst>
              </a:rPr>
              <a:t>blotteth</a:t>
            </a:r>
            <a:r>
              <a:rPr lang="en-US" sz="4800" i="1" dirty="0" smtClean="0">
                <a:effectLst>
                  <a:glow rad="101600">
                    <a:schemeClr val="bg1">
                      <a:alpha val="60000"/>
                    </a:schemeClr>
                  </a:glow>
                </a:effectLst>
              </a:rPr>
              <a:t> out thy transgressions for mine own sake, and will not remember thy sins.”</a:t>
            </a:r>
            <a:endParaRPr lang="en-US" sz="4800" i="1"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r>
              <a:rPr lang="en-US" sz="4800" i="1" dirty="0" smtClean="0">
                <a:effectLst>
                  <a:glow rad="101600">
                    <a:schemeClr val="bg1">
                      <a:alpha val="60000"/>
                    </a:schemeClr>
                  </a:glow>
                </a:effectLst>
              </a:rPr>
              <a:t>(Hebrews 10:17)</a:t>
            </a:r>
            <a:br>
              <a:rPr lang="en-US" sz="4800" i="1" dirty="0" smtClean="0">
                <a:effectLst>
                  <a:glow rad="101600">
                    <a:schemeClr val="bg1">
                      <a:alpha val="60000"/>
                    </a:schemeClr>
                  </a:glow>
                </a:effectLst>
              </a:rPr>
            </a:br>
            <a:r>
              <a:rPr lang="en-US" sz="4800" i="1" dirty="0" smtClean="0">
                <a:effectLst>
                  <a:glow rad="101600">
                    <a:schemeClr val="bg1">
                      <a:alpha val="60000"/>
                    </a:schemeClr>
                  </a:glow>
                </a:effectLst>
              </a:rPr>
              <a:t> “And their sins and iniquities will I remember no more.”</a:t>
            </a:r>
            <a:endParaRPr lang="en-US" sz="4800" i="1" dirty="0">
              <a:effectLst>
                <a:glow rad="101600">
                  <a:schemeClr val="bg1">
                    <a:alpha val="60000"/>
                  </a:schemeClr>
                </a:glow>
              </a:effectLst>
            </a:endParaRPr>
          </a:p>
        </p:txBody>
      </p:sp>
      <p:pic>
        <p:nvPicPr>
          <p:cNvPr id="3074" name="Picture 2" descr="http://earstohear.net/images/43sign_4gvn_clipart-rel.jpg"/>
          <p:cNvPicPr>
            <a:picLocks noChangeAspect="1" noChangeArrowheads="1"/>
          </p:cNvPicPr>
          <p:nvPr/>
        </p:nvPicPr>
        <p:blipFill>
          <a:blip r:embed="rId2" cstate="print"/>
          <a:srcRect/>
          <a:stretch>
            <a:fillRect/>
          </a:stretch>
        </p:blipFill>
        <p:spPr bwMode="auto">
          <a:xfrm>
            <a:off x="1981200" y="3048000"/>
            <a:ext cx="5334000" cy="3556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9448800" cy="73152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6" name="Picture 2" descr="http://4.bp.blogspot.com/-FCaqQPR7uRA/UfmoxfqJVMI/AAAAAAAAGLM/asmRtbBK5ag/s1600/tumblr_me77j1Alrn1qhmhdfo1_500.jpg"/>
          <p:cNvPicPr>
            <a:picLocks noChangeAspect="1" noChangeArrowheads="1"/>
          </p:cNvPicPr>
          <p:nvPr/>
        </p:nvPicPr>
        <p:blipFill>
          <a:blip r:embed="rId2" cstate="print"/>
          <a:srcRect/>
          <a:stretch>
            <a:fillRect/>
          </a:stretch>
        </p:blipFill>
        <p:spPr bwMode="auto">
          <a:xfrm>
            <a:off x="-77069" y="1752600"/>
            <a:ext cx="9221070" cy="35814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c04.deviantart.net/fs71/f/2013/020/b/d/dark_depths_of_the_sea_by_psiipilehto-d5s420j.png"/>
          <p:cNvPicPr>
            <a:picLocks noChangeAspect="1" noChangeArrowheads="1"/>
          </p:cNvPicPr>
          <p:nvPr/>
        </p:nvPicPr>
        <p:blipFill>
          <a:blip r:embed="rId2" cstate="print"/>
          <a:srcRect r="11834"/>
          <a:stretch>
            <a:fillRect/>
          </a:stretch>
        </p:blipFill>
        <p:spPr bwMode="auto">
          <a:xfrm>
            <a:off x="0" y="0"/>
            <a:ext cx="9677400" cy="6858001"/>
          </a:xfrm>
          <a:prstGeom prst="rect">
            <a:avLst/>
          </a:prstGeom>
          <a:noFill/>
        </p:spPr>
      </p:pic>
      <p:sp>
        <p:nvSpPr>
          <p:cNvPr id="2" name="Title 1"/>
          <p:cNvSpPr>
            <a:spLocks noGrp="1"/>
          </p:cNvSpPr>
          <p:nvPr>
            <p:ph type="title"/>
          </p:nvPr>
        </p:nvSpPr>
        <p:spPr>
          <a:xfrm>
            <a:off x="304800" y="533400"/>
            <a:ext cx="8839200" cy="5791200"/>
          </a:xfrm>
        </p:spPr>
        <p:txBody>
          <a:bodyPr>
            <a:noAutofit/>
          </a:bodyPr>
          <a:lstStyle/>
          <a:p>
            <a:r>
              <a:rPr lang="en-US" sz="4800" i="1" dirty="0" smtClean="0">
                <a:effectLst>
                  <a:glow rad="101600">
                    <a:schemeClr val="bg1">
                      <a:alpha val="60000"/>
                    </a:schemeClr>
                  </a:glow>
                </a:effectLst>
              </a:rPr>
              <a:t>(Micah 7:19-18) </a:t>
            </a:r>
            <a:br>
              <a:rPr lang="en-US" sz="4800" i="1" dirty="0" smtClean="0">
                <a:effectLst>
                  <a:glow rad="101600">
                    <a:schemeClr val="bg1">
                      <a:alpha val="60000"/>
                    </a:schemeClr>
                  </a:glow>
                </a:effectLst>
              </a:rPr>
            </a:br>
            <a:r>
              <a:rPr lang="en-US" sz="4800" i="1" dirty="0" smtClean="0">
                <a:effectLst>
                  <a:glow rad="101600">
                    <a:schemeClr val="bg1">
                      <a:alpha val="60000"/>
                    </a:schemeClr>
                  </a:glow>
                </a:effectLst>
              </a:rPr>
              <a:t>“He will turn again, he will have compassion upon us; he will subdue our iniquities; and thou wilt cast all their sins into the depths of the sea.”</a:t>
            </a:r>
            <a:endParaRPr lang="en-US" sz="4800" i="1"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IUkFUTDtc4E/TaO1DLN5cHI/AAAAAAAAAK4/o1L7OAddMuM/s1600/nailed%2Bto%2Bcross.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28600" y="0"/>
            <a:ext cx="8763000" cy="6096000"/>
          </a:xfrm>
        </p:spPr>
        <p:txBody>
          <a:bodyPr>
            <a:normAutofit/>
          </a:bodyPr>
          <a:lstStyle/>
          <a:p>
            <a:r>
              <a:rPr lang="en-US" i="1" dirty="0" smtClean="0">
                <a:effectLst>
                  <a:glow rad="101600">
                    <a:schemeClr val="bg1">
                      <a:alpha val="60000"/>
                    </a:schemeClr>
                  </a:glow>
                </a:effectLst>
              </a:rPr>
              <a:t>(Colossians 2:14-15) </a:t>
            </a:r>
            <a:br>
              <a:rPr lang="en-US" i="1" dirty="0" smtClean="0">
                <a:effectLst>
                  <a:glow rad="101600">
                    <a:schemeClr val="bg1">
                      <a:alpha val="60000"/>
                    </a:schemeClr>
                  </a:glow>
                </a:effectLst>
              </a:rPr>
            </a:br>
            <a:r>
              <a:rPr lang="en-US" i="1" dirty="0" smtClean="0">
                <a:effectLst>
                  <a:glow rad="101600">
                    <a:schemeClr val="bg1">
                      <a:alpha val="60000"/>
                    </a:schemeClr>
                  </a:glow>
                </a:effectLst>
              </a:rPr>
              <a:t>“Blotting out the handwriting of ordinances that was against us, which was contrary to us, and took it out of the way, nailing it to his cross.” </a:t>
            </a:r>
            <a:endParaRPr lang="en-US" i="1"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did Jesus command us to respond to those who have wronged us?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5029200" y="2590800"/>
            <a:ext cx="3886200" cy="3535363"/>
          </a:xfrm>
        </p:spPr>
        <p:txBody>
          <a:bodyPr>
            <a:normAutofit/>
          </a:bodyPr>
          <a:lstStyle/>
          <a:p>
            <a:pPr algn="ctr">
              <a:buNone/>
            </a:pPr>
            <a:r>
              <a:rPr lang="en-US" sz="6600" i="1" dirty="0" smtClean="0">
                <a:effectLst>
                  <a:glow rad="101600">
                    <a:schemeClr val="bg1">
                      <a:alpha val="60000"/>
                    </a:schemeClr>
                  </a:glow>
                </a:effectLst>
              </a:rPr>
              <a:t>“Forgive them…”</a:t>
            </a:r>
            <a:endParaRPr lang="en-US" sz="6600" i="1" dirty="0">
              <a:effectLst>
                <a:glow rad="101600">
                  <a:schemeClr val="bg1">
                    <a:alpha val="60000"/>
                  </a:schemeClr>
                </a:glow>
              </a:effectLst>
            </a:endParaRPr>
          </a:p>
        </p:txBody>
      </p:sp>
      <p:pic>
        <p:nvPicPr>
          <p:cNvPr id="35842" name="Picture 2" descr="http://www.soulshepherding.org/wp-content/uploads/2013/03/Jesus-on-cross-light-of-heaven-shines.jpg"/>
          <p:cNvPicPr>
            <a:picLocks noChangeAspect="1" noChangeArrowheads="1"/>
          </p:cNvPicPr>
          <p:nvPr/>
        </p:nvPicPr>
        <p:blipFill>
          <a:blip r:embed="rId3" cstate="print"/>
          <a:srcRect t="-2036" r="32203"/>
          <a:stretch>
            <a:fillRect/>
          </a:stretch>
        </p:blipFill>
        <p:spPr bwMode="auto">
          <a:xfrm>
            <a:off x="152400" y="1828800"/>
            <a:ext cx="4636608" cy="46482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r>
              <a:rPr lang="en-US" dirty="0" smtClean="0">
                <a:effectLst>
                  <a:glow rad="101600">
                    <a:schemeClr val="bg1">
                      <a:alpha val="60000"/>
                    </a:schemeClr>
                  </a:glow>
                </a:effectLst>
              </a:rPr>
              <a:t>The act of forgiveness is only the starting place for dealing with those who </a:t>
            </a:r>
            <a:br>
              <a:rPr lang="en-US" dirty="0" smtClean="0">
                <a:effectLst>
                  <a:glow rad="101600">
                    <a:schemeClr val="bg1">
                      <a:alpha val="60000"/>
                    </a:schemeClr>
                  </a:glow>
                </a:effectLst>
              </a:rPr>
            </a:br>
            <a:r>
              <a:rPr lang="en-US" dirty="0" smtClean="0">
                <a:effectLst>
                  <a:glow rad="101600">
                    <a:schemeClr val="bg1">
                      <a:alpha val="60000"/>
                    </a:schemeClr>
                  </a:glow>
                </a:effectLst>
              </a:rPr>
              <a:t>have wronged us.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2514600"/>
            <a:ext cx="8915400" cy="4343400"/>
          </a:xfrm>
        </p:spPr>
        <p:txBody>
          <a:bodyPr>
            <a:normAutofit/>
          </a:bodyPr>
          <a:lstStyle/>
          <a:p>
            <a:pPr>
              <a:buFont typeface="Arial" charset="0"/>
              <a:buChar char="•"/>
            </a:pPr>
            <a:r>
              <a:rPr lang="en-US" sz="3600" dirty="0" smtClean="0">
                <a:effectLst>
                  <a:glow rad="101600">
                    <a:schemeClr val="bg1">
                      <a:alpha val="60000"/>
                    </a:schemeClr>
                  </a:glow>
                </a:effectLst>
              </a:rPr>
              <a:t>The initial act of releasing the offender must be followed by a commitment to invest positively in his or her life – </a:t>
            </a:r>
            <a:r>
              <a:rPr lang="en-US" sz="3600" i="1" dirty="0" smtClean="0">
                <a:effectLst>
                  <a:glow rad="101600">
                    <a:schemeClr val="bg1">
                      <a:alpha val="60000"/>
                    </a:schemeClr>
                  </a:glow>
                </a:effectLst>
              </a:rPr>
              <a:t>Luke 6:27-31</a:t>
            </a:r>
          </a:p>
          <a:p>
            <a:pPr>
              <a:buFont typeface="Arial" charset="0"/>
              <a:buChar char="•"/>
            </a:pPr>
            <a:r>
              <a:rPr lang="en-US" sz="3600" dirty="0" smtClean="0">
                <a:effectLst>
                  <a:glow rad="101600">
                    <a:schemeClr val="bg1">
                      <a:alpha val="60000"/>
                    </a:schemeClr>
                  </a:glow>
                </a:effectLst>
              </a:rPr>
              <a:t>This investment is the key to experiencing emotional healing and wholeness – </a:t>
            </a:r>
            <a:r>
              <a:rPr lang="en-US" sz="3600" i="1" dirty="0" smtClean="0">
                <a:solidFill>
                  <a:srgbClr val="FFC000"/>
                </a:solidFill>
                <a:effectLst>
                  <a:glow rad="101600">
                    <a:schemeClr val="bg1">
                      <a:alpha val="60000"/>
                    </a:schemeClr>
                  </a:glow>
                </a:effectLst>
              </a:rPr>
              <a:t>“Where your treasure is there shall your heart be also…”</a:t>
            </a:r>
            <a:endParaRPr lang="en-US" sz="3600" dirty="0">
              <a:solidFill>
                <a:srgbClr val="FFC000"/>
              </a:solidFill>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0"/>
          </a:xfrm>
        </p:spPr>
        <p:txBody>
          <a:bodyPr>
            <a:normAutofit/>
          </a:bodyPr>
          <a:lstStyle/>
          <a:p>
            <a:r>
              <a:rPr lang="en-US" sz="3600" i="1" dirty="0" smtClean="0"/>
              <a:t>(Luke 6:27-31) </a:t>
            </a:r>
            <a:br>
              <a:rPr lang="en-US" sz="3600" i="1" dirty="0" smtClean="0"/>
            </a:br>
            <a:r>
              <a:rPr lang="en-US" sz="3600" i="1" dirty="0" smtClean="0"/>
              <a:t>“But I say unto you which hear, Love your enemies, do good to them which hate you, Bless them that curse you, and pray for them which despitefully use you. And unto him that </a:t>
            </a:r>
            <a:r>
              <a:rPr lang="en-US" sz="3600" i="1" dirty="0" err="1" smtClean="0"/>
              <a:t>smiteth</a:t>
            </a:r>
            <a:r>
              <a:rPr lang="en-US" sz="3600" i="1" dirty="0" smtClean="0"/>
              <a:t> thee on the one cheek offer also the other; and him that </a:t>
            </a:r>
            <a:r>
              <a:rPr lang="en-US" sz="3600" i="1" dirty="0" err="1" smtClean="0"/>
              <a:t>taketh</a:t>
            </a:r>
            <a:r>
              <a:rPr lang="en-US" sz="3600" i="1" dirty="0" smtClean="0"/>
              <a:t> away thy </a:t>
            </a:r>
            <a:r>
              <a:rPr lang="en-US" sz="3600" i="1" dirty="0" err="1" smtClean="0"/>
              <a:t>cloke</a:t>
            </a:r>
            <a:r>
              <a:rPr lang="en-US" sz="3600" i="1" dirty="0" smtClean="0"/>
              <a:t> forbid not to take thy coat also.  Give to every man that asketh of thee; and of him that </a:t>
            </a:r>
            <a:r>
              <a:rPr lang="en-US" sz="3600" i="1" dirty="0" err="1" smtClean="0"/>
              <a:t>taketh</a:t>
            </a:r>
            <a:r>
              <a:rPr lang="en-US" sz="3600" i="1" dirty="0" smtClean="0"/>
              <a:t> away thy goods ask them not again. And as ye would that men should do to you, do ye also to them likewise.”</a:t>
            </a:r>
            <a:endParaRPr lang="en-US" sz="3600" i="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effectLst>
                  <a:glow rad="101600">
                    <a:schemeClr val="bg1">
                      <a:alpha val="60000"/>
                    </a:schemeClr>
                  </a:glow>
                </a:effectLst>
              </a:rPr>
              <a:t>“They don’t deserve to be forgiven…”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524000"/>
            <a:ext cx="5334000" cy="5334000"/>
          </a:xfrm>
        </p:spPr>
        <p:txBody>
          <a:bodyPr>
            <a:normAutofit/>
          </a:bodyPr>
          <a:lstStyle/>
          <a:p>
            <a:pPr algn="ctr">
              <a:buNone/>
            </a:pPr>
            <a:r>
              <a:rPr lang="en-US" sz="3600" i="1" dirty="0" smtClean="0">
                <a:solidFill>
                  <a:srgbClr val="FFC000"/>
                </a:solidFill>
                <a:effectLst>
                  <a:glow rad="101600">
                    <a:schemeClr val="bg1">
                      <a:alpha val="60000"/>
                    </a:schemeClr>
                  </a:glow>
                </a:effectLst>
              </a:rPr>
              <a:t>What did we do to deserve God’s forgiveness?</a:t>
            </a:r>
          </a:p>
          <a:p>
            <a:pPr algn="ctr">
              <a:buNone/>
            </a:pPr>
            <a:r>
              <a:rPr lang="en-US" sz="3600" i="1" dirty="0" smtClean="0">
                <a:effectLst>
                  <a:glow rad="101600">
                    <a:schemeClr val="bg1">
                      <a:alpha val="60000"/>
                    </a:schemeClr>
                  </a:glow>
                </a:effectLst>
              </a:rPr>
              <a:t>  “But God commendeth His love towards us, in that, while we were yet sinners, Christ died for us.” (Romans 5:18)</a:t>
            </a:r>
            <a:endParaRPr lang="en-US" sz="3600" i="1" dirty="0">
              <a:effectLst>
                <a:glow rad="101600">
                  <a:schemeClr val="bg1">
                    <a:alpha val="60000"/>
                  </a:schemeClr>
                </a:glow>
              </a:effectLst>
            </a:endParaRPr>
          </a:p>
        </p:txBody>
      </p:sp>
      <p:pic>
        <p:nvPicPr>
          <p:cNvPr id="35842" name="Picture 2" descr="http://3.bp.blogspot.com/_EBVunJoIPJ4/TT4pUUYBbVI/AAAAAAAAAc8/7wUXIgqZsGE/s1600/JesusOnCross_01.jpg"/>
          <p:cNvPicPr>
            <a:picLocks noChangeAspect="1" noChangeArrowheads="1"/>
          </p:cNvPicPr>
          <p:nvPr/>
        </p:nvPicPr>
        <p:blipFill>
          <a:blip r:embed="rId3" cstate="print"/>
          <a:srcRect/>
          <a:stretch>
            <a:fillRect/>
          </a:stretch>
        </p:blipFill>
        <p:spPr bwMode="auto">
          <a:xfrm>
            <a:off x="5791200" y="1981200"/>
            <a:ext cx="3071267" cy="4191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1/1c/Fish_hook.png"/>
          <p:cNvPicPr>
            <a:picLocks noChangeAspect="1" noChangeArrowheads="1"/>
          </p:cNvPicPr>
          <p:nvPr/>
        </p:nvPicPr>
        <p:blipFill>
          <a:blip r:embed="rId3" cstate="print"/>
          <a:srcRect/>
          <a:stretch>
            <a:fillRect/>
          </a:stretch>
        </p:blipFill>
        <p:spPr bwMode="auto">
          <a:xfrm>
            <a:off x="5257800" y="1828800"/>
            <a:ext cx="3114675" cy="3743325"/>
          </a:xfrm>
          <a:prstGeom prst="rect">
            <a:avLst/>
          </a:prstGeom>
          <a:noFill/>
        </p:spPr>
      </p:pic>
      <p:sp>
        <p:nvSpPr>
          <p:cNvPr id="2" name="Title 1"/>
          <p:cNvSpPr>
            <a:spLocks noGrp="1"/>
          </p:cNvSpPr>
          <p:nvPr>
            <p:ph type="title"/>
          </p:nvPr>
        </p:nvSpPr>
        <p:spPr>
          <a:xfrm>
            <a:off x="457200" y="0"/>
            <a:ext cx="8229600" cy="990600"/>
          </a:xfrm>
        </p:spPr>
        <p:txBody>
          <a:bodyPr>
            <a:normAutofit fontScale="90000"/>
          </a:bodyPr>
          <a:lstStyle/>
          <a:p>
            <a:r>
              <a:rPr lang="en-US" dirty="0" smtClean="0">
                <a:effectLst>
                  <a:glow rad="101600">
                    <a:schemeClr val="bg1">
                      <a:alpha val="60000"/>
                    </a:schemeClr>
                  </a:glow>
                </a:effectLst>
              </a:rPr>
              <a:t>If I forgive them, they’re off the hook!</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914400"/>
            <a:ext cx="9144000" cy="5943600"/>
          </a:xfrm>
        </p:spPr>
        <p:txBody>
          <a:bodyPr>
            <a:normAutofit/>
          </a:bodyPr>
          <a:lstStyle/>
          <a:p>
            <a:r>
              <a:rPr lang="en-US" sz="3600" dirty="0" smtClean="0">
                <a:effectLst>
                  <a:glow rad="101600">
                    <a:schemeClr val="bg1">
                      <a:alpha val="60000"/>
                    </a:schemeClr>
                  </a:glow>
                </a:effectLst>
              </a:rPr>
              <a:t>Letting your offender off your hook, does not mean that they are off God’s hook –       </a:t>
            </a:r>
            <a:r>
              <a:rPr lang="en-US" sz="3600" i="1" dirty="0" smtClean="0">
                <a:effectLst>
                  <a:glow rad="101600">
                    <a:schemeClr val="bg1">
                      <a:alpha val="60000"/>
                    </a:schemeClr>
                  </a:glow>
                </a:effectLst>
              </a:rPr>
              <a:t>Romans 12:19</a:t>
            </a:r>
          </a:p>
          <a:p>
            <a:r>
              <a:rPr lang="en-US" sz="3600" dirty="0" smtClean="0">
                <a:effectLst>
                  <a:glow rad="101600">
                    <a:schemeClr val="bg1">
                      <a:alpha val="60000"/>
                    </a:schemeClr>
                  </a:glow>
                </a:effectLst>
              </a:rPr>
              <a:t>Forgiveness involves transferring the prisoner over to the one who is able and responsible to meet out justice </a:t>
            </a:r>
            <a:r>
              <a:rPr lang="en-US" sz="3600" i="1" dirty="0" smtClean="0">
                <a:effectLst>
                  <a:glow rad="101600">
                    <a:schemeClr val="bg1">
                      <a:alpha val="60000"/>
                    </a:schemeClr>
                  </a:glow>
                </a:effectLst>
              </a:rPr>
              <a:t>– </a:t>
            </a:r>
            <a:r>
              <a:rPr lang="en-US" sz="3600" i="1" dirty="0" smtClean="0">
                <a:solidFill>
                  <a:srgbClr val="FFC000"/>
                </a:solidFill>
                <a:effectLst>
                  <a:glow rad="101600">
                    <a:schemeClr val="bg1">
                      <a:alpha val="60000"/>
                    </a:schemeClr>
                  </a:glow>
                </a:effectLst>
              </a:rPr>
              <a:t>“Shall not the judge of all the earth do right?”</a:t>
            </a:r>
          </a:p>
          <a:p>
            <a:r>
              <a:rPr lang="en-US" sz="3600" dirty="0" smtClean="0">
                <a:effectLst>
                  <a:glow rad="101600">
                    <a:schemeClr val="bg1">
                      <a:alpha val="60000"/>
                    </a:schemeClr>
                  </a:glow>
                </a:effectLst>
              </a:rPr>
              <a:t>Forgiveness relieves us of the burden and responsibility to hold them in prison   ourselves </a:t>
            </a:r>
            <a:r>
              <a:rPr lang="en-US" sz="3600" i="1" dirty="0" smtClean="0">
                <a:effectLst>
                  <a:glow rad="101600">
                    <a:schemeClr val="bg1">
                      <a:alpha val="60000"/>
                    </a:schemeClr>
                  </a:glow>
                </a:effectLst>
              </a:rPr>
              <a:t>-</a:t>
            </a:r>
            <a:endParaRPr lang="en-US" sz="3600" i="1"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effectLst>
                  <a:glow rad="101600">
                    <a:schemeClr val="bg1">
                      <a:alpha val="60000"/>
                    </a:schemeClr>
                  </a:glow>
                </a:effectLst>
              </a:rPr>
              <a:t>Discernment</a:t>
            </a:r>
            <a:br>
              <a:rPr lang="en-US" dirty="0" smtClean="0">
                <a:effectLst>
                  <a:glow rad="101600">
                    <a:schemeClr val="bg1">
                      <a:alpha val="60000"/>
                    </a:schemeClr>
                  </a:glow>
                </a:effectLst>
              </a:rPr>
            </a:br>
            <a:r>
              <a:rPr lang="en-US" sz="4000" i="1" dirty="0" smtClean="0">
                <a:effectLst>
                  <a:glow rad="101600">
                    <a:schemeClr val="bg1">
                      <a:alpha val="60000"/>
                    </a:schemeClr>
                  </a:glow>
                </a:effectLst>
              </a:rPr>
              <a:t>“Is there any unforgiveness in my heart”</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(Psalms 139:23-24)</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152400" y="1981200"/>
            <a:ext cx="8991600" cy="4876800"/>
          </a:xfrm>
        </p:spPr>
        <p:txBody>
          <a:bodyPr>
            <a:normAutofit lnSpcReduction="10000"/>
          </a:bodyPr>
          <a:lstStyle/>
          <a:p>
            <a:r>
              <a:rPr lang="en-US" sz="3600" dirty="0" smtClean="0">
                <a:effectLst>
                  <a:glow rad="101600">
                    <a:schemeClr val="bg1">
                      <a:alpha val="60000"/>
                    </a:schemeClr>
                  </a:glow>
                </a:effectLst>
              </a:rPr>
              <a:t>If you have truly forgiven every person who has wronged, offended, hurt and sinned against you, then you are able to experience – </a:t>
            </a:r>
            <a:r>
              <a:rPr lang="en-US" sz="3600" i="1" dirty="0" smtClean="0">
                <a:effectLst>
                  <a:glow rad="101600">
                    <a:schemeClr val="bg1">
                      <a:alpha val="60000"/>
                    </a:schemeClr>
                  </a:glow>
                </a:effectLst>
              </a:rPr>
              <a:t>Matthew 6:14-15</a:t>
            </a:r>
            <a:endParaRPr lang="en-US" sz="3600" dirty="0" smtClean="0">
              <a:effectLst>
                <a:glow rad="101600">
                  <a:schemeClr val="bg1">
                    <a:alpha val="60000"/>
                  </a:schemeClr>
                </a:glow>
              </a:effectLst>
            </a:endParaRPr>
          </a:p>
          <a:p>
            <a:pPr>
              <a:buFont typeface="Wingdings"/>
              <a:buChar char="Ø"/>
            </a:pPr>
            <a:r>
              <a:rPr lang="en-US" sz="3600" dirty="0" smtClean="0">
                <a:solidFill>
                  <a:srgbClr val="FFC000"/>
                </a:solidFill>
                <a:effectLst>
                  <a:glow rad="101600">
                    <a:schemeClr val="bg1">
                      <a:alpha val="60000"/>
                    </a:schemeClr>
                  </a:glow>
                </a:effectLst>
              </a:rPr>
              <a:t>Freedom</a:t>
            </a:r>
          </a:p>
          <a:p>
            <a:pPr>
              <a:buFont typeface="Wingdings"/>
              <a:buChar char="Ø"/>
            </a:pPr>
            <a:r>
              <a:rPr lang="en-US" sz="3600" dirty="0" smtClean="0">
                <a:solidFill>
                  <a:srgbClr val="FFC000"/>
                </a:solidFill>
                <a:effectLst>
                  <a:glow rad="101600">
                    <a:schemeClr val="bg1">
                      <a:alpha val="60000"/>
                    </a:schemeClr>
                  </a:glow>
                </a:effectLst>
              </a:rPr>
              <a:t>Joy</a:t>
            </a:r>
          </a:p>
          <a:p>
            <a:pPr>
              <a:buFont typeface="Wingdings"/>
              <a:buChar char="Ø"/>
            </a:pPr>
            <a:r>
              <a:rPr lang="en-US" sz="3600" dirty="0" smtClean="0">
                <a:solidFill>
                  <a:srgbClr val="FFC000"/>
                </a:solidFill>
                <a:effectLst>
                  <a:glow rad="101600">
                    <a:schemeClr val="bg1">
                      <a:alpha val="60000"/>
                    </a:schemeClr>
                  </a:glow>
                </a:effectLst>
              </a:rPr>
              <a:t>Peace</a:t>
            </a:r>
          </a:p>
          <a:p>
            <a:pPr>
              <a:buFont typeface="Wingdings"/>
              <a:buChar char="Ø"/>
            </a:pPr>
            <a:r>
              <a:rPr lang="en-US" sz="3600" dirty="0" smtClean="0">
                <a:solidFill>
                  <a:srgbClr val="FFC000"/>
                </a:solidFill>
                <a:effectLst>
                  <a:glow rad="101600">
                    <a:schemeClr val="bg1">
                      <a:alpha val="60000"/>
                    </a:schemeClr>
                  </a:glow>
                </a:effectLst>
              </a:rPr>
              <a:t>Blessing</a:t>
            </a:r>
          </a:p>
          <a:p>
            <a:pPr>
              <a:buFont typeface="Wingdings"/>
              <a:buChar char="Ø"/>
            </a:pPr>
            <a:endParaRPr lang="en-US" sz="3600" dirty="0">
              <a:effectLst>
                <a:glow rad="101600">
                  <a:schemeClr val="bg1">
                    <a:alpha val="60000"/>
                  </a:schemeClr>
                </a:glow>
              </a:effectLst>
            </a:endParaRPr>
          </a:p>
        </p:txBody>
      </p:sp>
      <p:pic>
        <p:nvPicPr>
          <p:cNvPr id="66562" name="Picture 2" descr="http://turnaroundtour.com/wp-content/uploads/happy-people.jpg"/>
          <p:cNvPicPr>
            <a:picLocks noChangeAspect="1" noChangeArrowheads="1"/>
          </p:cNvPicPr>
          <p:nvPr/>
        </p:nvPicPr>
        <p:blipFill>
          <a:blip r:embed="rId3" cstate="print"/>
          <a:srcRect/>
          <a:stretch>
            <a:fillRect/>
          </a:stretch>
        </p:blipFill>
        <p:spPr bwMode="auto">
          <a:xfrm>
            <a:off x="5219700" y="3914775"/>
            <a:ext cx="3924300" cy="29432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mwcnews.net/images/stories/art/prison.gif"/>
          <p:cNvPicPr>
            <a:picLocks noChangeAspect="1" noChangeArrowheads="1"/>
          </p:cNvPicPr>
          <p:nvPr/>
        </p:nvPicPr>
        <p:blipFill>
          <a:blip r:embed="rId2" cstate="print"/>
          <a:srcRect/>
          <a:stretch>
            <a:fillRect/>
          </a:stretch>
        </p:blipFill>
        <p:spPr bwMode="auto">
          <a:xfrm>
            <a:off x="2057400" y="0"/>
            <a:ext cx="5414211" cy="68580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447800"/>
          </a:xfrm>
        </p:spPr>
        <p:txBody>
          <a:bodyPr>
            <a:normAutofit fontScale="90000"/>
          </a:bodyPr>
          <a:lstStyle/>
          <a:p>
            <a:r>
              <a:rPr lang="en-US" dirty="0" smtClean="0">
                <a:effectLst>
                  <a:glow rad="101600">
                    <a:schemeClr val="bg1">
                      <a:alpha val="60000"/>
                    </a:schemeClr>
                  </a:glow>
                </a:effectLst>
              </a:rPr>
              <a:t>Ask God to search your heart to see if there is any unforgiveness there.</a:t>
            </a:r>
            <a:br>
              <a:rPr lang="en-US" dirty="0" smtClean="0">
                <a:effectLst>
                  <a:glow rad="101600">
                    <a:schemeClr val="bg1">
                      <a:alpha val="60000"/>
                    </a:schemeClr>
                  </a:glow>
                </a:effectLst>
              </a:rPr>
            </a:br>
            <a:r>
              <a:rPr lang="en-US" sz="4000" i="1" dirty="0" smtClean="0">
                <a:effectLst>
                  <a:glow rad="101600">
                    <a:schemeClr val="bg1">
                      <a:alpha val="60000"/>
                    </a:schemeClr>
                  </a:glow>
                </a:effectLst>
              </a:rPr>
              <a:t>(Psalms 26:2)</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228600" y="2590800"/>
            <a:ext cx="4419600" cy="4038600"/>
          </a:xfrm>
        </p:spPr>
        <p:txBody>
          <a:bodyPr>
            <a:normAutofit/>
          </a:bodyPr>
          <a:lstStyle/>
          <a:p>
            <a:pPr algn="ctr">
              <a:buNone/>
            </a:pPr>
            <a:r>
              <a:rPr lang="en-US" sz="3600" dirty="0" smtClean="0">
                <a:effectLst>
                  <a:glow rad="101600">
                    <a:schemeClr val="bg1">
                      <a:alpha val="60000"/>
                    </a:schemeClr>
                  </a:glow>
                </a:effectLst>
              </a:rPr>
              <a:t>   When you think of the person who has hurt you, which of the following attitudes do you experience?</a:t>
            </a:r>
            <a:endParaRPr lang="en-US" sz="3600" dirty="0">
              <a:effectLst>
                <a:glow rad="101600">
                  <a:schemeClr val="bg1">
                    <a:alpha val="60000"/>
                  </a:schemeClr>
                </a:glow>
              </a:effectLst>
            </a:endParaRPr>
          </a:p>
        </p:txBody>
      </p:sp>
      <p:sp>
        <p:nvSpPr>
          <p:cNvPr id="27650" name="AutoShape 2" descr="http://www.universallifechurch.ca/wp-content/uploads/2012/10/poison-300x254.jpg"/>
          <p:cNvSpPr>
            <a:spLocks noChangeAspect="1" noChangeArrowheads="1"/>
          </p:cNvSpPr>
          <p:nvPr/>
        </p:nvSpPr>
        <p:spPr bwMode="auto">
          <a:xfrm>
            <a:off x="155575" y="-1157288"/>
            <a:ext cx="2857500" cy="2419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http://www.universallifechurch.ca/wp-content/uploads/2012/10/poison-300x254.jpg"/>
          <p:cNvPicPr>
            <a:picLocks noChangeAspect="1" noChangeArrowheads="1"/>
          </p:cNvPicPr>
          <p:nvPr/>
        </p:nvPicPr>
        <p:blipFill>
          <a:blip r:embed="rId3" cstate="print"/>
          <a:srcRect/>
          <a:stretch>
            <a:fillRect/>
          </a:stretch>
        </p:blipFill>
        <p:spPr bwMode="auto">
          <a:xfrm>
            <a:off x="5029200" y="2895600"/>
            <a:ext cx="3848100" cy="325805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
            <a:ext cx="4040188" cy="1066800"/>
          </a:xfrm>
        </p:spPr>
        <p:txBody>
          <a:bodyPr>
            <a:normAutofit/>
          </a:bodyPr>
          <a:lstStyle/>
          <a:p>
            <a:pPr algn="ctr"/>
            <a:r>
              <a:rPr lang="en-US" sz="3600" dirty="0" smtClean="0">
                <a:solidFill>
                  <a:srgbClr val="FFFF00"/>
                </a:solidFill>
                <a:effectLst>
                  <a:glow rad="101600">
                    <a:schemeClr val="bg1">
                      <a:alpha val="60000"/>
                    </a:schemeClr>
                  </a:glow>
                </a:effectLst>
              </a:rPr>
              <a:t>Unforgiving spirit</a:t>
            </a:r>
            <a:endParaRPr lang="en-US" sz="3600" dirty="0">
              <a:solidFill>
                <a:srgbClr val="FFFF00"/>
              </a:solidFill>
              <a:effectLst>
                <a:glow rad="101600">
                  <a:schemeClr val="bg1">
                    <a:alpha val="60000"/>
                  </a:schemeClr>
                </a:glow>
              </a:effectLst>
            </a:endParaRPr>
          </a:p>
        </p:txBody>
      </p:sp>
      <p:sp>
        <p:nvSpPr>
          <p:cNvPr id="9" name="Content Placeholder 8"/>
          <p:cNvSpPr>
            <a:spLocks noGrp="1"/>
          </p:cNvSpPr>
          <p:nvPr>
            <p:ph sz="half" idx="2"/>
          </p:nvPr>
        </p:nvSpPr>
        <p:spPr>
          <a:xfrm>
            <a:off x="152400" y="1143000"/>
            <a:ext cx="4344988" cy="5715000"/>
          </a:xfrm>
        </p:spPr>
        <p:txBody>
          <a:bodyPr>
            <a:normAutofit/>
          </a:bodyPr>
          <a:lstStyle/>
          <a:p>
            <a:r>
              <a:rPr lang="en-US" sz="3200" dirty="0" smtClean="0">
                <a:effectLst>
                  <a:glow rad="101600">
                    <a:schemeClr val="bg1">
                      <a:alpha val="60000"/>
                    </a:schemeClr>
                  </a:glow>
                </a:effectLst>
              </a:rPr>
              <a:t>Emotional churning</a:t>
            </a:r>
          </a:p>
          <a:p>
            <a:r>
              <a:rPr lang="en-US" sz="3200" dirty="0" smtClean="0">
                <a:effectLst>
                  <a:glow rad="101600">
                    <a:schemeClr val="bg1">
                      <a:alpha val="60000"/>
                    </a:schemeClr>
                  </a:glow>
                </a:effectLst>
              </a:rPr>
              <a:t>Desire for revenge</a:t>
            </a:r>
          </a:p>
          <a:p>
            <a:r>
              <a:rPr lang="en-US" sz="3200" dirty="0" smtClean="0">
                <a:effectLst>
                  <a:glow rad="101600">
                    <a:schemeClr val="bg1">
                      <a:alpha val="60000"/>
                    </a:schemeClr>
                  </a:glow>
                </a:effectLst>
              </a:rPr>
              <a:t>Hard to ask God to bless them</a:t>
            </a:r>
          </a:p>
          <a:p>
            <a:r>
              <a:rPr lang="en-US" sz="3200" dirty="0" smtClean="0">
                <a:effectLst>
                  <a:glow rad="101600">
                    <a:schemeClr val="bg1">
                      <a:alpha val="60000"/>
                    </a:schemeClr>
                  </a:glow>
                </a:effectLst>
              </a:rPr>
              <a:t>Hard to see their good qualities</a:t>
            </a:r>
          </a:p>
          <a:p>
            <a:r>
              <a:rPr lang="en-US" sz="3200" dirty="0" smtClean="0">
                <a:effectLst>
                  <a:glow rad="101600">
                    <a:schemeClr val="bg1">
                      <a:alpha val="60000"/>
                    </a:schemeClr>
                  </a:glow>
                </a:effectLst>
              </a:rPr>
              <a:t>Want others to know what you know about them (negative)</a:t>
            </a:r>
            <a:endParaRPr lang="en-US" sz="3200" dirty="0">
              <a:effectLst>
                <a:glow rad="101600">
                  <a:schemeClr val="bg1">
                    <a:alpha val="60000"/>
                  </a:schemeClr>
                </a:glow>
              </a:effectLst>
            </a:endParaRPr>
          </a:p>
        </p:txBody>
      </p:sp>
      <p:sp>
        <p:nvSpPr>
          <p:cNvPr id="10" name="Text Placeholder 9"/>
          <p:cNvSpPr>
            <a:spLocks noGrp="1"/>
          </p:cNvSpPr>
          <p:nvPr>
            <p:ph type="body" sz="quarter" idx="3"/>
          </p:nvPr>
        </p:nvSpPr>
        <p:spPr>
          <a:xfrm>
            <a:off x="4645025" y="1"/>
            <a:ext cx="4041775" cy="1066799"/>
          </a:xfrm>
        </p:spPr>
        <p:txBody>
          <a:bodyPr>
            <a:normAutofit/>
          </a:bodyPr>
          <a:lstStyle/>
          <a:p>
            <a:pPr algn="ctr"/>
            <a:r>
              <a:rPr lang="en-US" sz="3600" dirty="0" smtClean="0">
                <a:solidFill>
                  <a:srgbClr val="FFFF00"/>
                </a:solidFill>
                <a:effectLst>
                  <a:glow rad="101600">
                    <a:schemeClr val="bg1">
                      <a:alpha val="60000"/>
                    </a:schemeClr>
                  </a:glow>
                </a:effectLst>
              </a:rPr>
              <a:t>Forgiving spirit</a:t>
            </a:r>
            <a:endParaRPr lang="en-US" sz="3600" dirty="0">
              <a:solidFill>
                <a:srgbClr val="FFFF00"/>
              </a:solidFill>
              <a:effectLst>
                <a:glow rad="101600">
                  <a:schemeClr val="bg1">
                    <a:alpha val="60000"/>
                  </a:schemeClr>
                </a:glow>
              </a:effectLst>
            </a:endParaRPr>
          </a:p>
        </p:txBody>
      </p:sp>
      <p:sp>
        <p:nvSpPr>
          <p:cNvPr id="11" name="Content Placeholder 10"/>
          <p:cNvSpPr>
            <a:spLocks noGrp="1"/>
          </p:cNvSpPr>
          <p:nvPr>
            <p:ph sz="quarter" idx="4"/>
          </p:nvPr>
        </p:nvSpPr>
        <p:spPr>
          <a:xfrm>
            <a:off x="4645025" y="1143000"/>
            <a:ext cx="4346575" cy="5715000"/>
          </a:xfrm>
        </p:spPr>
        <p:txBody>
          <a:bodyPr>
            <a:normAutofit lnSpcReduction="10000"/>
          </a:bodyPr>
          <a:lstStyle/>
          <a:p>
            <a:r>
              <a:rPr lang="en-US" sz="3200" dirty="0" smtClean="0">
                <a:effectLst>
                  <a:glow rad="101600">
                    <a:schemeClr val="bg1">
                      <a:alpha val="60000"/>
                    </a:schemeClr>
                  </a:glow>
                </a:effectLst>
              </a:rPr>
              <a:t>Desire for God to bless them</a:t>
            </a:r>
          </a:p>
          <a:p>
            <a:r>
              <a:rPr lang="en-US" sz="3200" dirty="0" smtClean="0">
                <a:effectLst>
                  <a:glow rad="101600">
                    <a:schemeClr val="bg1">
                      <a:alpha val="60000"/>
                    </a:schemeClr>
                  </a:glow>
                </a:effectLst>
              </a:rPr>
              <a:t>Desire to see him spiritually restored</a:t>
            </a:r>
          </a:p>
          <a:p>
            <a:r>
              <a:rPr lang="en-US" sz="3200" dirty="0" smtClean="0">
                <a:effectLst>
                  <a:glow rad="101600">
                    <a:schemeClr val="bg1">
                      <a:alpha val="60000"/>
                    </a:schemeClr>
                  </a:glow>
                </a:effectLst>
              </a:rPr>
              <a:t>Sense of rest and relinquishment</a:t>
            </a:r>
          </a:p>
          <a:p>
            <a:r>
              <a:rPr lang="en-US" sz="3200" dirty="0" smtClean="0">
                <a:effectLst>
                  <a:glow rad="101600">
                    <a:schemeClr val="bg1">
                      <a:alpha val="60000"/>
                    </a:schemeClr>
                  </a:glow>
                </a:effectLst>
              </a:rPr>
              <a:t>Gratefulness to God for that person</a:t>
            </a:r>
          </a:p>
          <a:p>
            <a:r>
              <a:rPr lang="en-US" sz="3200" dirty="0" smtClean="0">
                <a:effectLst>
                  <a:glow rad="101600">
                    <a:schemeClr val="bg1">
                      <a:alpha val="60000"/>
                    </a:schemeClr>
                  </a:glow>
                </a:effectLst>
              </a:rPr>
              <a:t>Humbled by how greatly you have been forgiven by God</a:t>
            </a:r>
            <a:endParaRPr lang="en-US" sz="3200"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to="" calcmode="lin" valueType="num">
                                      <p:cBhvr>
                                        <p:cTn id="7" dur="1" fill="hold"/>
                                        <p:tgtEl>
                                          <p:spTgt spid="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to="" calcmode="lin" valueType="num">
                                      <p:cBhvr>
                                        <p:cTn id="12" dur="1" fill="hold"/>
                                        <p:tgtEl>
                                          <p:spTgt spid="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to="" calcmode="lin" valueType="num">
                                      <p:cBhvr>
                                        <p:cTn id="17" dur="1" fill="hold"/>
                                        <p:tgtEl>
                                          <p:spTgt spid="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to="" calcmode="lin" valueType="num">
                                      <p:cBhvr>
                                        <p:cTn id="22" dur="1" fill="hold"/>
                                        <p:tgtEl>
                                          <p:spTgt spid="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to="" calcmode="lin" valueType="num">
                                      <p:cBhvr>
                                        <p:cTn id="27" dur="1" fill="hold"/>
                                        <p:tgtEl>
                                          <p:spTgt spid="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to="" calcmode="lin" valueType="num">
                                      <p:cBhvr>
                                        <p:cTn id="32" dur="1" fill="hold"/>
                                        <p:tgtEl>
                                          <p:spTgt spid="11">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to="" calcmode="lin" valueType="num">
                                      <p:cBhvr>
                                        <p:cTn id="37" dur="1" fill="hold"/>
                                        <p:tgtEl>
                                          <p:spTgt spid="11">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 to="" calcmode="lin" valueType="num">
                                      <p:cBhvr>
                                        <p:cTn id="42" dur="1" fill="hold"/>
                                        <p:tgtEl>
                                          <p:spTgt spid="11">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to="" calcmode="lin" valueType="num">
                                      <p:cBhvr>
                                        <p:cTn id="47" dur="1" fill="hold"/>
                                        <p:tgtEl>
                                          <p:spTgt spid="11">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 to="" calcmode="lin" valueType="num">
                                      <p:cBhvr>
                                        <p:cTn id="5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Why should we extend forgivingness? </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3600" dirty="0" smtClean="0">
                <a:effectLst>
                  <a:glow rad="101600">
                    <a:schemeClr val="bg1">
                      <a:alpha val="60000"/>
                    </a:schemeClr>
                  </a:glow>
                </a:effectLst>
              </a:rPr>
              <a:t>The offender is genuinely sorry for what he has done.</a:t>
            </a:r>
          </a:p>
          <a:p>
            <a:r>
              <a:rPr lang="en-US" sz="3600" dirty="0" smtClean="0">
                <a:effectLst>
                  <a:glow rad="101600">
                    <a:schemeClr val="bg1">
                      <a:alpha val="60000"/>
                    </a:schemeClr>
                  </a:glow>
                </a:effectLst>
              </a:rPr>
              <a:t>The offender promises he will never do it again.</a:t>
            </a:r>
          </a:p>
          <a:p>
            <a:r>
              <a:rPr lang="en-US" sz="3600" dirty="0" smtClean="0">
                <a:effectLst>
                  <a:glow rad="101600">
                    <a:schemeClr val="bg1">
                      <a:alpha val="60000"/>
                    </a:schemeClr>
                  </a:glow>
                </a:effectLst>
              </a:rPr>
              <a:t>The offence was an “understandable mistake.”</a:t>
            </a:r>
          </a:p>
          <a:p>
            <a:r>
              <a:rPr lang="en-US" sz="3600" dirty="0" smtClean="0">
                <a:effectLst>
                  <a:glow rad="101600">
                    <a:schemeClr val="bg1">
                      <a:alpha val="60000"/>
                    </a:schemeClr>
                  </a:glow>
                </a:effectLst>
              </a:rPr>
              <a:t>God commands me to forgive.</a:t>
            </a:r>
          </a:p>
          <a:p>
            <a:r>
              <a:rPr lang="en-US" sz="3600" dirty="0" smtClean="0">
                <a:effectLst>
                  <a:glow rad="101600">
                    <a:schemeClr val="bg1">
                      <a:alpha val="60000"/>
                    </a:schemeClr>
                  </a:glow>
                </a:effectLst>
              </a:rPr>
              <a:t>I have been forgiven an infinite debt by God, so I forgive as I have been forgiven.</a:t>
            </a:r>
            <a:endParaRPr lang="en-US" sz="3600"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I am not going to forgive them!</a:t>
            </a:r>
            <a:endParaRPr lang="en-US" dirty="0">
              <a:effectLst>
                <a:glow rad="101600">
                  <a:schemeClr val="bg1">
                    <a:alpha val="60000"/>
                  </a:schemeClr>
                </a:glow>
              </a:effectLst>
            </a:endParaRPr>
          </a:p>
        </p:txBody>
      </p:sp>
      <p:sp>
        <p:nvSpPr>
          <p:cNvPr id="3" name="Content Placeholder 2"/>
          <p:cNvSpPr>
            <a:spLocks noGrp="1"/>
          </p:cNvSpPr>
          <p:nvPr>
            <p:ph idx="1"/>
          </p:nvPr>
        </p:nvSpPr>
        <p:spPr/>
        <p:txBody>
          <a:bodyPr>
            <a:normAutofit/>
          </a:bodyPr>
          <a:lstStyle/>
          <a:p>
            <a:r>
              <a:rPr lang="en-US" sz="3600" dirty="0" smtClean="0">
                <a:effectLst>
                  <a:glow rad="101600">
                    <a:schemeClr val="bg1">
                      <a:alpha val="60000"/>
                    </a:schemeClr>
                  </a:glow>
                </a:effectLst>
              </a:rPr>
              <a:t>If you refuse to forgive you can expect the following – </a:t>
            </a:r>
          </a:p>
          <a:p>
            <a:pPr>
              <a:buNone/>
            </a:pPr>
            <a:endParaRPr lang="en-US" sz="3600" dirty="0" smtClean="0">
              <a:effectLst>
                <a:glow rad="101600">
                  <a:schemeClr val="bg1">
                    <a:alpha val="60000"/>
                  </a:schemeClr>
                </a:glow>
              </a:effectLst>
            </a:endParaRPr>
          </a:p>
          <a:p>
            <a:r>
              <a:rPr lang="en-US" sz="3600" i="1" dirty="0" smtClean="0">
                <a:solidFill>
                  <a:srgbClr val="FFFF00"/>
                </a:solidFill>
                <a:effectLst>
                  <a:glow rad="101600">
                    <a:schemeClr val="bg1">
                      <a:alpha val="60000"/>
                    </a:schemeClr>
                  </a:glow>
                </a:effectLst>
              </a:rPr>
              <a:t>Matthew 6:14-15</a:t>
            </a:r>
          </a:p>
          <a:p>
            <a:r>
              <a:rPr lang="en-US" sz="3600" i="1" dirty="0" smtClean="0">
                <a:solidFill>
                  <a:srgbClr val="FFFF00"/>
                </a:solidFill>
                <a:effectLst>
                  <a:glow rad="101600">
                    <a:schemeClr val="bg1">
                      <a:alpha val="60000"/>
                    </a:schemeClr>
                  </a:glow>
                </a:effectLst>
              </a:rPr>
              <a:t>Matthew 18:32-35</a:t>
            </a:r>
          </a:p>
          <a:p>
            <a:r>
              <a:rPr lang="en-US" sz="3600" i="1" dirty="0" smtClean="0">
                <a:solidFill>
                  <a:srgbClr val="FFFF00"/>
                </a:solidFill>
                <a:effectLst>
                  <a:glow rad="101600">
                    <a:schemeClr val="bg1">
                      <a:alpha val="60000"/>
                    </a:schemeClr>
                  </a:glow>
                </a:effectLst>
              </a:rPr>
              <a:t>II Corinthians 2:10-11</a:t>
            </a:r>
          </a:p>
        </p:txBody>
      </p:sp>
      <p:pic>
        <p:nvPicPr>
          <p:cNvPr id="21506" name="Picture 2" descr="http://4.bp.blogspot.com/_rCk74vgzal8/TTcX5WX9hmI/AAAAAAAAAsg/aItQ3ZxgH2M/s1600/Divorce-man-woman.png"/>
          <p:cNvPicPr>
            <a:picLocks noChangeAspect="1" noChangeArrowheads="1"/>
          </p:cNvPicPr>
          <p:nvPr/>
        </p:nvPicPr>
        <p:blipFill>
          <a:blip r:embed="rId3" cstate="print"/>
          <a:srcRect/>
          <a:stretch>
            <a:fillRect/>
          </a:stretch>
        </p:blipFill>
        <p:spPr bwMode="auto">
          <a:xfrm>
            <a:off x="4876800" y="2895600"/>
            <a:ext cx="4048125" cy="26860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i="1" dirty="0" smtClean="0"/>
              <a:t>(Matthew 6:14-15) </a:t>
            </a:r>
            <a:br>
              <a:rPr lang="en-US" i="1" dirty="0" smtClean="0"/>
            </a:br>
            <a:r>
              <a:rPr lang="en-US" i="1" dirty="0" smtClean="0"/>
              <a:t>“For if ye forgive men their trespasses, your heavenly Father will also forgive you: But if ye forgive not men their trespasses, neither will your Father forgive your trespasses.”</a:t>
            </a:r>
            <a:endParaRPr lang="en-US" i="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0"/>
          </a:xfrm>
        </p:spPr>
        <p:txBody>
          <a:bodyPr>
            <a:normAutofit/>
          </a:bodyPr>
          <a:lstStyle/>
          <a:p>
            <a:r>
              <a:rPr lang="en-US" sz="3600" i="1" dirty="0" smtClean="0"/>
              <a:t>(Matthew 18:32-35) </a:t>
            </a:r>
            <a:br>
              <a:rPr lang="en-US" sz="3600" i="1" dirty="0" smtClean="0"/>
            </a:br>
            <a:r>
              <a:rPr lang="en-US" sz="3600" i="1" dirty="0" smtClean="0"/>
              <a:t>“Then his lord, after that he had called him, said unto him, O thou wicked servant, I forgave thee all that debt, because thou </a:t>
            </a:r>
            <a:r>
              <a:rPr lang="en-US" sz="3600" i="1" dirty="0" err="1" smtClean="0"/>
              <a:t>desiredst</a:t>
            </a:r>
            <a:r>
              <a:rPr lang="en-US" sz="3600" i="1" dirty="0" smtClean="0"/>
              <a:t> me: </a:t>
            </a:r>
            <a:r>
              <a:rPr lang="en-US" sz="3600" i="1" dirty="0" err="1" smtClean="0"/>
              <a:t>Shouldest</a:t>
            </a:r>
            <a:r>
              <a:rPr lang="en-US" sz="3600" i="1" dirty="0" smtClean="0"/>
              <a:t> not thou also have had compassion on thy </a:t>
            </a:r>
            <a:r>
              <a:rPr lang="en-US" sz="3600" i="1" dirty="0" err="1" smtClean="0"/>
              <a:t>fellowservant</a:t>
            </a:r>
            <a:r>
              <a:rPr lang="en-US" sz="3600" i="1" dirty="0" smtClean="0"/>
              <a:t>, even as I had pity on thee? And his lord was wroth, and delivered him to the tormentors, till he should pay all that was due unto him. So likewise shall my heavenly Father do also unto you, if ye from your hearts forgive not every one his brother their trespasses.”</a:t>
            </a:r>
            <a:endParaRPr lang="en-US" sz="3600" i="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rickety.us/wp-content/uploads/2010/03/Sarah_behind_ba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i="1" dirty="0" smtClean="0"/>
              <a:t>(II Corinthians 2:10-11)  </a:t>
            </a:r>
            <a:br>
              <a:rPr lang="en-US" i="1" dirty="0" smtClean="0"/>
            </a:br>
            <a:r>
              <a:rPr lang="en-US" i="1" dirty="0" smtClean="0"/>
              <a:t>“To whom ye forgive any thing, I forgive also: for if I forgave any thing, to whom I forgave it, for your sakes forgave I it in the person of Christ; Lest Satan should get an advantage of us: for we are not ignorant of his devices.”</a:t>
            </a:r>
            <a:endParaRPr lang="en-US" i="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effectLst>
                  <a:glow rad="101600">
                    <a:schemeClr val="bg1">
                      <a:alpha val="60000"/>
                    </a:schemeClr>
                  </a:glow>
                </a:effectLst>
              </a:rPr>
              <a:t>I’ve forgiven them, but I’ll never be able to </a:t>
            </a:r>
            <a:r>
              <a:rPr lang="en-US" dirty="0">
                <a:effectLst>
                  <a:glow rad="101600">
                    <a:schemeClr val="bg1">
                      <a:alpha val="60000"/>
                    </a:schemeClr>
                  </a:glow>
                </a:effectLst>
              </a:rPr>
              <a:t>f</a:t>
            </a:r>
            <a:r>
              <a:rPr lang="en-US" dirty="0" smtClean="0">
                <a:effectLst>
                  <a:glow rad="101600">
                    <a:schemeClr val="bg1">
                      <a:alpha val="60000"/>
                    </a:schemeClr>
                  </a:glow>
                </a:effectLst>
              </a:rPr>
              <a:t>orget what they did to me.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81200"/>
            <a:ext cx="9144000" cy="4876800"/>
          </a:xfrm>
        </p:spPr>
        <p:txBody>
          <a:bodyPr>
            <a:normAutofit fontScale="92500"/>
          </a:bodyPr>
          <a:lstStyle/>
          <a:p>
            <a:r>
              <a:rPr lang="en-US" sz="3600" dirty="0" smtClean="0">
                <a:effectLst>
                  <a:glow rad="101600">
                    <a:schemeClr val="bg1">
                      <a:alpha val="60000"/>
                    </a:schemeClr>
                  </a:glow>
                </a:effectLst>
              </a:rPr>
              <a:t>When God forgives us, what does He promise?</a:t>
            </a:r>
          </a:p>
          <a:p>
            <a:pPr>
              <a:buFont typeface="Wingdings"/>
              <a:buChar char="Ø"/>
            </a:pPr>
            <a:r>
              <a:rPr lang="en-US" sz="3600" i="1" dirty="0" smtClean="0">
                <a:solidFill>
                  <a:srgbClr val="FFC000"/>
                </a:solidFill>
                <a:effectLst>
                  <a:glow rad="101600">
                    <a:schemeClr val="bg1">
                      <a:alpha val="60000"/>
                    </a:schemeClr>
                  </a:glow>
                </a:effectLst>
              </a:rPr>
              <a:t>Jeremiah 31:34  “For I will forgive their iniquity, and I will remember their sin no more.”</a:t>
            </a:r>
          </a:p>
          <a:p>
            <a:pPr>
              <a:buFont typeface="Wingdings"/>
              <a:buChar char="Ø"/>
            </a:pPr>
            <a:r>
              <a:rPr lang="en-US" sz="3600" i="1" dirty="0" smtClean="0">
                <a:solidFill>
                  <a:srgbClr val="FFC000"/>
                </a:solidFill>
                <a:effectLst>
                  <a:glow rad="101600">
                    <a:schemeClr val="bg1">
                      <a:alpha val="60000"/>
                    </a:schemeClr>
                  </a:glow>
                </a:effectLst>
              </a:rPr>
              <a:t>Hebrews 10:17  “And their sins and iniquities will I remember no more.”</a:t>
            </a:r>
          </a:p>
          <a:p>
            <a:pPr>
              <a:buFont typeface="Wingdings"/>
              <a:buChar char="Ø"/>
            </a:pPr>
            <a:r>
              <a:rPr lang="en-US" sz="3600" i="1" dirty="0" smtClean="0">
                <a:solidFill>
                  <a:srgbClr val="FFC000"/>
                </a:solidFill>
                <a:effectLst>
                  <a:glow rad="101600">
                    <a:schemeClr val="bg1">
                      <a:alpha val="60000"/>
                    </a:schemeClr>
                  </a:glow>
                </a:effectLst>
              </a:rPr>
              <a:t>Psalms 103:12 “As far as the east is from the west, so far hath he removed our transgressions from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Autofit/>
          </a:bodyPr>
          <a:lstStyle/>
          <a:p>
            <a:r>
              <a:rPr lang="en-US" sz="3300" dirty="0" smtClean="0">
                <a:effectLst>
                  <a:glow rad="101600">
                    <a:schemeClr val="bg1">
                      <a:alpha val="60000"/>
                    </a:schemeClr>
                  </a:glow>
                </a:effectLst>
              </a:rPr>
              <a:t>It is possible to live with an unforgiving spirit so long, that you become blinded to its presents in your life – </a:t>
            </a:r>
            <a:r>
              <a:rPr lang="en-US" sz="3300" i="1" dirty="0" smtClean="0">
                <a:effectLst>
                  <a:glow rad="101600">
                    <a:schemeClr val="bg1">
                      <a:alpha val="60000"/>
                    </a:schemeClr>
                  </a:glow>
                </a:effectLst>
              </a:rPr>
              <a:t>Hebrews 12:15</a:t>
            </a:r>
          </a:p>
          <a:p>
            <a:r>
              <a:rPr lang="en-US" sz="3300" i="1" dirty="0" smtClean="0">
                <a:effectLst>
                  <a:glow rad="101600">
                    <a:schemeClr val="bg1">
                      <a:alpha val="60000"/>
                    </a:schemeClr>
                  </a:glow>
                </a:effectLst>
              </a:rPr>
              <a:t>The following exercise will help you discern if there is any forgiveness lodged in your heart -</a:t>
            </a:r>
          </a:p>
          <a:p>
            <a:pPr>
              <a:buNone/>
            </a:pPr>
            <a:r>
              <a:rPr lang="en-US" sz="3300" i="1" dirty="0" smtClean="0">
                <a:effectLst>
                  <a:glow rad="101600">
                    <a:schemeClr val="bg1">
                      <a:alpha val="60000"/>
                    </a:schemeClr>
                  </a:glow>
                </a:effectLst>
              </a:rPr>
              <a:t>Question: Have you ever been hurt?</a:t>
            </a:r>
            <a:endParaRPr lang="en-US" sz="3300" i="1" dirty="0">
              <a:effectLst>
                <a:glow rad="101600">
                  <a:schemeClr val="bg1">
                    <a:alpha val="60000"/>
                  </a:schemeClr>
                </a:glow>
              </a:effectLst>
            </a:endParaRPr>
          </a:p>
          <a:p>
            <a:pPr>
              <a:buFont typeface="Wingdings"/>
              <a:buChar char="Ø"/>
            </a:pPr>
            <a:r>
              <a:rPr lang="en-US" sz="3300" i="1" dirty="0" smtClean="0">
                <a:solidFill>
                  <a:srgbClr val="FFC000"/>
                </a:solidFill>
                <a:effectLst>
                  <a:glow rad="101600">
                    <a:schemeClr val="bg1">
                      <a:alpha val="60000"/>
                    </a:schemeClr>
                  </a:glow>
                </a:effectLst>
              </a:rPr>
              <a:t>Lied to</a:t>
            </a:r>
          </a:p>
          <a:p>
            <a:pPr>
              <a:buFont typeface="Wingdings"/>
              <a:buChar char="Ø"/>
            </a:pPr>
            <a:r>
              <a:rPr lang="en-US" sz="3300" i="1" dirty="0" smtClean="0">
                <a:solidFill>
                  <a:srgbClr val="FFC000"/>
                </a:solidFill>
                <a:effectLst>
                  <a:glow rad="101600">
                    <a:schemeClr val="bg1">
                      <a:alpha val="60000"/>
                    </a:schemeClr>
                  </a:glow>
                </a:effectLst>
              </a:rPr>
              <a:t>Promises broken</a:t>
            </a:r>
          </a:p>
          <a:p>
            <a:pPr>
              <a:buFont typeface="Wingdings"/>
              <a:buChar char="Ø"/>
            </a:pPr>
            <a:r>
              <a:rPr lang="en-US" sz="3300" i="1" dirty="0" smtClean="0">
                <a:solidFill>
                  <a:srgbClr val="FFC000"/>
                </a:solidFill>
                <a:effectLst>
                  <a:glow rad="101600">
                    <a:schemeClr val="bg1">
                      <a:alpha val="60000"/>
                    </a:schemeClr>
                  </a:glow>
                </a:effectLst>
              </a:rPr>
              <a:t>Neglected</a:t>
            </a:r>
          </a:p>
          <a:p>
            <a:pPr>
              <a:buFont typeface="Wingdings"/>
              <a:buChar char="Ø"/>
            </a:pPr>
            <a:r>
              <a:rPr lang="en-US" sz="3300" i="1" dirty="0" smtClean="0">
                <a:solidFill>
                  <a:srgbClr val="FFC000"/>
                </a:solidFill>
                <a:effectLst>
                  <a:glow rad="101600">
                    <a:schemeClr val="bg1">
                      <a:alpha val="60000"/>
                    </a:schemeClr>
                  </a:glow>
                </a:effectLst>
              </a:rPr>
              <a:t>Rejected</a:t>
            </a:r>
          </a:p>
          <a:p>
            <a:pPr>
              <a:buFont typeface="Wingdings"/>
              <a:buChar char="Ø"/>
            </a:pPr>
            <a:r>
              <a:rPr lang="en-US" sz="3300" i="1" dirty="0" smtClean="0">
                <a:solidFill>
                  <a:srgbClr val="FFC000"/>
                </a:solidFill>
                <a:effectLst>
                  <a:glow rad="101600">
                    <a:schemeClr val="bg1">
                      <a:alpha val="60000"/>
                    </a:schemeClr>
                  </a:glow>
                </a:effectLst>
              </a:rPr>
              <a:t>Find yourself telling others how that person      hurt you.</a:t>
            </a:r>
          </a:p>
          <a:p>
            <a:pPr>
              <a:buNone/>
            </a:pPr>
            <a:endParaRPr lang="en-US" sz="3300" i="1" dirty="0" smtClean="0">
              <a:effectLst>
                <a:glow rad="101600">
                  <a:schemeClr val="bg1">
                    <a:alpha val="60000"/>
                  </a:schemeClr>
                </a:glow>
              </a:effectLst>
            </a:endParaRPr>
          </a:p>
        </p:txBody>
      </p:sp>
      <p:pic>
        <p:nvPicPr>
          <p:cNvPr id="64514" name="Picture 2" descr="http://www.habermonitor.com/img/turkiye-de-insanlarin-yuzde-kaci-mutlu-ya-da.jpg"/>
          <p:cNvPicPr>
            <a:picLocks noChangeAspect="1" noChangeArrowheads="1"/>
          </p:cNvPicPr>
          <p:nvPr/>
        </p:nvPicPr>
        <p:blipFill>
          <a:blip r:embed="rId3" cstate="print"/>
          <a:srcRect/>
          <a:stretch>
            <a:fillRect/>
          </a:stretch>
        </p:blipFill>
        <p:spPr bwMode="auto">
          <a:xfrm>
            <a:off x="5029200" y="3429000"/>
            <a:ext cx="3171825" cy="2362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are we to forgive?</a:t>
            </a:r>
            <a:br>
              <a:rPr lang="en-US" dirty="0" smtClean="0">
                <a:effectLst>
                  <a:glow rad="101600">
                    <a:schemeClr val="bg1">
                      <a:alpha val="60000"/>
                    </a:schemeClr>
                  </a:glow>
                </a:effectLst>
              </a:rPr>
            </a:br>
            <a:endParaRPr lang="en-US" dirty="0"/>
          </a:p>
        </p:txBody>
      </p:sp>
      <p:sp>
        <p:nvSpPr>
          <p:cNvPr id="3" name="Content Placeholder 2"/>
          <p:cNvSpPr>
            <a:spLocks noGrp="1"/>
          </p:cNvSpPr>
          <p:nvPr>
            <p:ph idx="1"/>
          </p:nvPr>
        </p:nvSpPr>
        <p:spPr>
          <a:xfrm>
            <a:off x="457200" y="1447800"/>
            <a:ext cx="8229600" cy="4678363"/>
          </a:xfrm>
        </p:spPr>
        <p:txBody>
          <a:bodyPr/>
          <a:lstStyle/>
          <a:p>
            <a:pPr>
              <a:buFont typeface="Wingdings"/>
              <a:buChar char="Ø"/>
            </a:pPr>
            <a:r>
              <a:rPr lang="en-US" i="1" dirty="0" smtClean="0">
                <a:solidFill>
                  <a:srgbClr val="FFC000"/>
                </a:solidFill>
                <a:effectLst>
                  <a:glow rad="101600">
                    <a:schemeClr val="bg1">
                      <a:alpha val="60000"/>
                    </a:schemeClr>
                  </a:glow>
                </a:effectLst>
              </a:rPr>
              <a:t>Colossians 3:13</a:t>
            </a:r>
          </a:p>
          <a:p>
            <a:pPr>
              <a:buFont typeface="Wingdings"/>
              <a:buChar char="Ø"/>
            </a:pPr>
            <a:r>
              <a:rPr lang="en-US" i="1" dirty="0" smtClean="0">
                <a:solidFill>
                  <a:srgbClr val="FFC000"/>
                </a:solidFill>
                <a:effectLst>
                  <a:glow rad="101600">
                    <a:schemeClr val="bg1">
                      <a:alpha val="60000"/>
                    </a:schemeClr>
                  </a:glow>
                </a:effectLst>
              </a:rPr>
              <a:t>Ephesians 4:32</a:t>
            </a:r>
          </a:p>
          <a:p>
            <a:endParaRPr lang="en-US" dirty="0"/>
          </a:p>
        </p:txBody>
      </p:sp>
      <p:pic>
        <p:nvPicPr>
          <p:cNvPr id="89090" name="Picture 2" descr="http://www.whittonbaptist.org.uk/wp-content/uploads/2011/10/forgiven.jpg"/>
          <p:cNvPicPr>
            <a:picLocks noChangeAspect="1" noChangeArrowheads="1"/>
          </p:cNvPicPr>
          <p:nvPr/>
        </p:nvPicPr>
        <p:blipFill>
          <a:blip r:embed="rId2" cstate="print"/>
          <a:srcRect/>
          <a:stretch>
            <a:fillRect/>
          </a:stretch>
        </p:blipFill>
        <p:spPr bwMode="auto">
          <a:xfrm>
            <a:off x="2590800" y="2895600"/>
            <a:ext cx="6362700" cy="37433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dirty="0" smtClean="0">
                <a:effectLst>
                  <a:glow rad="101600">
                    <a:schemeClr val="bg1">
                      <a:alpha val="60000"/>
                    </a:schemeClr>
                  </a:glow>
                </a:effectLst>
              </a:rPr>
              <a:t>I really have forgiven, but I still struggle with feelings of                     hurt and bitterness.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514600"/>
            <a:ext cx="5257800" cy="4343400"/>
          </a:xfrm>
        </p:spPr>
        <p:txBody>
          <a:bodyPr>
            <a:normAutofit/>
          </a:bodyPr>
          <a:lstStyle/>
          <a:p>
            <a:r>
              <a:rPr lang="en-US" sz="3600" dirty="0" smtClean="0">
                <a:effectLst>
                  <a:glow rad="101600">
                    <a:schemeClr val="bg1">
                      <a:alpha val="60000"/>
                    </a:schemeClr>
                  </a:glow>
                </a:effectLst>
              </a:rPr>
              <a:t>Key to overcome hurts </a:t>
            </a:r>
          </a:p>
          <a:p>
            <a:r>
              <a:rPr lang="en-US" sz="3600" dirty="0" smtClean="0">
                <a:effectLst>
                  <a:glow rad="101600">
                    <a:schemeClr val="bg1">
                      <a:alpha val="60000"/>
                    </a:schemeClr>
                  </a:glow>
                </a:effectLst>
              </a:rPr>
              <a:t>Serve your offender</a:t>
            </a:r>
          </a:p>
          <a:p>
            <a:pPr>
              <a:buNone/>
            </a:pPr>
            <a:endParaRPr lang="en-US" sz="3600" dirty="0" smtClean="0">
              <a:effectLst>
                <a:glow rad="101600">
                  <a:schemeClr val="bg1">
                    <a:alpha val="60000"/>
                  </a:schemeClr>
                </a:glow>
              </a:effectLst>
            </a:endParaRPr>
          </a:p>
        </p:txBody>
      </p:sp>
      <p:pic>
        <p:nvPicPr>
          <p:cNvPr id="17410" name="Picture 2" descr="http://www.clipartsfree.net/vector/medium/1310382299_Clip_Art.png"/>
          <p:cNvPicPr>
            <a:picLocks noChangeAspect="1" noChangeArrowheads="1"/>
          </p:cNvPicPr>
          <p:nvPr/>
        </p:nvPicPr>
        <p:blipFill>
          <a:blip r:embed="rId3" cstate="print"/>
          <a:srcRect/>
          <a:stretch>
            <a:fillRect/>
          </a:stretch>
        </p:blipFill>
        <p:spPr bwMode="auto">
          <a:xfrm>
            <a:off x="5486400" y="2971800"/>
            <a:ext cx="3413294" cy="2743200"/>
          </a:xfrm>
          <a:prstGeom prst="rect">
            <a:avLst/>
          </a:prstGeom>
          <a:noFill/>
        </p:spPr>
      </p:pic>
      <p:pic>
        <p:nvPicPr>
          <p:cNvPr id="17412" name="Picture 4" descr="http://coaching-journey.com/wp-content/uploads/2013/10/too-busy-serving-others.jpg"/>
          <p:cNvPicPr>
            <a:picLocks noChangeAspect="1" noChangeArrowheads="1"/>
          </p:cNvPicPr>
          <p:nvPr/>
        </p:nvPicPr>
        <p:blipFill>
          <a:blip r:embed="rId4" cstate="print"/>
          <a:srcRect/>
          <a:stretch>
            <a:fillRect/>
          </a:stretch>
        </p:blipFill>
        <p:spPr bwMode="auto">
          <a:xfrm>
            <a:off x="533400" y="4572000"/>
            <a:ext cx="4819650" cy="20002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to="" calcmode="lin" valueType="num">
                                      <p:cBhvr>
                                        <p:cTn id="12" dur="1" fill="hold"/>
                                        <p:tgtEl>
                                          <p:spTgt spid="174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down)">
                                      <p:cBhvr>
                                        <p:cTn id="2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http://2.bp.blogspot.com/-BnofsRC-m4I/T4MVCsfq4II/AAAAAAAAEt0/eEzIALPrtaw/s400/the%2Bpassion%2Bof%2Bthe%2Bchrist%2Bgarden%2Bof%2Bolives%2Bmalchus%2Bloosing%2Bear%2Bpeter%2Bpassion030.jpg"/>
          <p:cNvPicPr>
            <a:picLocks noChangeAspect="1" noChangeArrowheads="1"/>
          </p:cNvPicPr>
          <p:nvPr/>
        </p:nvPicPr>
        <p:blipFill>
          <a:blip r:embed="rId2" cstate="print"/>
          <a:srcRect/>
          <a:stretch>
            <a:fillRect/>
          </a:stretch>
        </p:blipFill>
        <p:spPr bwMode="auto">
          <a:xfrm>
            <a:off x="0" y="1600200"/>
            <a:ext cx="91440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3188" name="Picture 4" descr="https://burningfireshutinmybones.files.wordpress.com/2012/10/jesus-healed-malchus-ear.jpg%3Fw%3D474"/>
          <p:cNvPicPr>
            <a:picLocks noChangeAspect="1" noChangeArrowheads="1"/>
          </p:cNvPicPr>
          <p:nvPr/>
        </p:nvPicPr>
        <p:blipFill>
          <a:blip r:embed="rId3" cstate="print"/>
          <a:srcRect/>
          <a:stretch>
            <a:fillRect/>
          </a:stretch>
        </p:blipFill>
        <p:spPr bwMode="auto">
          <a:xfrm>
            <a:off x="2209800" y="1600200"/>
            <a:ext cx="5130452" cy="374523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2000" fill="hold"/>
                                        <p:tgtEl>
                                          <p:spTgt spid="93188"/>
                                        </p:tgtEl>
                                        <p:attrNameLst>
                                          <p:attrName>ppt_w</p:attrName>
                                        </p:attrNameLst>
                                      </p:cBhvr>
                                      <p:tavLst>
                                        <p:tav tm="0">
                                          <p:val>
                                            <p:fltVal val="0"/>
                                          </p:val>
                                        </p:tav>
                                        <p:tav tm="100000">
                                          <p:val>
                                            <p:strVal val="#ppt_w"/>
                                          </p:val>
                                        </p:tav>
                                      </p:tavLst>
                                    </p:anim>
                                    <p:anim calcmode="lin" valueType="num">
                                      <p:cBhvr>
                                        <p:cTn id="8" dur="2000" fill="hold"/>
                                        <p:tgtEl>
                                          <p:spTgt spid="93188"/>
                                        </p:tgtEl>
                                        <p:attrNameLst>
                                          <p:attrName>ppt_h</p:attrName>
                                        </p:attrNameLst>
                                      </p:cBhvr>
                                      <p:tavLst>
                                        <p:tav tm="0">
                                          <p:val>
                                            <p:fltVal val="0"/>
                                          </p:val>
                                        </p:tav>
                                        <p:tav tm="100000">
                                          <p:val>
                                            <p:strVal val="#ppt_h"/>
                                          </p:val>
                                        </p:tav>
                                      </p:tavLst>
                                    </p:anim>
                                    <p:animEffect transition="in" filter="fade">
                                      <p:cBhvr>
                                        <p:cTn id="9" dur="2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Forgiveness is a choice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981200"/>
            <a:ext cx="5562600" cy="4648200"/>
          </a:xfrm>
        </p:spPr>
        <p:txBody>
          <a:bodyPr>
            <a:normAutofit/>
          </a:bodyPr>
          <a:lstStyle/>
          <a:p>
            <a:r>
              <a:rPr lang="en-US" sz="3600" dirty="0" smtClean="0">
                <a:effectLst>
                  <a:glow rad="101600">
                    <a:schemeClr val="bg1">
                      <a:alpha val="60000"/>
                    </a:schemeClr>
                  </a:glow>
                </a:effectLst>
              </a:rPr>
              <a:t>Has God revealed any lack of forgiveness in your heart?</a:t>
            </a:r>
          </a:p>
          <a:p>
            <a:r>
              <a:rPr lang="en-US" sz="3600" dirty="0" smtClean="0">
                <a:effectLst>
                  <a:glow rad="101600">
                    <a:schemeClr val="bg1">
                      <a:alpha val="60000"/>
                    </a:schemeClr>
                  </a:glow>
                </a:effectLst>
              </a:rPr>
              <a:t>Do you desire to be set free from the prison of an unforgiving spirit?</a:t>
            </a:r>
            <a:endParaRPr lang="en-US" sz="3600" dirty="0">
              <a:effectLst>
                <a:glow rad="101600">
                  <a:schemeClr val="bg1">
                    <a:alpha val="60000"/>
                  </a:schemeClr>
                </a:glow>
              </a:effectLst>
            </a:endParaRPr>
          </a:p>
        </p:txBody>
      </p:sp>
      <p:pic>
        <p:nvPicPr>
          <p:cNvPr id="15362" name="Picture 2" descr="http://4.bp.blogspot.com/-XeZMye1TRW0/Ufk6pH5gPmI/AAAAAAAAAXY/M1DeQJrsElc/s1600/humble.jpg"/>
          <p:cNvPicPr>
            <a:picLocks noChangeAspect="1" noChangeArrowheads="1"/>
          </p:cNvPicPr>
          <p:nvPr/>
        </p:nvPicPr>
        <p:blipFill>
          <a:blip r:embed="rId3" cstate="print"/>
          <a:srcRect/>
          <a:stretch>
            <a:fillRect/>
          </a:stretch>
        </p:blipFill>
        <p:spPr bwMode="auto">
          <a:xfrm>
            <a:off x="5905500" y="2819400"/>
            <a:ext cx="3238500" cy="242887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6000" dirty="0" smtClean="0">
                <a:effectLst>
                  <a:glow rad="101600">
                    <a:schemeClr val="bg1">
                      <a:alpha val="60000"/>
                    </a:schemeClr>
                  </a:glow>
                </a:effectLst>
              </a:rPr>
              <a:t>Would you be willing for God to deal with you in the same way that you want to see your offender dealt with?</a:t>
            </a:r>
            <a:endParaRPr lang="en-US" sz="6000"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Are you ready to choose the</a:t>
            </a:r>
            <a:br>
              <a:rPr lang="en-US" dirty="0" smtClean="0">
                <a:effectLst>
                  <a:glow rad="101600">
                    <a:schemeClr val="bg1">
                      <a:alpha val="60000"/>
                    </a:schemeClr>
                  </a:glow>
                </a:effectLst>
              </a:rPr>
            </a:br>
            <a:r>
              <a:rPr lang="en-US" dirty="0" smtClean="0">
                <a:effectLst>
                  <a:glow rad="101600">
                    <a:schemeClr val="bg1">
                      <a:alpha val="60000"/>
                    </a:schemeClr>
                  </a:glow>
                </a:effectLst>
              </a:rPr>
              <a:t> pathway of forgiveness?</a:t>
            </a:r>
            <a:endParaRPr lang="en-US" dirty="0">
              <a:effectLst>
                <a:glow rad="101600">
                  <a:schemeClr val="bg1">
                    <a:alpha val="60000"/>
                  </a:schemeClr>
                </a:glow>
              </a:effectLst>
            </a:endParaRPr>
          </a:p>
        </p:txBody>
      </p:sp>
      <p:pic>
        <p:nvPicPr>
          <p:cNvPr id="4" name="Picture 2" descr="C:\Users\Ptr. Daniel White\Documents\My Scans\2009-06 (Jun)\scan0021.jpg"/>
          <p:cNvPicPr>
            <a:picLocks noGrp="1" noChangeAspect="1" noChangeArrowheads="1"/>
          </p:cNvPicPr>
          <p:nvPr>
            <p:ph idx="1"/>
          </p:nvPr>
        </p:nvPicPr>
        <p:blipFill>
          <a:blip r:embed="rId3" cstate="print"/>
          <a:stretch>
            <a:fillRect/>
          </a:stretch>
        </p:blipFill>
        <p:spPr bwMode="auto">
          <a:xfrm>
            <a:off x="1136930" y="1676400"/>
            <a:ext cx="6711670" cy="47244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rot="18714337">
            <a:off x="-232370" y="2731690"/>
            <a:ext cx="3448655" cy="914400"/>
          </a:xfrm>
          <a:prstGeom prst="rect">
            <a:avLst/>
          </a:prstGeom>
          <a:solidFill>
            <a:schemeClr val="tx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rPr>
              <a:t>Bitterness</a:t>
            </a:r>
            <a:endParaRPr lang="en-US" sz="4000" b="1" dirty="0">
              <a:solidFill>
                <a:srgbClr val="C00000"/>
              </a:solidFill>
            </a:endParaRPr>
          </a:p>
        </p:txBody>
      </p:sp>
      <p:sp>
        <p:nvSpPr>
          <p:cNvPr id="9" name="Rectangle 8"/>
          <p:cNvSpPr/>
          <p:nvPr/>
        </p:nvSpPr>
        <p:spPr>
          <a:xfrm rot="2748057">
            <a:off x="5596770" y="2697947"/>
            <a:ext cx="3448655" cy="914400"/>
          </a:xfrm>
          <a:prstGeom prst="rect">
            <a:avLst/>
          </a:prstGeom>
          <a:solidFill>
            <a:schemeClr val="tx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Forgiveness</a:t>
            </a:r>
            <a:endParaRPr lang="en-US" sz="3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Steps that must be taken in order to find freedom from an unforgiving spirit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981200"/>
            <a:ext cx="8229600" cy="4724400"/>
          </a:xfrm>
        </p:spPr>
        <p:txBody>
          <a:bodyPr>
            <a:normAutofit/>
          </a:bodyPr>
          <a:lstStyle/>
          <a:p>
            <a:r>
              <a:rPr lang="en-US" sz="3600" dirty="0" smtClean="0">
                <a:effectLst>
                  <a:glow rad="101600">
                    <a:schemeClr val="bg1">
                      <a:alpha val="60000"/>
                    </a:schemeClr>
                  </a:glow>
                </a:effectLst>
              </a:rPr>
              <a:t>Make a list of people who have wronged you and that you are bitter towards.</a:t>
            </a:r>
          </a:p>
          <a:p>
            <a:r>
              <a:rPr lang="en-US" sz="3600" dirty="0" smtClean="0">
                <a:effectLst>
                  <a:glow rad="101600">
                    <a:schemeClr val="bg1">
                      <a:alpha val="60000"/>
                    </a:schemeClr>
                  </a:glow>
                </a:effectLst>
              </a:rPr>
              <a:t>Ask God to forgive you for your wrong attitude and response to their wrong doing – </a:t>
            </a:r>
            <a:r>
              <a:rPr lang="en-US" sz="3600" i="1" dirty="0" smtClean="0">
                <a:effectLst>
                  <a:glow rad="101600">
                    <a:schemeClr val="bg1">
                      <a:alpha val="60000"/>
                    </a:schemeClr>
                  </a:glow>
                </a:effectLst>
              </a:rPr>
              <a:t>I John 1:9</a:t>
            </a:r>
          </a:p>
          <a:p>
            <a:r>
              <a:rPr lang="en-US" sz="3600" dirty="0" smtClean="0">
                <a:effectLst>
                  <a:glow rad="101600">
                    <a:schemeClr val="bg1">
                      <a:alpha val="60000"/>
                    </a:schemeClr>
                  </a:glow>
                </a:effectLst>
              </a:rPr>
              <a:t>Thank God for each person who has wounded you – </a:t>
            </a:r>
            <a:r>
              <a:rPr lang="en-US" sz="3600" i="1" dirty="0" smtClean="0">
                <a:effectLst>
                  <a:glow rad="101600">
                    <a:schemeClr val="bg1">
                      <a:alpha val="60000"/>
                    </a:schemeClr>
                  </a:glow>
                </a:effectLst>
              </a:rPr>
              <a:t>Romans 8:28</a:t>
            </a:r>
            <a:endParaRPr lang="en-US" sz="3600" i="1"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1.bp.blogspot.com/-yCy0xLE4CK8/TV2lJyC5fBI/AAAAAAAAALY/lh09o_UbEhY/s1600/list%2Bimage.gif"/>
          <p:cNvPicPr>
            <a:picLocks noChangeAspect="1" noChangeArrowheads="1"/>
          </p:cNvPicPr>
          <p:nvPr/>
        </p:nvPicPr>
        <p:blipFill>
          <a:blip r:embed="rId2" cstate="print"/>
          <a:srcRect/>
          <a:stretch>
            <a:fillRect/>
          </a:stretch>
        </p:blipFill>
        <p:spPr bwMode="auto">
          <a:xfrm>
            <a:off x="838200" y="120077"/>
            <a:ext cx="7492296" cy="6737923"/>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953000" cy="6629400"/>
          </a:xfrm>
        </p:spPr>
        <p:txBody>
          <a:bodyPr>
            <a:normAutofit fontScale="92500"/>
          </a:bodyPr>
          <a:lstStyle/>
          <a:p>
            <a:r>
              <a:rPr lang="en-US" sz="3600" dirty="0" smtClean="0">
                <a:effectLst>
                  <a:glow rad="101600">
                    <a:schemeClr val="bg1">
                      <a:alpha val="60000"/>
                    </a:schemeClr>
                  </a:glow>
                </a:effectLst>
              </a:rPr>
              <a:t>Confess to your offender your wrong attitude and response, ask them to forgive you –        </a:t>
            </a:r>
            <a:r>
              <a:rPr lang="en-US" sz="3600" i="1" dirty="0" smtClean="0">
                <a:effectLst>
                  <a:glow rad="101600">
                    <a:schemeClr val="bg1">
                      <a:alpha val="60000"/>
                    </a:schemeClr>
                  </a:glow>
                </a:effectLst>
              </a:rPr>
              <a:t>Matthew 5:23-25</a:t>
            </a:r>
          </a:p>
          <a:p>
            <a:r>
              <a:rPr lang="en-US" sz="3600" dirty="0" smtClean="0">
                <a:effectLst>
                  <a:glow rad="101600">
                    <a:schemeClr val="bg1">
                      <a:alpha val="60000"/>
                    </a:schemeClr>
                  </a:glow>
                </a:effectLst>
              </a:rPr>
              <a:t>As Christ has forgiven you, fully forgive each of your offenders – </a:t>
            </a:r>
            <a:r>
              <a:rPr lang="en-US" sz="3600" i="1" dirty="0" smtClean="0">
                <a:effectLst>
                  <a:glow rad="101600">
                    <a:schemeClr val="bg1">
                      <a:alpha val="60000"/>
                    </a:schemeClr>
                  </a:glow>
                </a:effectLst>
              </a:rPr>
              <a:t>Ephesians 4:32</a:t>
            </a:r>
          </a:p>
          <a:p>
            <a:r>
              <a:rPr lang="en-US" sz="3600" dirty="0" smtClean="0">
                <a:effectLst>
                  <a:glow rad="101600">
                    <a:schemeClr val="bg1">
                      <a:alpha val="60000"/>
                    </a:schemeClr>
                  </a:glow>
                </a:effectLst>
              </a:rPr>
              <a:t>Confirm your love towards them by serving them – </a:t>
            </a:r>
            <a:r>
              <a:rPr lang="en-US" sz="3600" i="1" dirty="0" smtClean="0">
                <a:effectLst>
                  <a:glow rad="101600">
                    <a:schemeClr val="bg1">
                      <a:alpha val="60000"/>
                    </a:schemeClr>
                  </a:glow>
                </a:effectLst>
              </a:rPr>
              <a:t>II Corinthians 2:8</a:t>
            </a:r>
            <a:endParaRPr lang="en-US" sz="3600" i="1" dirty="0">
              <a:effectLst>
                <a:glow rad="101600">
                  <a:schemeClr val="bg1">
                    <a:alpha val="60000"/>
                  </a:schemeClr>
                </a:glow>
              </a:effectLst>
            </a:endParaRPr>
          </a:p>
        </p:txBody>
      </p:sp>
      <p:pic>
        <p:nvPicPr>
          <p:cNvPr id="7170" name="Picture 2" descr="https://www.dudleyrutherford.com/store/image/cache/data/cover_freedom-in-forgiveness%20%283%29-500x500.jpg"/>
          <p:cNvPicPr>
            <a:picLocks noChangeAspect="1" noChangeArrowheads="1"/>
          </p:cNvPicPr>
          <p:nvPr/>
        </p:nvPicPr>
        <p:blipFill>
          <a:blip r:embed="rId3" cstate="print"/>
          <a:srcRect l="2036" t="4071" r="254" b="4326"/>
          <a:stretch>
            <a:fillRect/>
          </a:stretch>
        </p:blipFill>
        <p:spPr bwMode="auto">
          <a:xfrm>
            <a:off x="5486400" y="1676400"/>
            <a:ext cx="3657600" cy="34290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photos1.blogger.com/blogger/780/1112/1600/forgiveness%20is%20a%20choice.0.jpg"/>
          <p:cNvPicPr>
            <a:picLocks noChangeAspect="1" noChangeArrowheads="1"/>
          </p:cNvPicPr>
          <p:nvPr/>
        </p:nvPicPr>
        <p:blipFill>
          <a:blip r:embed="rId2" cstate="print">
            <a:lum bright="-10000" contrast="20000"/>
          </a:blip>
          <a:srcRect/>
          <a:stretch>
            <a:fillRect/>
          </a:stretch>
        </p:blipFill>
        <p:spPr bwMode="auto">
          <a:xfrm>
            <a:off x="1371600" y="2133600"/>
            <a:ext cx="67271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152400"/>
            <a:ext cx="8991600" cy="6705600"/>
          </a:xfrm>
        </p:spPr>
        <p:txBody>
          <a:bodyPr>
            <a:normAutofit/>
          </a:bodyPr>
          <a:lstStyle/>
          <a:p>
            <a:pPr>
              <a:buFont typeface="Wingdings"/>
              <a:buChar char="Ø"/>
            </a:pPr>
            <a:r>
              <a:rPr lang="en-US" sz="3600" i="1" dirty="0" smtClean="0">
                <a:solidFill>
                  <a:srgbClr val="FFC000"/>
                </a:solidFill>
                <a:effectLst>
                  <a:glow rad="101600">
                    <a:schemeClr val="bg1">
                      <a:alpha val="60000"/>
                    </a:schemeClr>
                  </a:glow>
                </a:effectLst>
              </a:rPr>
              <a:t>If the person’s name  comes up in a conversation I am more likely to say something negative about him/her then positive.</a:t>
            </a:r>
          </a:p>
          <a:p>
            <a:pPr>
              <a:buFont typeface="Wingdings"/>
              <a:buChar char="Ø"/>
            </a:pPr>
            <a:r>
              <a:rPr lang="en-US" sz="3600" i="1" dirty="0" smtClean="0">
                <a:solidFill>
                  <a:srgbClr val="FFC000"/>
                </a:solidFill>
                <a:effectLst>
                  <a:glow rad="101600">
                    <a:schemeClr val="bg1">
                      <a:alpha val="60000"/>
                    </a:schemeClr>
                  </a:glow>
                </a:effectLst>
              </a:rPr>
              <a:t>I cannot thank God for that person.</a:t>
            </a:r>
            <a:endParaRPr lang="en-US" sz="3600" i="1" dirty="0">
              <a:solidFill>
                <a:srgbClr val="FFC000"/>
              </a:solidFill>
              <a:effectLst>
                <a:glow rad="101600">
                  <a:schemeClr val="bg1">
                    <a:alpha val="60000"/>
                  </a:schemeClr>
                </a:glow>
              </a:effectLst>
            </a:endParaRPr>
          </a:p>
          <a:p>
            <a:pPr>
              <a:buNone/>
            </a:pPr>
            <a:endParaRPr lang="en-US" sz="3600" dirty="0" smtClean="0">
              <a:solidFill>
                <a:srgbClr val="FFC000"/>
              </a:solidFill>
              <a:effectLst>
                <a:glow rad="101600">
                  <a:schemeClr val="bg1">
                    <a:alpha val="60000"/>
                  </a:schemeClr>
                </a:glow>
              </a:effectLst>
            </a:endParaRPr>
          </a:p>
          <a:p>
            <a:pPr>
              <a:buNone/>
            </a:pPr>
            <a:r>
              <a:rPr lang="en-US" sz="3600" dirty="0" smtClean="0">
                <a:effectLst>
                  <a:glow rad="101600">
                    <a:schemeClr val="bg1">
                      <a:alpha val="60000"/>
                    </a:schemeClr>
                  </a:glow>
                </a:effectLst>
              </a:rPr>
              <a:t>Note: If any of these statements are true it is an indication that you have not fully forgiven those who have sinned against you –        </a:t>
            </a:r>
            <a:r>
              <a:rPr lang="en-US" sz="3600" i="1" dirty="0" smtClean="0">
                <a:effectLst>
                  <a:glow rad="101600">
                    <a:schemeClr val="bg1">
                      <a:alpha val="60000"/>
                    </a:schemeClr>
                  </a:glow>
                </a:effectLst>
              </a:rPr>
              <a:t>Mark 11:25-26</a:t>
            </a:r>
          </a:p>
          <a:p>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to="" calcmode="lin" valueType="num">
                                      <p:cBhvr>
                                        <p:cTn id="1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bg1">
                      <a:alpha val="60000"/>
                    </a:schemeClr>
                  </a:glow>
                </a:effectLst>
              </a:rPr>
              <a:t>Definition</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600" i="1" dirty="0" smtClean="0">
                <a:effectLst>
                  <a:glow rad="101600">
                    <a:schemeClr val="bg1">
                      <a:alpha val="60000"/>
                    </a:schemeClr>
                  </a:glow>
                </a:effectLst>
              </a:rPr>
              <a:t>“What is Biblical Forgiveness?”</a:t>
            </a:r>
            <a:endParaRPr lang="en-US" sz="3600" i="1" dirty="0">
              <a:effectLst>
                <a:glow rad="101600">
                  <a:schemeClr val="bg1">
                    <a:alpha val="60000"/>
                  </a:schemeClr>
                </a:glow>
              </a:effectLst>
            </a:endParaRPr>
          </a:p>
        </p:txBody>
      </p:sp>
      <p:sp>
        <p:nvSpPr>
          <p:cNvPr id="3" name="Content Placeholder 2"/>
          <p:cNvSpPr>
            <a:spLocks noGrp="1"/>
          </p:cNvSpPr>
          <p:nvPr>
            <p:ph idx="1"/>
          </p:nvPr>
        </p:nvSpPr>
        <p:spPr>
          <a:xfrm>
            <a:off x="0" y="1600200"/>
            <a:ext cx="8915400" cy="4953000"/>
          </a:xfrm>
        </p:spPr>
        <p:txBody>
          <a:bodyPr>
            <a:normAutofit lnSpcReduction="10000"/>
          </a:bodyPr>
          <a:lstStyle/>
          <a:p>
            <a:r>
              <a:rPr lang="en-US" sz="3600" dirty="0" smtClean="0">
                <a:effectLst>
                  <a:glow rad="101600">
                    <a:schemeClr val="bg1">
                      <a:alpha val="60000"/>
                    </a:schemeClr>
                  </a:glow>
                </a:effectLst>
              </a:rPr>
              <a:t>Forgiveness means that you fully release your offender from his debt –            </a:t>
            </a:r>
            <a:r>
              <a:rPr lang="en-US" sz="3600" i="1" dirty="0" smtClean="0">
                <a:effectLst>
                  <a:glow rad="101600">
                    <a:schemeClr val="bg1">
                      <a:alpha val="60000"/>
                    </a:schemeClr>
                  </a:glow>
                </a:effectLst>
              </a:rPr>
              <a:t>Matthew 6:12</a:t>
            </a:r>
          </a:p>
          <a:p>
            <a:r>
              <a:rPr lang="en-US" sz="3600" dirty="0" smtClean="0">
                <a:effectLst>
                  <a:glow rad="101600">
                    <a:schemeClr val="bg1">
                      <a:alpha val="60000"/>
                    </a:schemeClr>
                  </a:glow>
                </a:effectLst>
              </a:rPr>
              <a:t>Forgiveness means that you fully clear his record </a:t>
            </a:r>
            <a:r>
              <a:rPr lang="en-US" sz="3600" i="1" dirty="0" smtClean="0">
                <a:effectLst>
                  <a:glow rad="101600">
                    <a:schemeClr val="bg1">
                      <a:alpha val="60000"/>
                    </a:schemeClr>
                  </a:glow>
                </a:effectLst>
              </a:rPr>
              <a:t>– Psalms 103:12</a:t>
            </a:r>
          </a:p>
          <a:p>
            <a:r>
              <a:rPr lang="en-US" sz="3600" i="1" dirty="0" smtClean="0">
                <a:effectLst>
                  <a:glow rad="101600">
                    <a:schemeClr val="bg1">
                      <a:alpha val="60000"/>
                    </a:schemeClr>
                  </a:glow>
                </a:effectLst>
              </a:rPr>
              <a:t>Forgiveness means that                                never bring up the                                              offense against him                                            again – Hebrews 10:17-18</a:t>
            </a:r>
          </a:p>
          <a:p>
            <a:pPr>
              <a:buNone/>
            </a:pPr>
            <a:endParaRPr lang="en-US" sz="3600" i="1" dirty="0">
              <a:effectLst>
                <a:glow rad="101600">
                  <a:schemeClr val="bg1">
                    <a:alpha val="60000"/>
                  </a:schemeClr>
                </a:glow>
              </a:effectLst>
            </a:endParaRPr>
          </a:p>
        </p:txBody>
      </p:sp>
      <p:pic>
        <p:nvPicPr>
          <p:cNvPr id="60420" name="Picture 4" descr="http://2.bp.blogspot.com/-wzKeCELSFe4/T8k_qIGJoYI/AAAAAAAABI4/2E9PuwJ-a68/s1600/I%2B%27FORGIVE%27%2BYou%2B-%2BColossians%2B3%2Bverses%2B13.jpg"/>
          <p:cNvPicPr>
            <a:picLocks noChangeAspect="1" noChangeArrowheads="1"/>
          </p:cNvPicPr>
          <p:nvPr/>
        </p:nvPicPr>
        <p:blipFill>
          <a:blip r:embed="rId3" cstate="print"/>
          <a:srcRect/>
          <a:stretch>
            <a:fillRect/>
          </a:stretch>
        </p:blipFill>
        <p:spPr bwMode="auto">
          <a:xfrm>
            <a:off x="5304559" y="3955472"/>
            <a:ext cx="3867150" cy="254145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tteredwarrior.typepad.com/.a/6a00e554dac085883301538e6cc345970b-pi"/>
          <p:cNvPicPr>
            <a:picLocks noChangeAspect="1" noChangeArrowheads="1"/>
          </p:cNvPicPr>
          <p:nvPr/>
        </p:nvPicPr>
        <p:blipFill>
          <a:blip r:embed="rId2" cstate="print"/>
          <a:srcRect/>
          <a:stretch>
            <a:fillRect/>
          </a:stretch>
        </p:blipFill>
        <p:spPr bwMode="auto">
          <a:xfrm>
            <a:off x="0" y="0"/>
            <a:ext cx="9144000" cy="6945631"/>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lnSpcReduction="10000"/>
          </a:bodyPr>
          <a:lstStyle/>
          <a:p>
            <a:r>
              <a:rPr lang="en-US" sz="3600" dirty="0" smtClean="0">
                <a:effectLst>
                  <a:glow rad="101600">
                    <a:schemeClr val="bg1">
                      <a:alpha val="60000"/>
                    </a:schemeClr>
                  </a:glow>
                </a:effectLst>
              </a:rPr>
              <a:t>Violent crime against you or loved ones</a:t>
            </a:r>
          </a:p>
          <a:p>
            <a:r>
              <a:rPr lang="en-US" sz="3600" dirty="0" smtClean="0">
                <a:effectLst>
                  <a:glow rad="101600">
                    <a:schemeClr val="bg1">
                      <a:alpha val="60000"/>
                    </a:schemeClr>
                  </a:glow>
                </a:effectLst>
              </a:rPr>
              <a:t>Treated unfairly by a parent, employer, family member, husband, wife, children, friend, etc.</a:t>
            </a:r>
          </a:p>
          <a:p>
            <a:r>
              <a:rPr lang="en-US" sz="3600" dirty="0" smtClean="0">
                <a:effectLst>
                  <a:glow rad="101600">
                    <a:schemeClr val="bg1">
                      <a:alpha val="60000"/>
                    </a:schemeClr>
                  </a:glow>
                </a:effectLst>
              </a:rPr>
              <a:t>Slandered or falsely accused</a:t>
            </a:r>
          </a:p>
          <a:p>
            <a:r>
              <a:rPr lang="en-US" sz="3600" dirty="0" smtClean="0">
                <a:effectLst>
                  <a:glow rad="101600">
                    <a:schemeClr val="bg1">
                      <a:alpha val="60000"/>
                    </a:schemeClr>
                  </a:glow>
                </a:effectLst>
              </a:rPr>
              <a:t>Divorced by a mate</a:t>
            </a:r>
          </a:p>
          <a:p>
            <a:r>
              <a:rPr lang="en-US" sz="3600" dirty="0" smtClean="0">
                <a:effectLst>
                  <a:glow rad="101600">
                    <a:schemeClr val="bg1">
                      <a:alpha val="60000"/>
                    </a:schemeClr>
                  </a:glow>
                </a:effectLst>
              </a:rPr>
              <a:t>Mate committed adultery or                                other sexual sin</a:t>
            </a:r>
          </a:p>
          <a:p>
            <a:r>
              <a:rPr lang="en-US" sz="3600" dirty="0" smtClean="0">
                <a:effectLst>
                  <a:glow rad="101600">
                    <a:schemeClr val="bg1">
                      <a:alpha val="60000"/>
                    </a:schemeClr>
                  </a:glow>
                </a:effectLst>
              </a:rPr>
              <a:t>Stolen from</a:t>
            </a:r>
          </a:p>
          <a:p>
            <a:r>
              <a:rPr lang="en-US" sz="3600" dirty="0" smtClean="0">
                <a:effectLst>
                  <a:glow rad="101600">
                    <a:schemeClr val="bg1">
                      <a:alpha val="60000"/>
                    </a:schemeClr>
                  </a:glow>
                </a:effectLst>
              </a:rPr>
              <a:t>Cheated in business</a:t>
            </a:r>
          </a:p>
          <a:p>
            <a:r>
              <a:rPr lang="en-US" sz="3600" dirty="0" smtClean="0">
                <a:effectLst>
                  <a:glow rad="101600">
                    <a:schemeClr val="bg1">
                      <a:alpha val="60000"/>
                    </a:schemeClr>
                  </a:glow>
                </a:effectLst>
              </a:rPr>
              <a:t>Rebellious children</a:t>
            </a:r>
          </a:p>
          <a:p>
            <a:pPr>
              <a:buNone/>
            </a:pPr>
            <a:endParaRPr lang="en-US" sz="3600" dirty="0">
              <a:effectLst>
                <a:glow rad="101600">
                  <a:schemeClr val="bg1">
                    <a:alpha val="60000"/>
                  </a:schemeClr>
                </a:glow>
              </a:effectLst>
            </a:endParaRPr>
          </a:p>
        </p:txBody>
      </p:sp>
      <p:pic>
        <p:nvPicPr>
          <p:cNvPr id="58370" name="Picture 2" descr="http://karlynpercil.com/wordpress/wp-content/uploads/2012/12/crying-tears.jpg"/>
          <p:cNvPicPr>
            <a:picLocks noChangeAspect="1" noChangeArrowheads="1"/>
          </p:cNvPicPr>
          <p:nvPr/>
        </p:nvPicPr>
        <p:blipFill>
          <a:blip r:embed="rId3" cstate="print"/>
          <a:srcRect/>
          <a:stretch>
            <a:fillRect/>
          </a:stretch>
        </p:blipFill>
        <p:spPr bwMode="auto">
          <a:xfrm>
            <a:off x="5867400" y="4098296"/>
            <a:ext cx="3276600" cy="2759704"/>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001000" cy="6858000"/>
          </a:xfrm>
        </p:spPr>
        <p:txBody>
          <a:bodyPr>
            <a:normAutofit/>
          </a:bodyPr>
          <a:lstStyle/>
          <a:p>
            <a:r>
              <a:rPr lang="en-US" sz="3600" dirty="0" smtClean="0">
                <a:effectLst>
                  <a:glow rad="101600">
                    <a:schemeClr val="bg1">
                      <a:alpha val="60000"/>
                    </a:schemeClr>
                  </a:glow>
                </a:effectLst>
              </a:rPr>
              <a:t>Physical abused</a:t>
            </a:r>
          </a:p>
          <a:p>
            <a:r>
              <a:rPr lang="en-US" sz="3600" dirty="0" smtClean="0">
                <a:effectLst>
                  <a:glow rad="101600">
                    <a:schemeClr val="bg1">
                      <a:alpha val="60000"/>
                    </a:schemeClr>
                  </a:glow>
                </a:effectLst>
              </a:rPr>
              <a:t>Sexually abused</a:t>
            </a:r>
          </a:p>
          <a:p>
            <a:r>
              <a:rPr lang="en-US" sz="3600" dirty="0" smtClean="0">
                <a:effectLst>
                  <a:glow rad="101600">
                    <a:schemeClr val="bg1">
                      <a:alpha val="60000"/>
                    </a:schemeClr>
                  </a:glow>
                </a:effectLst>
              </a:rPr>
              <a:t>Emotional abuse</a:t>
            </a:r>
          </a:p>
          <a:p>
            <a:r>
              <a:rPr lang="en-US" sz="3600" dirty="0" smtClean="0">
                <a:effectLst>
                  <a:glow rad="101600">
                    <a:schemeClr val="bg1">
                      <a:alpha val="60000"/>
                    </a:schemeClr>
                  </a:glow>
                </a:effectLst>
              </a:rPr>
              <a:t>Belittled</a:t>
            </a:r>
          </a:p>
          <a:p>
            <a:r>
              <a:rPr lang="en-US" sz="3600" dirty="0" smtClean="0">
                <a:effectLst>
                  <a:glow rad="101600">
                    <a:schemeClr val="bg1">
                      <a:alpha val="60000"/>
                    </a:schemeClr>
                  </a:glow>
                </a:effectLst>
              </a:rPr>
              <a:t>Publicly humiliated</a:t>
            </a:r>
          </a:p>
          <a:p>
            <a:r>
              <a:rPr lang="en-US" sz="3600" dirty="0" smtClean="0">
                <a:effectLst>
                  <a:glow rad="101600">
                    <a:schemeClr val="bg1">
                      <a:alpha val="60000"/>
                    </a:schemeClr>
                  </a:glow>
                </a:effectLst>
              </a:rPr>
              <a:t>Mocked</a:t>
            </a:r>
          </a:p>
          <a:p>
            <a:r>
              <a:rPr lang="en-US" sz="3600" dirty="0">
                <a:effectLst>
                  <a:glow rad="101600">
                    <a:schemeClr val="bg1">
                      <a:alpha val="60000"/>
                    </a:schemeClr>
                  </a:glow>
                </a:effectLst>
              </a:rPr>
              <a:t>R</a:t>
            </a:r>
            <a:r>
              <a:rPr lang="en-US" sz="3600" dirty="0" smtClean="0">
                <a:effectLst>
                  <a:glow rad="101600">
                    <a:schemeClr val="bg1">
                      <a:alpha val="60000"/>
                    </a:schemeClr>
                  </a:glow>
                </a:effectLst>
              </a:rPr>
              <a:t>idiculed</a:t>
            </a:r>
          </a:p>
          <a:p>
            <a:r>
              <a:rPr lang="en-US" sz="3600" dirty="0" smtClean="0">
                <a:effectLst>
                  <a:glow rad="101600">
                    <a:schemeClr val="bg1">
                      <a:alpha val="60000"/>
                    </a:schemeClr>
                  </a:glow>
                </a:effectLst>
              </a:rPr>
              <a:t>Alcoholic parents or mate</a:t>
            </a:r>
          </a:p>
          <a:p>
            <a:r>
              <a:rPr lang="en-US" sz="3600" dirty="0" smtClean="0">
                <a:effectLst>
                  <a:glow rad="101600">
                    <a:schemeClr val="bg1">
                      <a:alpha val="60000"/>
                    </a:schemeClr>
                  </a:glow>
                </a:effectLst>
              </a:rPr>
              <a:t>Bad church experience</a:t>
            </a:r>
          </a:p>
          <a:p>
            <a:r>
              <a:rPr lang="en-US" sz="3600" dirty="0" smtClean="0">
                <a:effectLst>
                  <a:glow rad="101600">
                    <a:schemeClr val="bg1">
                      <a:alpha val="60000"/>
                    </a:schemeClr>
                  </a:glow>
                </a:effectLst>
              </a:rPr>
              <a:t>Etc.</a:t>
            </a:r>
          </a:p>
          <a:p>
            <a:endParaRPr lang="en-US" sz="3600" dirty="0" smtClean="0">
              <a:effectLst>
                <a:glow rad="101600">
                  <a:schemeClr val="bg1">
                    <a:alpha val="60000"/>
                  </a:schemeClr>
                </a:glow>
              </a:effectLst>
            </a:endParaRPr>
          </a:p>
          <a:p>
            <a:endParaRPr lang="en-US" sz="3600" dirty="0" smtClean="0">
              <a:effectLst>
                <a:glow rad="101600">
                  <a:schemeClr val="bg1">
                    <a:alpha val="60000"/>
                  </a:schemeClr>
                </a:glow>
              </a:effectLst>
            </a:endParaRPr>
          </a:p>
        </p:txBody>
      </p:sp>
      <p:pic>
        <p:nvPicPr>
          <p:cNvPr id="56322" name="Picture 2" descr="https://c479107.ssl.cf2.rackcdn.com/files/19484/width668/mm4w9wcx-1358899599.jpg"/>
          <p:cNvPicPr>
            <a:picLocks noChangeAspect="1" noChangeArrowheads="1"/>
          </p:cNvPicPr>
          <p:nvPr/>
        </p:nvPicPr>
        <p:blipFill>
          <a:blip r:embed="rId3" cstate="print"/>
          <a:srcRect r="24252"/>
          <a:stretch>
            <a:fillRect/>
          </a:stretch>
        </p:blipFill>
        <p:spPr bwMode="auto">
          <a:xfrm flipH="1">
            <a:off x="4800600" y="533400"/>
            <a:ext cx="4114800" cy="3414963"/>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On-screen Show (4:3)</PresentationFormat>
  <Paragraphs>182</Paragraphs>
  <Slides>49</Slides>
  <Notes>31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Forgiveness  (Ephesians 4:30-32)</vt:lpstr>
      <vt:lpstr>(Ephesians 4:30-32)  “And grieve not the holy Spirit of God, whereby ye are sealed unto the day of redemption. Let all bitterness, and wrath, and anger, and clamour, and evil speaking, be put away from you, with all malice: And be ye kind one to another, tenderhearted, forgiving one another, even as God for Christ's sake hath forgiven you.”</vt:lpstr>
      <vt:lpstr>Discernment “Is there any unforgiveness in my heart” (Psalms 139:23-24)</vt:lpstr>
      <vt:lpstr>Slide 4</vt:lpstr>
      <vt:lpstr>Slide 5</vt:lpstr>
      <vt:lpstr>Definition “What is Biblical Forgiveness?”</vt:lpstr>
      <vt:lpstr>Slide 7</vt:lpstr>
      <vt:lpstr>Slide 8</vt:lpstr>
      <vt:lpstr>Slide 9</vt:lpstr>
      <vt:lpstr>Self-examination “As you reflect on ways you have been offended. Do you find any of these statements to be true?”</vt:lpstr>
      <vt:lpstr>“It is impossible but that offences will come…take heed to yourselves: If thy brother trespass against thee, rebuke him; and if he repent, forgive him. And if he trespass against thee seven times in a day, and seven times in a day turn again to thee, saying, I repent; thou shalt      forgive him…”</vt:lpstr>
      <vt:lpstr>“Forgive him seventy times seven…If ye do not forgive men their trespasses, neither will your Father forgive your trespasses…”</vt:lpstr>
      <vt:lpstr>“Recompense to no man evil for evil. If it be possible, as much as lieth in you, live peaceably    with all men.”</vt:lpstr>
      <vt:lpstr>The Standard for our Forgiveness</vt:lpstr>
      <vt:lpstr>“I could never forgive that person, they have hurt me too deeply!”</vt:lpstr>
      <vt:lpstr>“Let nothing be done through strife and vainglory; but in lowliness of mind let each esteem others better than themselves. Look not every man on his own things, but every man also on the things of others. Let this mind be in you which was also in Christ Jesus…”</vt:lpstr>
      <vt:lpstr>What are some of the                               hurts Jesus suffered? (Isaiah 53; Psalms 22:6-7, 16)</vt:lpstr>
      <vt:lpstr>How has God dwelt with us who have sinned against Him so greatly?</vt:lpstr>
      <vt:lpstr>(Ephesians 2:4-5)  “But God, who is rich in mercy, for his great love wherewith he loved us, Even when we were dead in sins, hath quickened us together with Christ, by grace ye are saved.”</vt:lpstr>
      <vt:lpstr>(Isaiah 43:25) “I, even I, am he that blotteth out thy transgressions for mine own sake, and will not remember thy sins.”</vt:lpstr>
      <vt:lpstr>(Hebrews 10:17)  “And their sins and iniquities will I remember no more.”</vt:lpstr>
      <vt:lpstr>Slide 22</vt:lpstr>
      <vt:lpstr>(Micah 7:19-18)  “He will turn again, he will have compassion upon us; he will subdue our iniquities; and thou wilt cast all their sins into the depths of the sea.”</vt:lpstr>
      <vt:lpstr>(Colossians 2:14-15)  “Blotting out the handwriting of ordinances that was against us, which was contrary to us, and took it out of the way, nailing it to his cross.” </vt:lpstr>
      <vt:lpstr>How did Jesus command us to respond to those who have wronged us?</vt:lpstr>
      <vt:lpstr>The act of forgiveness is only the starting place for dealing with those who  have wronged us.</vt:lpstr>
      <vt:lpstr>(Luke 6:27-31)  “But I say unto you which hear, Love your enemies, do good to them which hate you, Bless them that curse you, and pray for them which despitefully use you. And unto him that smiteth thee on the one cheek offer also the other; and him that taketh away thy cloke forbid not to take thy coat also.  Give to every man that asketh of thee; and of him that taketh away thy goods ask them not again. And as ye would that men should do to you, do ye also to them likewise.”</vt:lpstr>
      <vt:lpstr>“They don’t deserve to be forgiven…”</vt:lpstr>
      <vt:lpstr>If I forgive them, they’re off the hook!</vt:lpstr>
      <vt:lpstr>Slide 30</vt:lpstr>
      <vt:lpstr>Ask God to search your heart to see if there is any unforgiveness there. (Psalms 26:2)</vt:lpstr>
      <vt:lpstr>Slide 32</vt:lpstr>
      <vt:lpstr>Why should we extend forgivingness? </vt:lpstr>
      <vt:lpstr>I am not going to forgive them!</vt:lpstr>
      <vt:lpstr>(Matthew 6:14-15)  “For if ye forgive men their trespasses, your heavenly Father will also forgive you: But if ye forgive not men their trespasses, neither will your Father forgive your trespasses.”</vt:lpstr>
      <vt:lpstr>(Matthew 18:32-35)  “Then his lord, after that he had called him, said unto him, O thou wicked servant, I forgave thee all that debt, because thou desiredst me: Shouldest not thou also have had compassion on thy fellowservant, even as I had pity on thee? And his lord was wroth, and delivered him to the tormentors, till he should pay all that was due unto him. So likewise shall my heavenly Father do also unto you, if ye from your hearts forgive not every one his brother their trespasses.”</vt:lpstr>
      <vt:lpstr>Slide 37</vt:lpstr>
      <vt:lpstr>(II Corinthians 2:10-11)   “To whom ye forgive any thing, I forgive also: for if I forgave any thing, to whom I forgave it, for your sakes forgave I it in the person of Christ; Lest Satan should get an advantage of us: for we are not ignorant of his devices.”</vt:lpstr>
      <vt:lpstr>I’ve forgiven them, but I’ll never be able to forget what they did to me.</vt:lpstr>
      <vt:lpstr>How are we to forgive? </vt:lpstr>
      <vt:lpstr>I really have forgiven, but I still struggle with feelings of                     hurt and bitterness.</vt:lpstr>
      <vt:lpstr>Slide 42</vt:lpstr>
      <vt:lpstr>Forgiveness is a choice</vt:lpstr>
      <vt:lpstr>Would you be willing for God to deal with you in the same way that you want to see your offender dealt with?</vt:lpstr>
      <vt:lpstr>Are you ready to choose the  pathway of forgiveness?</vt:lpstr>
      <vt:lpstr>Steps that must be taken in order to find freedom from an unforgiving spirit</vt:lpstr>
      <vt:lpstr>Slide 47</vt:lpstr>
      <vt:lpstr>Slide 48</vt:lpstr>
      <vt:lpstr>Slide 49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(Ephesians 4:30-32)</dc:title>
  <dc:creator>Pastor Daniel White</dc:creator>
  <cp:lastModifiedBy>Pastor Daniel White</cp:lastModifiedBy>
  <cp:revision>1</cp:revision>
  <dcterms:created xsi:type="dcterms:W3CDTF">2014-02-21T14:07:59Z</dcterms:created>
  <dcterms:modified xsi:type="dcterms:W3CDTF">2014-02-21T14:08:27Z</dcterms:modified>
</cp:coreProperties>
</file>