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7" r:id="rId2"/>
    <p:sldId id="258" r:id="rId3"/>
    <p:sldId id="259" r:id="rId4"/>
    <p:sldId id="260" r:id="rId5"/>
    <p:sldId id="261" r:id="rId6"/>
    <p:sldId id="262" r:id="rId7"/>
    <p:sldId id="263" r:id="rId8"/>
    <p:sldId id="264" r:id="rId9"/>
    <p:sldId id="265" r:id="rId10"/>
    <p:sldId id="266" r:id="rId11"/>
    <p:sldId id="267" r:id="rId12"/>
    <p:sldId id="269" r:id="rId13"/>
    <p:sldId id="270" r:id="rId14"/>
    <p:sldId id="277" r:id="rId15"/>
    <p:sldId id="278" r:id="rId16"/>
    <p:sldId id="334" r:id="rId17"/>
    <p:sldId id="282" r:id="rId18"/>
    <p:sldId id="276" r:id="rId19"/>
    <p:sldId id="273" r:id="rId20"/>
    <p:sldId id="274" r:id="rId21"/>
    <p:sldId id="279" r:id="rId22"/>
    <p:sldId id="285" r:id="rId23"/>
    <p:sldId id="283" r:id="rId24"/>
    <p:sldId id="275" r:id="rId25"/>
    <p:sldId id="286" r:id="rId26"/>
    <p:sldId id="287" r:id="rId27"/>
    <p:sldId id="288" r:id="rId28"/>
    <p:sldId id="271" r:id="rId29"/>
    <p:sldId id="292" r:id="rId30"/>
    <p:sldId id="293" r:id="rId31"/>
    <p:sldId id="294" r:id="rId32"/>
    <p:sldId id="290" r:id="rId33"/>
    <p:sldId id="314" r:id="rId34"/>
    <p:sldId id="313" r:id="rId35"/>
    <p:sldId id="315" r:id="rId36"/>
    <p:sldId id="296" r:id="rId37"/>
    <p:sldId id="302" r:id="rId38"/>
    <p:sldId id="306" r:id="rId39"/>
    <p:sldId id="301" r:id="rId40"/>
    <p:sldId id="310" r:id="rId41"/>
    <p:sldId id="312" r:id="rId42"/>
    <p:sldId id="338" r:id="rId43"/>
    <p:sldId id="299" r:id="rId44"/>
    <p:sldId id="311" r:id="rId45"/>
    <p:sldId id="297" r:id="rId46"/>
    <p:sldId id="321" r:id="rId47"/>
    <p:sldId id="329" r:id="rId48"/>
    <p:sldId id="333" r:id="rId49"/>
    <p:sldId id="300" r:id="rId50"/>
    <p:sldId id="298" r:id="rId51"/>
    <p:sldId id="307" r:id="rId52"/>
    <p:sldId id="331" r:id="rId53"/>
    <p:sldId id="332" r:id="rId54"/>
    <p:sldId id="308" r:id="rId55"/>
    <p:sldId id="305" r:id="rId56"/>
    <p:sldId id="303" r:id="rId57"/>
    <p:sldId id="304" r:id="rId58"/>
    <p:sldId id="335" r:id="rId59"/>
    <p:sldId id="272" r:id="rId60"/>
    <p:sldId id="317" r:id="rId61"/>
    <p:sldId id="320" r:id="rId62"/>
    <p:sldId id="337" r:id="rId63"/>
    <p:sldId id="318" r:id="rId64"/>
    <p:sldId id="319" r:id="rId65"/>
    <p:sldId id="323" r:id="rId66"/>
    <p:sldId id="316" r:id="rId67"/>
    <p:sldId id="322" r:id="rId68"/>
    <p:sldId id="325" r:id="rId69"/>
    <p:sldId id="336" r:id="rId70"/>
    <p:sldId id="327" r:id="rId71"/>
    <p:sldId id="328" r:id="rId72"/>
    <p:sldId id="324"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114" d="100"/>
          <a:sy n="114" d="100"/>
        </p:scale>
        <p:origin x="1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AFDC72-7C4D-4EB6-A999-9AA943751649}" type="datetimeFigureOut">
              <a:rPr lang="en-US" smtClean="0"/>
              <a:t>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774BF5-077B-4F5A-A003-93A495845EDD}" type="slidenum">
              <a:rPr lang="en-US" smtClean="0"/>
              <a:t>‹#›</a:t>
            </a:fld>
            <a:endParaRPr lang="en-US"/>
          </a:p>
        </p:txBody>
      </p:sp>
    </p:spTree>
    <p:extLst>
      <p:ext uri="{BB962C8B-B14F-4D97-AF65-F5344CB8AC3E}">
        <p14:creationId xmlns:p14="http://schemas.microsoft.com/office/powerpoint/2010/main" val="1044999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13445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2EBBEC-0AC6-44B2-A56E-49987DDE7687}" type="slidenum">
              <a:rPr lang="en-US" smtClean="0"/>
              <a:pPr/>
              <a:t>14</a:t>
            </a:fld>
            <a:endParaRPr lang="en-US" dirty="0"/>
          </a:p>
        </p:txBody>
      </p:sp>
    </p:spTree>
    <p:extLst>
      <p:ext uri="{BB962C8B-B14F-4D97-AF65-F5344CB8AC3E}">
        <p14:creationId xmlns:p14="http://schemas.microsoft.com/office/powerpoint/2010/main" val="301849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2EBBEC-0AC6-44B2-A56E-49987DDE7687}" type="slidenum">
              <a:rPr lang="en-US" smtClean="0"/>
              <a:pPr/>
              <a:t>15</a:t>
            </a:fld>
            <a:endParaRPr lang="en-US" dirty="0"/>
          </a:p>
        </p:txBody>
      </p:sp>
    </p:spTree>
    <p:extLst>
      <p:ext uri="{BB962C8B-B14F-4D97-AF65-F5344CB8AC3E}">
        <p14:creationId xmlns:p14="http://schemas.microsoft.com/office/powerpoint/2010/main" val="108316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2EBBEC-0AC6-44B2-A56E-49987DDE7687}" type="slidenum">
              <a:rPr lang="en-US" smtClean="0"/>
              <a:pPr/>
              <a:t>16</a:t>
            </a:fld>
            <a:endParaRPr lang="en-US" dirty="0"/>
          </a:p>
        </p:txBody>
      </p:sp>
    </p:spTree>
    <p:extLst>
      <p:ext uri="{BB962C8B-B14F-4D97-AF65-F5344CB8AC3E}">
        <p14:creationId xmlns:p14="http://schemas.microsoft.com/office/powerpoint/2010/main" val="3826722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2EBBEC-0AC6-44B2-A56E-49987DDE7687}" type="slidenum">
              <a:rPr lang="en-US" smtClean="0"/>
              <a:pPr/>
              <a:t>17</a:t>
            </a:fld>
            <a:endParaRPr lang="en-US" dirty="0"/>
          </a:p>
        </p:txBody>
      </p:sp>
    </p:spTree>
    <p:extLst>
      <p:ext uri="{BB962C8B-B14F-4D97-AF65-F5344CB8AC3E}">
        <p14:creationId xmlns:p14="http://schemas.microsoft.com/office/powerpoint/2010/main" val="27122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2EBBEC-0AC6-44B2-A56E-49987DDE7687}" type="slidenum">
              <a:rPr lang="en-US" smtClean="0"/>
              <a:pPr/>
              <a:t>18</a:t>
            </a:fld>
            <a:endParaRPr lang="en-US" dirty="0"/>
          </a:p>
        </p:txBody>
      </p:sp>
    </p:spTree>
    <p:extLst>
      <p:ext uri="{BB962C8B-B14F-4D97-AF65-F5344CB8AC3E}">
        <p14:creationId xmlns:p14="http://schemas.microsoft.com/office/powerpoint/2010/main" val="2483498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2EBBEC-0AC6-44B2-A56E-49987DDE7687}" type="slidenum">
              <a:rPr lang="en-US" smtClean="0"/>
              <a:pPr/>
              <a:t>19</a:t>
            </a:fld>
            <a:endParaRPr lang="en-US" dirty="0"/>
          </a:p>
        </p:txBody>
      </p:sp>
    </p:spTree>
    <p:extLst>
      <p:ext uri="{BB962C8B-B14F-4D97-AF65-F5344CB8AC3E}">
        <p14:creationId xmlns:p14="http://schemas.microsoft.com/office/powerpoint/2010/main" val="2774240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2EBBEC-0AC6-44B2-A56E-49987DDE7687}" type="slidenum">
              <a:rPr lang="en-US" smtClean="0"/>
              <a:pPr/>
              <a:t>20</a:t>
            </a:fld>
            <a:endParaRPr lang="en-US" dirty="0"/>
          </a:p>
        </p:txBody>
      </p:sp>
    </p:spTree>
    <p:extLst>
      <p:ext uri="{BB962C8B-B14F-4D97-AF65-F5344CB8AC3E}">
        <p14:creationId xmlns:p14="http://schemas.microsoft.com/office/powerpoint/2010/main" val="450445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2EBBEC-0AC6-44B2-A56E-49987DDE7687}" type="slidenum">
              <a:rPr lang="en-US" smtClean="0"/>
              <a:pPr/>
              <a:t>21</a:t>
            </a:fld>
            <a:endParaRPr lang="en-US" dirty="0"/>
          </a:p>
        </p:txBody>
      </p:sp>
    </p:spTree>
    <p:extLst>
      <p:ext uri="{BB962C8B-B14F-4D97-AF65-F5344CB8AC3E}">
        <p14:creationId xmlns:p14="http://schemas.microsoft.com/office/powerpoint/2010/main" val="3164086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B28F2E-4261-4A75-9E0C-1C258332D15F}" type="datetimeFigureOut">
              <a:rPr lang="en-US" smtClean="0"/>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9014F-5E73-4395-8AC4-A23B1456C46F}" type="slidenum">
              <a:rPr lang="en-US" smtClean="0"/>
              <a:t>‹#›</a:t>
            </a:fld>
            <a:endParaRPr lang="en-US"/>
          </a:p>
        </p:txBody>
      </p:sp>
    </p:spTree>
    <p:extLst>
      <p:ext uri="{BB962C8B-B14F-4D97-AF65-F5344CB8AC3E}">
        <p14:creationId xmlns:p14="http://schemas.microsoft.com/office/powerpoint/2010/main" val="284861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28F2E-4261-4A75-9E0C-1C258332D15F}" type="datetimeFigureOut">
              <a:rPr lang="en-US" smtClean="0"/>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9014F-5E73-4395-8AC4-A23B1456C46F}" type="slidenum">
              <a:rPr lang="en-US" smtClean="0"/>
              <a:t>‹#›</a:t>
            </a:fld>
            <a:endParaRPr lang="en-US"/>
          </a:p>
        </p:txBody>
      </p:sp>
    </p:spTree>
    <p:extLst>
      <p:ext uri="{BB962C8B-B14F-4D97-AF65-F5344CB8AC3E}">
        <p14:creationId xmlns:p14="http://schemas.microsoft.com/office/powerpoint/2010/main" val="1571111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28F2E-4261-4A75-9E0C-1C258332D15F}" type="datetimeFigureOut">
              <a:rPr lang="en-US" smtClean="0"/>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9014F-5E73-4395-8AC4-A23B1456C46F}" type="slidenum">
              <a:rPr lang="en-US" smtClean="0"/>
              <a:t>‹#›</a:t>
            </a:fld>
            <a:endParaRPr lang="en-US"/>
          </a:p>
        </p:txBody>
      </p:sp>
    </p:spTree>
    <p:extLst>
      <p:ext uri="{BB962C8B-B14F-4D97-AF65-F5344CB8AC3E}">
        <p14:creationId xmlns:p14="http://schemas.microsoft.com/office/powerpoint/2010/main" val="2244149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28F2E-4261-4A75-9E0C-1C258332D15F}" type="datetimeFigureOut">
              <a:rPr lang="en-US" smtClean="0"/>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9014F-5E73-4395-8AC4-A23B1456C46F}" type="slidenum">
              <a:rPr lang="en-US" smtClean="0"/>
              <a:t>‹#›</a:t>
            </a:fld>
            <a:endParaRPr lang="en-US"/>
          </a:p>
        </p:txBody>
      </p:sp>
    </p:spTree>
    <p:extLst>
      <p:ext uri="{BB962C8B-B14F-4D97-AF65-F5344CB8AC3E}">
        <p14:creationId xmlns:p14="http://schemas.microsoft.com/office/powerpoint/2010/main" val="1854624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B28F2E-4261-4A75-9E0C-1C258332D15F}" type="datetimeFigureOut">
              <a:rPr lang="en-US" smtClean="0"/>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9014F-5E73-4395-8AC4-A23B1456C46F}" type="slidenum">
              <a:rPr lang="en-US" smtClean="0"/>
              <a:t>‹#›</a:t>
            </a:fld>
            <a:endParaRPr lang="en-US"/>
          </a:p>
        </p:txBody>
      </p:sp>
    </p:spTree>
    <p:extLst>
      <p:ext uri="{BB962C8B-B14F-4D97-AF65-F5344CB8AC3E}">
        <p14:creationId xmlns:p14="http://schemas.microsoft.com/office/powerpoint/2010/main" val="740027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B28F2E-4261-4A75-9E0C-1C258332D15F}" type="datetimeFigureOut">
              <a:rPr lang="en-US" smtClean="0"/>
              <a:t>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9014F-5E73-4395-8AC4-A23B1456C46F}" type="slidenum">
              <a:rPr lang="en-US" smtClean="0"/>
              <a:t>‹#›</a:t>
            </a:fld>
            <a:endParaRPr lang="en-US"/>
          </a:p>
        </p:txBody>
      </p:sp>
    </p:spTree>
    <p:extLst>
      <p:ext uri="{BB962C8B-B14F-4D97-AF65-F5344CB8AC3E}">
        <p14:creationId xmlns:p14="http://schemas.microsoft.com/office/powerpoint/2010/main" val="333249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B28F2E-4261-4A75-9E0C-1C258332D15F}" type="datetimeFigureOut">
              <a:rPr lang="en-US" smtClean="0"/>
              <a:t>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C9014F-5E73-4395-8AC4-A23B1456C46F}" type="slidenum">
              <a:rPr lang="en-US" smtClean="0"/>
              <a:t>‹#›</a:t>
            </a:fld>
            <a:endParaRPr lang="en-US"/>
          </a:p>
        </p:txBody>
      </p:sp>
    </p:spTree>
    <p:extLst>
      <p:ext uri="{BB962C8B-B14F-4D97-AF65-F5344CB8AC3E}">
        <p14:creationId xmlns:p14="http://schemas.microsoft.com/office/powerpoint/2010/main" val="696987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B28F2E-4261-4A75-9E0C-1C258332D15F}" type="datetimeFigureOut">
              <a:rPr lang="en-US" smtClean="0"/>
              <a:t>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C9014F-5E73-4395-8AC4-A23B1456C46F}" type="slidenum">
              <a:rPr lang="en-US" smtClean="0"/>
              <a:t>‹#›</a:t>
            </a:fld>
            <a:endParaRPr lang="en-US"/>
          </a:p>
        </p:txBody>
      </p:sp>
    </p:spTree>
    <p:extLst>
      <p:ext uri="{BB962C8B-B14F-4D97-AF65-F5344CB8AC3E}">
        <p14:creationId xmlns:p14="http://schemas.microsoft.com/office/powerpoint/2010/main" val="1383104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B28F2E-4261-4A75-9E0C-1C258332D15F}" type="datetimeFigureOut">
              <a:rPr lang="en-US" smtClean="0"/>
              <a:t>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C9014F-5E73-4395-8AC4-A23B1456C46F}" type="slidenum">
              <a:rPr lang="en-US" smtClean="0"/>
              <a:t>‹#›</a:t>
            </a:fld>
            <a:endParaRPr lang="en-US"/>
          </a:p>
        </p:txBody>
      </p:sp>
    </p:spTree>
    <p:extLst>
      <p:ext uri="{BB962C8B-B14F-4D97-AF65-F5344CB8AC3E}">
        <p14:creationId xmlns:p14="http://schemas.microsoft.com/office/powerpoint/2010/main" val="2858440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B28F2E-4261-4A75-9E0C-1C258332D15F}" type="datetimeFigureOut">
              <a:rPr lang="en-US" smtClean="0"/>
              <a:t>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9014F-5E73-4395-8AC4-A23B1456C46F}" type="slidenum">
              <a:rPr lang="en-US" smtClean="0"/>
              <a:t>‹#›</a:t>
            </a:fld>
            <a:endParaRPr lang="en-US"/>
          </a:p>
        </p:txBody>
      </p:sp>
    </p:spTree>
    <p:extLst>
      <p:ext uri="{BB962C8B-B14F-4D97-AF65-F5344CB8AC3E}">
        <p14:creationId xmlns:p14="http://schemas.microsoft.com/office/powerpoint/2010/main" val="3409305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B28F2E-4261-4A75-9E0C-1C258332D15F}" type="datetimeFigureOut">
              <a:rPr lang="en-US" smtClean="0"/>
              <a:t>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9014F-5E73-4395-8AC4-A23B1456C46F}" type="slidenum">
              <a:rPr lang="en-US" smtClean="0"/>
              <a:t>‹#›</a:t>
            </a:fld>
            <a:endParaRPr lang="en-US"/>
          </a:p>
        </p:txBody>
      </p:sp>
    </p:spTree>
    <p:extLst>
      <p:ext uri="{BB962C8B-B14F-4D97-AF65-F5344CB8AC3E}">
        <p14:creationId xmlns:p14="http://schemas.microsoft.com/office/powerpoint/2010/main" val="3371895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B28F2E-4261-4A75-9E0C-1C258332D15F}" type="datetimeFigureOut">
              <a:rPr lang="en-US" smtClean="0"/>
              <a:t>2/1/2017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9014F-5E73-4395-8AC4-A23B1456C46F}" type="slidenum">
              <a:rPr lang="en-US" smtClean="0"/>
              <a:t>‹#›</a:t>
            </a:fld>
            <a:endParaRPr lang="en-US"/>
          </a:p>
        </p:txBody>
      </p:sp>
    </p:spTree>
    <p:extLst>
      <p:ext uri="{BB962C8B-B14F-4D97-AF65-F5344CB8AC3E}">
        <p14:creationId xmlns:p14="http://schemas.microsoft.com/office/powerpoint/2010/main" val="322026098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367" y="-182752"/>
            <a:ext cx="10515600" cy="1325563"/>
          </a:xfrm>
        </p:spPr>
        <p:txBody>
          <a:bodyPr/>
          <a:lstStyle/>
          <a:p>
            <a:pPr algn="ctr"/>
            <a:r>
              <a:rPr lang="en-US" b="1" dirty="0">
                <a:solidFill>
                  <a:srgbClr val="FFFF00"/>
                </a:solidFill>
              </a:rPr>
              <a:t>Satan blinds men from the truth of God’s Word</a:t>
            </a:r>
          </a:p>
        </p:txBody>
      </p:sp>
      <p:sp>
        <p:nvSpPr>
          <p:cNvPr id="5" name="Rectangle 4"/>
          <p:cNvSpPr/>
          <p:nvPr/>
        </p:nvSpPr>
        <p:spPr>
          <a:xfrm>
            <a:off x="4580389" y="1142811"/>
            <a:ext cx="7541703" cy="553998"/>
          </a:xfrm>
          <a:prstGeom prst="rect">
            <a:avLst/>
          </a:prstGeom>
        </p:spPr>
        <p:txBody>
          <a:bodyPr wrap="square">
            <a:spAutoFit/>
          </a:bodyPr>
          <a:lstStyle/>
          <a:p>
            <a:endParaRPr lang="en-US" sz="3000" dirty="0"/>
          </a:p>
        </p:txBody>
      </p:sp>
      <p:pic>
        <p:nvPicPr>
          <p:cNvPr id="3" name="Picture 2"/>
          <p:cNvPicPr>
            <a:picLocks noChangeAspect="1"/>
          </p:cNvPicPr>
          <p:nvPr/>
        </p:nvPicPr>
        <p:blipFill>
          <a:blip r:embed="rId2"/>
          <a:stretch>
            <a:fillRect/>
          </a:stretch>
        </p:blipFill>
        <p:spPr>
          <a:xfrm rot="20889441">
            <a:off x="128109" y="2028052"/>
            <a:ext cx="4286250" cy="2695575"/>
          </a:xfrm>
          <a:prstGeom prst="rect">
            <a:avLst/>
          </a:prstGeom>
        </p:spPr>
      </p:pic>
      <p:sp>
        <p:nvSpPr>
          <p:cNvPr id="4" name="Rectangle 3"/>
          <p:cNvSpPr/>
          <p:nvPr/>
        </p:nvSpPr>
        <p:spPr>
          <a:xfrm>
            <a:off x="5115707" y="1616917"/>
            <a:ext cx="6471065" cy="4401205"/>
          </a:xfrm>
          <a:prstGeom prst="rect">
            <a:avLst/>
          </a:prstGeom>
        </p:spPr>
        <p:txBody>
          <a:bodyPr wrap="square">
            <a:spAutoFit/>
          </a:bodyPr>
          <a:lstStyle/>
          <a:p>
            <a:pPr algn="ctr"/>
            <a:r>
              <a:rPr lang="en-US" sz="4000" i="1" dirty="0"/>
              <a:t>“Having the understanding darkened, being alienated from the life of God through the ignorance that is in them, because of the </a:t>
            </a:r>
            <a:r>
              <a:rPr lang="en-US" sz="4000" i="1" u="sng" dirty="0"/>
              <a:t>blindness</a:t>
            </a:r>
            <a:r>
              <a:rPr lang="en-US" sz="4000" i="1" dirty="0"/>
              <a:t> </a:t>
            </a:r>
          </a:p>
          <a:p>
            <a:pPr algn="ctr"/>
            <a:r>
              <a:rPr lang="en-US" sz="4000" i="1" dirty="0"/>
              <a:t>of their heart.” </a:t>
            </a:r>
          </a:p>
          <a:p>
            <a:pPr algn="ctr"/>
            <a:r>
              <a:rPr lang="en-US" sz="4000" i="1" dirty="0"/>
              <a:t> (Eph. 4:18) </a:t>
            </a:r>
            <a:endParaRPr lang="en-US" sz="4000" dirty="0"/>
          </a:p>
        </p:txBody>
      </p:sp>
    </p:spTree>
    <p:extLst>
      <p:ext uri="{BB962C8B-B14F-4D97-AF65-F5344CB8AC3E}">
        <p14:creationId xmlns:p14="http://schemas.microsoft.com/office/powerpoint/2010/main" val="1529523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967"/>
          <a:stretch/>
        </p:blipFill>
        <p:spPr>
          <a:xfrm>
            <a:off x="0" y="0"/>
            <a:ext cx="12254669" cy="6858000"/>
          </a:xfrm>
          <a:prstGeom prst="rect">
            <a:avLst/>
          </a:prstGeom>
        </p:spPr>
      </p:pic>
      <p:sp>
        <p:nvSpPr>
          <p:cNvPr id="2" name="Title 1"/>
          <p:cNvSpPr>
            <a:spLocks noGrp="1"/>
          </p:cNvSpPr>
          <p:nvPr>
            <p:ph type="title"/>
          </p:nvPr>
        </p:nvSpPr>
        <p:spPr>
          <a:xfrm>
            <a:off x="0" y="0"/>
            <a:ext cx="12192000" cy="1325563"/>
          </a:xfrm>
        </p:spPr>
        <p:txBody>
          <a:bodyPr/>
          <a:lstStyle/>
          <a:p>
            <a:pPr algn="ctr"/>
            <a:r>
              <a:rPr lang="en-US" b="1" dirty="0">
                <a:solidFill>
                  <a:srgbClr val="FFFF00"/>
                </a:solidFill>
                <a:effectLst>
                  <a:glow rad="101600">
                    <a:schemeClr val="bg1">
                      <a:alpha val="60000"/>
                    </a:schemeClr>
                  </a:glow>
                </a:effectLst>
              </a:rPr>
              <a:t>Satan steals the Word of God from human hearts</a:t>
            </a:r>
          </a:p>
        </p:txBody>
      </p:sp>
      <p:sp>
        <p:nvSpPr>
          <p:cNvPr id="3" name="Content Placeholder 2"/>
          <p:cNvSpPr>
            <a:spLocks noGrp="1"/>
          </p:cNvSpPr>
          <p:nvPr>
            <p:ph idx="1"/>
          </p:nvPr>
        </p:nvSpPr>
        <p:spPr>
          <a:xfrm>
            <a:off x="539097" y="1697438"/>
            <a:ext cx="4908259" cy="4351338"/>
          </a:xfrm>
        </p:spPr>
        <p:txBody>
          <a:bodyPr>
            <a:normAutofit lnSpcReduction="10000"/>
          </a:bodyPr>
          <a:lstStyle/>
          <a:p>
            <a:pPr marL="0" indent="0" algn="ctr">
              <a:buNone/>
            </a:pPr>
            <a:r>
              <a:rPr lang="en-US" sz="3600" i="1" dirty="0"/>
              <a:t>"When any one heareth the word of the kingdom, and understandeth it not, then cometh the wicked one, and catcheth away that which was sown in his heart. This is he which received seed by the way side." (Matt. 13:19)</a:t>
            </a:r>
          </a:p>
        </p:txBody>
      </p:sp>
      <p:pic>
        <p:nvPicPr>
          <p:cNvPr id="5" name="Picture 4"/>
          <p:cNvPicPr>
            <a:picLocks noChangeAspect="1"/>
          </p:cNvPicPr>
          <p:nvPr/>
        </p:nvPicPr>
        <p:blipFill rotWithShape="1">
          <a:blip r:embed="rId3"/>
          <a:srcRect l="9789" t="662" r="8941" b="1"/>
          <a:stretch/>
        </p:blipFill>
        <p:spPr>
          <a:xfrm rot="690712">
            <a:off x="6914215" y="1022403"/>
            <a:ext cx="2796586" cy="2818671"/>
          </a:xfrm>
          <a:prstGeom prst="ellipse">
            <a:avLst/>
          </a:prstGeom>
          <a:ln>
            <a:noFill/>
          </a:ln>
          <a:effectLst>
            <a:softEdge rad="112500"/>
          </a:effectLst>
        </p:spPr>
      </p:pic>
      <p:sp>
        <p:nvSpPr>
          <p:cNvPr id="6" name="Rectangle 5"/>
          <p:cNvSpPr/>
          <p:nvPr/>
        </p:nvSpPr>
        <p:spPr>
          <a:xfrm>
            <a:off x="5986453" y="4863477"/>
            <a:ext cx="5307435" cy="1754326"/>
          </a:xfrm>
          <a:prstGeom prst="rect">
            <a:avLst/>
          </a:prstGeom>
        </p:spPr>
        <p:txBody>
          <a:bodyPr wrap="square">
            <a:spAutoFit/>
          </a:bodyPr>
          <a:lstStyle/>
          <a:p>
            <a:pPr algn="ctr"/>
            <a:r>
              <a:rPr lang="en-US" sz="3600" i="1" dirty="0">
                <a:effectLst>
                  <a:glow rad="101600">
                    <a:schemeClr val="bg1">
                      <a:alpha val="60000"/>
                    </a:schemeClr>
                  </a:glow>
                </a:effectLst>
              </a:rPr>
              <a:t>“The thief cometh not, but for to steal, and to kill, and to destroy.”</a:t>
            </a:r>
          </a:p>
        </p:txBody>
      </p:sp>
    </p:spTree>
    <p:extLst>
      <p:ext uri="{BB962C8B-B14F-4D97-AF65-F5344CB8AC3E}">
        <p14:creationId xmlns:p14="http://schemas.microsoft.com/office/powerpoint/2010/main" val="551039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b="1" dirty="0">
                <a:solidFill>
                  <a:srgbClr val="FFFF00"/>
                </a:solidFill>
              </a:rPr>
              <a:t>Satan afflicts men with physical and mental illness</a:t>
            </a:r>
          </a:p>
        </p:txBody>
      </p:sp>
      <p:sp>
        <p:nvSpPr>
          <p:cNvPr id="3" name="Content Placeholder 2"/>
          <p:cNvSpPr>
            <a:spLocks noGrp="1"/>
          </p:cNvSpPr>
          <p:nvPr>
            <p:ph idx="1"/>
          </p:nvPr>
        </p:nvSpPr>
        <p:spPr>
          <a:xfrm>
            <a:off x="6260982" y="1825625"/>
            <a:ext cx="5931018" cy="5032375"/>
          </a:xfrm>
        </p:spPr>
        <p:txBody>
          <a:bodyPr>
            <a:normAutofit/>
          </a:bodyPr>
          <a:lstStyle/>
          <a:p>
            <a:pPr marL="0" indent="0" algn="ctr">
              <a:buNone/>
            </a:pPr>
            <a:r>
              <a:rPr lang="en-US" sz="4000" i="1" dirty="0"/>
              <a:t>“How God anointed Jesus of Nazareth with the Holy Ghost and with power: who went about doing good, and </a:t>
            </a:r>
            <a:r>
              <a:rPr lang="en-US" sz="4000" i="1" u="sng" dirty="0"/>
              <a:t>healing all that were oppressed of the devil</a:t>
            </a:r>
            <a:r>
              <a:rPr lang="en-US" sz="4000" i="1" dirty="0"/>
              <a:t>; for God was with him.”</a:t>
            </a:r>
          </a:p>
          <a:p>
            <a:pPr marL="0" indent="0" algn="ctr">
              <a:buNone/>
            </a:pPr>
            <a:r>
              <a:rPr lang="en-US" sz="4000" i="1" dirty="0"/>
              <a:t>(Acts 10:38)</a:t>
            </a:r>
          </a:p>
        </p:txBody>
      </p:sp>
      <p:pic>
        <p:nvPicPr>
          <p:cNvPr id="5" name="Picture 4"/>
          <p:cNvPicPr>
            <a:picLocks noChangeAspect="1"/>
          </p:cNvPicPr>
          <p:nvPr/>
        </p:nvPicPr>
        <p:blipFill>
          <a:blip r:embed="rId2"/>
          <a:stretch>
            <a:fillRect/>
          </a:stretch>
        </p:blipFill>
        <p:spPr>
          <a:xfrm>
            <a:off x="92596" y="1340109"/>
            <a:ext cx="6003404" cy="3001702"/>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1605818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solidFill>
                  <a:srgbClr val="FFFF00"/>
                </a:solidFill>
              </a:rPr>
              <a:t>Satan can cause physical illness</a:t>
            </a:r>
          </a:p>
        </p:txBody>
      </p:sp>
      <p:sp>
        <p:nvSpPr>
          <p:cNvPr id="3" name="Content Placeholder 2"/>
          <p:cNvSpPr>
            <a:spLocks noGrp="1"/>
          </p:cNvSpPr>
          <p:nvPr>
            <p:ph idx="1"/>
          </p:nvPr>
        </p:nvSpPr>
        <p:spPr>
          <a:xfrm>
            <a:off x="159392" y="1825625"/>
            <a:ext cx="4915948" cy="4351338"/>
          </a:xfrm>
        </p:spPr>
        <p:txBody>
          <a:bodyPr>
            <a:noAutofit/>
          </a:bodyPr>
          <a:lstStyle/>
          <a:p>
            <a:pPr marL="0" indent="0" algn="ctr">
              <a:buNone/>
            </a:pPr>
            <a:r>
              <a:rPr lang="en-US" sz="4000" i="1" dirty="0"/>
              <a:t>"So went </a:t>
            </a:r>
            <a:r>
              <a:rPr lang="en-US" sz="4000" i="1" u="sng" dirty="0"/>
              <a:t>Satan</a:t>
            </a:r>
            <a:r>
              <a:rPr lang="en-US" sz="4000" i="1" dirty="0"/>
              <a:t> forth from the presence of the Lord, and </a:t>
            </a:r>
            <a:r>
              <a:rPr lang="en-US" sz="4000" i="1" u="sng" dirty="0"/>
              <a:t>smote Job with sore boils</a:t>
            </a:r>
            <a:r>
              <a:rPr lang="en-US" sz="4000" i="1" dirty="0"/>
              <a:t> from the sole of his foot unto his crown." (Job 2:7)</a:t>
            </a:r>
          </a:p>
        </p:txBody>
      </p:sp>
      <p:pic>
        <p:nvPicPr>
          <p:cNvPr id="4" name="Picture 3"/>
          <p:cNvPicPr>
            <a:picLocks noChangeAspect="1"/>
          </p:cNvPicPr>
          <p:nvPr/>
        </p:nvPicPr>
        <p:blipFill>
          <a:blip r:embed="rId2"/>
          <a:stretch>
            <a:fillRect/>
          </a:stretch>
        </p:blipFill>
        <p:spPr>
          <a:xfrm>
            <a:off x="5755476" y="1384286"/>
            <a:ext cx="6064329" cy="4169226"/>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303572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48200" y="274638"/>
            <a:ext cx="5562600" cy="3535362"/>
          </a:xfrm>
        </p:spPr>
        <p:txBody>
          <a:bodyPr>
            <a:noAutofit/>
          </a:bodyPr>
          <a:lstStyle/>
          <a:p>
            <a:r>
              <a:rPr lang="en-US" sz="3600" i="1" dirty="0"/>
              <a:t>“Behold, I go forward, but He is not there; and backward, but I cannot perceive Him. I cannot behold Him.”</a:t>
            </a:r>
          </a:p>
        </p:txBody>
      </p:sp>
      <p:sp>
        <p:nvSpPr>
          <p:cNvPr id="4" name="Content Placeholder 3"/>
          <p:cNvSpPr>
            <a:spLocks noGrp="1"/>
          </p:cNvSpPr>
          <p:nvPr>
            <p:ph idx="1"/>
          </p:nvPr>
        </p:nvSpPr>
        <p:spPr>
          <a:xfrm>
            <a:off x="1524000" y="4038600"/>
            <a:ext cx="9144000" cy="3048000"/>
          </a:xfrm>
        </p:spPr>
        <p:txBody>
          <a:bodyPr>
            <a:normAutofit/>
          </a:bodyPr>
          <a:lstStyle/>
          <a:p>
            <a:pPr algn="ctr">
              <a:buNone/>
            </a:pPr>
            <a:r>
              <a:rPr lang="en-US" sz="3600" i="1" dirty="0"/>
              <a:t>“He hideth Himself on the right hand, </a:t>
            </a:r>
          </a:p>
          <a:p>
            <a:pPr algn="ctr">
              <a:buNone/>
            </a:pPr>
            <a:r>
              <a:rPr lang="en-US" sz="3600" i="1" dirty="0"/>
              <a:t>that  I cannot see Him.”</a:t>
            </a:r>
          </a:p>
        </p:txBody>
      </p:sp>
      <p:pic>
        <p:nvPicPr>
          <p:cNvPr id="2" name="Picture 1"/>
          <p:cNvPicPr>
            <a:picLocks noChangeAspect="1"/>
          </p:cNvPicPr>
          <p:nvPr/>
        </p:nvPicPr>
        <p:blipFill>
          <a:blip r:embed="rId3"/>
          <a:stretch>
            <a:fillRect/>
          </a:stretch>
        </p:blipFill>
        <p:spPr>
          <a:xfrm>
            <a:off x="0" y="-425759"/>
            <a:ext cx="12192000" cy="7315200"/>
          </a:xfrm>
          <a:prstGeom prst="rect">
            <a:avLst/>
          </a:prstGeom>
        </p:spPr>
      </p:pic>
      <p:sp>
        <p:nvSpPr>
          <p:cNvPr id="5" name="Content Placeholder 3"/>
          <p:cNvSpPr txBox="1">
            <a:spLocks/>
          </p:cNvSpPr>
          <p:nvPr/>
        </p:nvSpPr>
        <p:spPr>
          <a:xfrm>
            <a:off x="3185719" y="3048000"/>
            <a:ext cx="8763000" cy="381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i="1" dirty="0">
                <a:effectLst>
                  <a:glow rad="101600">
                    <a:schemeClr val="bg1">
                      <a:alpha val="60000"/>
                    </a:schemeClr>
                  </a:glow>
                </a:effectLst>
              </a:rPr>
              <a:t>“Naked came I out of my mother’s womb, and naked shall I return thither: the Lord gave, and the Lord hath taken away; blessed be the name of the Lord. In all this Job sinned not, not charged God foolishly.”</a:t>
            </a:r>
          </a:p>
        </p:txBody>
      </p:sp>
      <p:sp>
        <p:nvSpPr>
          <p:cNvPr id="6" name="Title 2"/>
          <p:cNvSpPr txBox="1">
            <a:spLocks/>
          </p:cNvSpPr>
          <p:nvPr/>
        </p:nvSpPr>
        <p:spPr>
          <a:xfrm>
            <a:off x="4785221" y="-60198"/>
            <a:ext cx="6248400" cy="22399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i="1" dirty="0">
                <a:effectLst>
                  <a:glow rad="101600">
                    <a:schemeClr val="bg1">
                      <a:alpha val="60000"/>
                    </a:schemeClr>
                  </a:glow>
                </a:effectLst>
              </a:rPr>
              <a:t>“Job arose, and rent his mantle, and shaved his head, and fell down upon the ground and worshiped.”</a:t>
            </a:r>
          </a:p>
        </p:txBody>
      </p:sp>
    </p:spTree>
    <p:extLst>
      <p:ext uri="{BB962C8B-B14F-4D97-AF65-F5344CB8AC3E}">
        <p14:creationId xmlns:p14="http://schemas.microsoft.com/office/powerpoint/2010/main" val="584622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48200" y="274638"/>
            <a:ext cx="5562600" cy="3535362"/>
          </a:xfrm>
        </p:spPr>
        <p:txBody>
          <a:bodyPr>
            <a:noAutofit/>
          </a:bodyPr>
          <a:lstStyle/>
          <a:p>
            <a:r>
              <a:rPr lang="en-US" sz="3600" i="1" dirty="0"/>
              <a:t>“Behold, I go forward, but He is not there; and backward, but I cannot perceive Him. I cannot behold Him.”</a:t>
            </a:r>
          </a:p>
        </p:txBody>
      </p:sp>
      <p:sp>
        <p:nvSpPr>
          <p:cNvPr id="4" name="Content Placeholder 3"/>
          <p:cNvSpPr>
            <a:spLocks noGrp="1"/>
          </p:cNvSpPr>
          <p:nvPr>
            <p:ph idx="1"/>
          </p:nvPr>
        </p:nvSpPr>
        <p:spPr>
          <a:xfrm>
            <a:off x="1524000" y="4038600"/>
            <a:ext cx="9144000" cy="3048000"/>
          </a:xfrm>
        </p:spPr>
        <p:txBody>
          <a:bodyPr>
            <a:normAutofit/>
          </a:bodyPr>
          <a:lstStyle/>
          <a:p>
            <a:pPr algn="ctr">
              <a:buNone/>
            </a:pPr>
            <a:r>
              <a:rPr lang="en-US" sz="3600" i="1" dirty="0"/>
              <a:t>“He hideth Himself on the right hand, </a:t>
            </a:r>
          </a:p>
          <a:p>
            <a:pPr algn="ctr">
              <a:buNone/>
            </a:pPr>
            <a:r>
              <a:rPr lang="en-US" sz="3600" i="1" dirty="0"/>
              <a:t>that  I cannot see Him.”</a:t>
            </a:r>
          </a:p>
        </p:txBody>
      </p:sp>
      <p:pic>
        <p:nvPicPr>
          <p:cNvPr id="2" name="Picture 1"/>
          <p:cNvPicPr>
            <a:picLocks noChangeAspect="1"/>
          </p:cNvPicPr>
          <p:nvPr/>
        </p:nvPicPr>
        <p:blipFill>
          <a:blip r:embed="rId3"/>
          <a:stretch>
            <a:fillRect/>
          </a:stretch>
        </p:blipFill>
        <p:spPr>
          <a:xfrm>
            <a:off x="0" y="-425760"/>
            <a:ext cx="12192000" cy="7315200"/>
          </a:xfrm>
          <a:prstGeom prst="rect">
            <a:avLst/>
          </a:prstGeom>
        </p:spPr>
      </p:pic>
      <p:pic>
        <p:nvPicPr>
          <p:cNvPr id="5" name="Picture 4"/>
          <p:cNvPicPr>
            <a:picLocks noChangeAspect="1"/>
          </p:cNvPicPr>
          <p:nvPr/>
        </p:nvPicPr>
        <p:blipFill>
          <a:blip r:embed="rId4"/>
          <a:stretch>
            <a:fillRect/>
          </a:stretch>
        </p:blipFill>
        <p:spPr>
          <a:xfrm>
            <a:off x="6144244" y="-48092"/>
            <a:ext cx="6047756" cy="6559865"/>
          </a:xfrm>
          <a:prstGeom prst="rect">
            <a:avLst/>
          </a:prstGeom>
          <a:effectLst>
            <a:glow rad="63500">
              <a:schemeClr val="bg1">
                <a:alpha val="40000"/>
              </a:schemeClr>
            </a:glow>
          </a:effectLst>
        </p:spPr>
      </p:pic>
    </p:spTree>
    <p:extLst>
      <p:ext uri="{BB962C8B-B14F-4D97-AF65-F5344CB8AC3E}">
        <p14:creationId xmlns:p14="http://schemas.microsoft.com/office/powerpoint/2010/main" val="1274434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98" r="46238" b="35889"/>
          <a:stretch/>
        </p:blipFill>
        <p:spPr>
          <a:xfrm>
            <a:off x="0" y="0"/>
            <a:ext cx="6518246" cy="4379053"/>
          </a:xfrm>
          <a:prstGeom prst="rect">
            <a:avLst/>
          </a:prstGeom>
          <a:effectLst>
            <a:reflection blurRad="6350" stA="50000" endA="295" endPos="92000" dist="101600" dir="5400000" sy="-100000" algn="bl" rotWithShape="0"/>
          </a:effectLst>
        </p:spPr>
      </p:pic>
      <p:pic>
        <p:nvPicPr>
          <p:cNvPr id="2" name="Picture 1"/>
          <p:cNvPicPr>
            <a:picLocks noChangeAspect="1"/>
          </p:cNvPicPr>
          <p:nvPr/>
        </p:nvPicPr>
        <p:blipFill>
          <a:blip r:embed="rId4"/>
          <a:stretch>
            <a:fillRect/>
          </a:stretch>
        </p:blipFill>
        <p:spPr>
          <a:xfrm>
            <a:off x="7152352" y="78744"/>
            <a:ext cx="4450466" cy="6358679"/>
          </a:xfrm>
          <a:prstGeom prst="rect">
            <a:avLst/>
          </a:prstGeom>
        </p:spPr>
      </p:pic>
    </p:spTree>
    <p:extLst>
      <p:ext uri="{BB962C8B-B14F-4D97-AF65-F5344CB8AC3E}">
        <p14:creationId xmlns:p14="http://schemas.microsoft.com/office/powerpoint/2010/main" val="1328363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34263" y="-117446"/>
            <a:ext cx="5671225" cy="6358679"/>
          </a:xfrm>
          <a:prstGeom prst="rect">
            <a:avLst/>
          </a:prstGeom>
          <a:effectLst>
            <a:glow rad="101600">
              <a:schemeClr val="bg1">
                <a:alpha val="60000"/>
              </a:schemeClr>
            </a:glow>
          </a:effectLst>
        </p:spPr>
      </p:pic>
      <p:pic>
        <p:nvPicPr>
          <p:cNvPr id="6" name="Picture 5"/>
          <p:cNvPicPr>
            <a:picLocks noChangeAspect="1"/>
          </p:cNvPicPr>
          <p:nvPr/>
        </p:nvPicPr>
        <p:blipFill rotWithShape="1">
          <a:blip r:embed="rId4"/>
          <a:srcRect t="-98" r="46238" b="35889"/>
          <a:stretch/>
        </p:blipFill>
        <p:spPr>
          <a:xfrm>
            <a:off x="0" y="0"/>
            <a:ext cx="6518246" cy="4379053"/>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3878794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25759"/>
            <a:ext cx="12192000" cy="7315200"/>
          </a:xfrm>
          <a:prstGeom prst="rect">
            <a:avLst/>
          </a:prstGeom>
        </p:spPr>
      </p:pic>
      <p:sp>
        <p:nvSpPr>
          <p:cNvPr id="3" name="Title 2"/>
          <p:cNvSpPr>
            <a:spLocks noGrp="1"/>
          </p:cNvSpPr>
          <p:nvPr>
            <p:ph type="title"/>
          </p:nvPr>
        </p:nvSpPr>
        <p:spPr>
          <a:xfrm>
            <a:off x="6285451" y="-509649"/>
            <a:ext cx="5562600" cy="3535362"/>
          </a:xfrm>
        </p:spPr>
        <p:txBody>
          <a:bodyPr>
            <a:noAutofit/>
          </a:bodyPr>
          <a:lstStyle/>
          <a:p>
            <a:pPr algn="ctr"/>
            <a:r>
              <a:rPr lang="en-US" sz="3600" i="1" dirty="0">
                <a:effectLst>
                  <a:glow rad="101600">
                    <a:schemeClr val="bg1">
                      <a:alpha val="60000"/>
                    </a:schemeClr>
                  </a:glow>
                </a:effectLst>
              </a:rPr>
              <a:t>“Behold, I go forward, but He is not there; and backward, but I cannot perceive Him. I cannot behold Him.”</a:t>
            </a:r>
          </a:p>
        </p:txBody>
      </p:sp>
      <p:sp>
        <p:nvSpPr>
          <p:cNvPr id="4" name="Content Placeholder 3"/>
          <p:cNvSpPr>
            <a:spLocks noGrp="1"/>
          </p:cNvSpPr>
          <p:nvPr>
            <p:ph idx="1"/>
          </p:nvPr>
        </p:nvSpPr>
        <p:spPr>
          <a:xfrm>
            <a:off x="6887361" y="3231841"/>
            <a:ext cx="4960690" cy="3048000"/>
          </a:xfrm>
        </p:spPr>
        <p:txBody>
          <a:bodyPr>
            <a:normAutofit/>
          </a:bodyPr>
          <a:lstStyle/>
          <a:p>
            <a:pPr algn="ctr">
              <a:buNone/>
            </a:pPr>
            <a:r>
              <a:rPr lang="en-US" sz="3600" i="1" dirty="0">
                <a:effectLst>
                  <a:glow rad="101600">
                    <a:schemeClr val="bg1">
                      <a:alpha val="60000"/>
                    </a:schemeClr>
                  </a:glow>
                </a:effectLst>
              </a:rPr>
              <a:t>“He hideth Himself on the right hand, that  I cannot see Him.”</a:t>
            </a:r>
          </a:p>
        </p:txBody>
      </p:sp>
    </p:spTree>
    <p:extLst>
      <p:ext uri="{BB962C8B-B14F-4D97-AF65-F5344CB8AC3E}">
        <p14:creationId xmlns:p14="http://schemas.microsoft.com/office/powerpoint/2010/main" val="3981671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1251" y="213519"/>
            <a:ext cx="5108896" cy="6430962"/>
          </a:xfrm>
        </p:spPr>
        <p:txBody>
          <a:bodyPr>
            <a:normAutofit/>
          </a:bodyPr>
          <a:lstStyle/>
          <a:p>
            <a:pPr algn="ctr"/>
            <a:r>
              <a:rPr lang="en-US" i="1" dirty="0"/>
              <a:t>Discouragement  one of Satan’s most effective weapons</a:t>
            </a:r>
            <a:br>
              <a:rPr lang="en-US" i="1" dirty="0"/>
            </a:br>
            <a:br>
              <a:rPr lang="en-US" i="1" dirty="0"/>
            </a:br>
            <a:r>
              <a:rPr lang="en-US" sz="4000" i="1" dirty="0">
                <a:solidFill>
                  <a:srgbClr val="FFC000"/>
                </a:solidFill>
              </a:rPr>
              <a:t>(Ephesians 6:16)</a:t>
            </a:r>
            <a:br>
              <a:rPr lang="en-US" i="1" dirty="0"/>
            </a:br>
            <a:r>
              <a:rPr lang="en-US" i="1" dirty="0">
                <a:solidFill>
                  <a:srgbClr val="FFC000"/>
                </a:solidFill>
              </a:rPr>
              <a:t>“Fiery dart…”</a:t>
            </a:r>
          </a:p>
        </p:txBody>
      </p:sp>
      <p:pic>
        <p:nvPicPr>
          <p:cNvPr id="3" name="Picture 2"/>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4237729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22)</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980" y="-123441"/>
            <a:ext cx="10515600" cy="1325563"/>
          </a:xfrm>
        </p:spPr>
        <p:txBody>
          <a:bodyPr/>
          <a:lstStyle/>
          <a:p>
            <a:pPr algn="ctr"/>
            <a:r>
              <a:rPr lang="en-US" b="1" dirty="0"/>
              <a:t>Three Stages of Discouragement</a:t>
            </a:r>
          </a:p>
        </p:txBody>
      </p:sp>
      <p:sp>
        <p:nvSpPr>
          <p:cNvPr id="3" name="Content Placeholder 2"/>
          <p:cNvSpPr>
            <a:spLocks noGrp="1"/>
          </p:cNvSpPr>
          <p:nvPr>
            <p:ph idx="1"/>
          </p:nvPr>
        </p:nvSpPr>
        <p:spPr>
          <a:xfrm>
            <a:off x="1549166" y="1432520"/>
            <a:ext cx="10338033" cy="5257800"/>
          </a:xfrm>
        </p:spPr>
        <p:txBody>
          <a:bodyPr>
            <a:noAutofit/>
          </a:bodyPr>
          <a:lstStyle/>
          <a:p>
            <a:pPr marL="514350" indent="-514350">
              <a:buNone/>
            </a:pPr>
            <a:r>
              <a:rPr lang="en-US" sz="3200" dirty="0"/>
              <a:t>      Mild – Minor problems or pressures which effect our emotions - </a:t>
            </a:r>
            <a:r>
              <a:rPr lang="en-US" sz="3200" i="1" dirty="0"/>
              <a:t>(II Corinthians 4:1-18)</a:t>
            </a:r>
            <a:r>
              <a:rPr lang="en-US" sz="3200" dirty="0"/>
              <a:t>                </a:t>
            </a:r>
          </a:p>
          <a:p>
            <a:pPr marL="514350" indent="-514350">
              <a:buNone/>
            </a:pPr>
            <a:r>
              <a:rPr lang="en-US" sz="3200" dirty="0"/>
              <a:t>      Strong – Major problems or pressures which effect our spirit so that others notice - </a:t>
            </a:r>
            <a:r>
              <a:rPr lang="en-US" sz="3200" i="1" dirty="0"/>
              <a:t>(I Thessalonians 5:14)</a:t>
            </a:r>
          </a:p>
          <a:p>
            <a:pPr marL="514350" indent="-514350">
              <a:buNone/>
            </a:pPr>
            <a:r>
              <a:rPr lang="en-US" sz="3200" dirty="0"/>
              <a:t>     Disabling – Overwhelming problems or pressures which drain us of spiritual, mental, emotional and physical strength.</a:t>
            </a:r>
          </a:p>
          <a:p>
            <a:pPr marL="514350" indent="-514350">
              <a:buNone/>
            </a:pPr>
            <a:r>
              <a:rPr lang="en-US" sz="3200" b="1" i="1" dirty="0">
                <a:solidFill>
                  <a:srgbClr val="FFC000"/>
                </a:solidFill>
              </a:rPr>
              <a:t>      </a:t>
            </a:r>
          </a:p>
          <a:p>
            <a:pPr marL="514350" indent="-514350">
              <a:buNone/>
            </a:pPr>
            <a:r>
              <a:rPr lang="en-US" sz="3200" b="1" i="1" dirty="0">
                <a:solidFill>
                  <a:srgbClr val="FFC000"/>
                </a:solidFill>
              </a:rPr>
              <a:t>      Note: Our heart melts within us and we do not have the desire, energy, or ability to go on –  </a:t>
            </a:r>
            <a:r>
              <a:rPr lang="en-US" sz="3200" i="1" dirty="0">
                <a:solidFill>
                  <a:srgbClr val="FFC000"/>
                </a:solidFill>
              </a:rPr>
              <a:t>(Galatians 6:9; Hebrews 12:1-5, 12)</a:t>
            </a:r>
          </a:p>
          <a:p>
            <a:pPr marL="514350" indent="-514350">
              <a:buNone/>
            </a:pPr>
            <a:endParaRPr lang="en-US" sz="3200" dirty="0"/>
          </a:p>
          <a:p>
            <a:pPr marL="514350" indent="-514350">
              <a:buNone/>
            </a:pPr>
            <a:endParaRPr lang="en-US" sz="3200" i="1" dirty="0"/>
          </a:p>
        </p:txBody>
      </p:sp>
      <p:pic>
        <p:nvPicPr>
          <p:cNvPr id="14338" name="Picture 2"/>
          <p:cNvPicPr>
            <a:picLocks noChangeAspect="1" noChangeArrowheads="1"/>
          </p:cNvPicPr>
          <p:nvPr/>
        </p:nvPicPr>
        <p:blipFill>
          <a:blip r:embed="rId3" cstate="print"/>
          <a:srcRect/>
          <a:stretch>
            <a:fillRect/>
          </a:stretch>
        </p:blipFill>
        <p:spPr bwMode="auto">
          <a:xfrm>
            <a:off x="508933" y="1417340"/>
            <a:ext cx="1168723" cy="5334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08933" y="2468959"/>
            <a:ext cx="1168723" cy="5334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08933" y="3400437"/>
            <a:ext cx="1168723" cy="533400"/>
          </a:xfrm>
          <a:prstGeom prst="rect">
            <a:avLst/>
          </a:prstGeom>
          <a:noFill/>
          <a:ln w="9525">
            <a:noFill/>
            <a:miter lim="800000"/>
            <a:headEnd/>
            <a:tailEnd/>
          </a:ln>
        </p:spPr>
      </p:pic>
    </p:spTree>
    <p:extLst>
      <p:ext uri="{BB962C8B-B14F-4D97-AF65-F5344CB8AC3E}">
        <p14:creationId xmlns:p14="http://schemas.microsoft.com/office/powerpoint/2010/main" val="716775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48200" y="274638"/>
            <a:ext cx="5562600" cy="3535362"/>
          </a:xfrm>
        </p:spPr>
        <p:txBody>
          <a:bodyPr>
            <a:noAutofit/>
          </a:bodyPr>
          <a:lstStyle/>
          <a:p>
            <a:r>
              <a:rPr lang="en-US" sz="3600" i="1" dirty="0"/>
              <a:t>“Behold, I go forward, but He is not there; and backward, but I cannot perceive Him. I cannot behold Him.”</a:t>
            </a:r>
          </a:p>
        </p:txBody>
      </p:sp>
      <p:sp>
        <p:nvSpPr>
          <p:cNvPr id="4" name="Content Placeholder 3"/>
          <p:cNvSpPr>
            <a:spLocks noGrp="1"/>
          </p:cNvSpPr>
          <p:nvPr>
            <p:ph idx="1"/>
          </p:nvPr>
        </p:nvSpPr>
        <p:spPr>
          <a:xfrm>
            <a:off x="1524000" y="4038600"/>
            <a:ext cx="9144000" cy="3048000"/>
          </a:xfrm>
        </p:spPr>
        <p:txBody>
          <a:bodyPr>
            <a:normAutofit/>
          </a:bodyPr>
          <a:lstStyle/>
          <a:p>
            <a:pPr algn="ctr">
              <a:buNone/>
            </a:pPr>
            <a:r>
              <a:rPr lang="en-US" sz="3600" i="1" dirty="0"/>
              <a:t>“He hideth Himself on the right hand, </a:t>
            </a:r>
          </a:p>
          <a:p>
            <a:pPr algn="ctr">
              <a:buNone/>
            </a:pPr>
            <a:r>
              <a:rPr lang="en-US" sz="3600" i="1" dirty="0"/>
              <a:t>that  I cannot see Him.”</a:t>
            </a:r>
          </a:p>
        </p:txBody>
      </p:sp>
      <p:pic>
        <p:nvPicPr>
          <p:cNvPr id="2" name="Picture 1"/>
          <p:cNvPicPr>
            <a:picLocks noChangeAspect="1"/>
          </p:cNvPicPr>
          <p:nvPr/>
        </p:nvPicPr>
        <p:blipFill>
          <a:blip r:embed="rId3"/>
          <a:stretch>
            <a:fillRect/>
          </a:stretch>
        </p:blipFill>
        <p:spPr>
          <a:xfrm>
            <a:off x="0" y="-425759"/>
            <a:ext cx="12192000" cy="7315200"/>
          </a:xfrm>
          <a:prstGeom prst="rect">
            <a:avLst/>
          </a:prstGeom>
        </p:spPr>
      </p:pic>
      <p:sp>
        <p:nvSpPr>
          <p:cNvPr id="6" name="Rectangle 5"/>
          <p:cNvSpPr/>
          <p:nvPr/>
        </p:nvSpPr>
        <p:spPr>
          <a:xfrm>
            <a:off x="5807978" y="438206"/>
            <a:ext cx="6096000" cy="1754326"/>
          </a:xfrm>
          <a:prstGeom prst="rect">
            <a:avLst/>
          </a:prstGeom>
        </p:spPr>
        <p:txBody>
          <a:bodyPr>
            <a:spAutoFit/>
          </a:bodyPr>
          <a:lstStyle/>
          <a:p>
            <a:pPr algn="ctr"/>
            <a:r>
              <a:rPr lang="en-US" sz="3600" i="1" dirty="0">
                <a:effectLst>
                  <a:glow rad="101600">
                    <a:schemeClr val="bg1">
                      <a:alpha val="60000"/>
                    </a:schemeClr>
                  </a:glow>
                </a:effectLst>
              </a:rPr>
              <a:t>“But he </a:t>
            </a:r>
            <a:r>
              <a:rPr lang="en-US" sz="3600" i="1" dirty="0" err="1">
                <a:effectLst>
                  <a:glow rad="101600">
                    <a:schemeClr val="bg1">
                      <a:alpha val="60000"/>
                    </a:schemeClr>
                  </a:glow>
                </a:effectLst>
              </a:rPr>
              <a:t>knoweth</a:t>
            </a:r>
            <a:r>
              <a:rPr lang="en-US" sz="3600" i="1" dirty="0">
                <a:effectLst>
                  <a:glow rad="101600">
                    <a:schemeClr val="bg1">
                      <a:alpha val="60000"/>
                    </a:schemeClr>
                  </a:glow>
                </a:effectLst>
              </a:rPr>
              <a:t> the way that I take: when he hath tried me, I shall come forth as gold.”</a:t>
            </a:r>
          </a:p>
        </p:txBody>
      </p:sp>
    </p:spTree>
    <p:extLst>
      <p:ext uri="{BB962C8B-B14F-4D97-AF65-F5344CB8AC3E}">
        <p14:creationId xmlns:p14="http://schemas.microsoft.com/office/powerpoint/2010/main" val="1116912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30321" cy="4422513"/>
          </a:xfrm>
          <a:prstGeom prst="rect">
            <a:avLst/>
          </a:prstGeom>
        </p:spPr>
      </p:pic>
      <p:sp>
        <p:nvSpPr>
          <p:cNvPr id="3" name="Title 2"/>
          <p:cNvSpPr>
            <a:spLocks noGrp="1"/>
          </p:cNvSpPr>
          <p:nvPr>
            <p:ph type="title"/>
          </p:nvPr>
        </p:nvSpPr>
        <p:spPr>
          <a:xfrm>
            <a:off x="61679" y="4920347"/>
            <a:ext cx="12130321" cy="1325563"/>
          </a:xfrm>
        </p:spPr>
        <p:txBody>
          <a:bodyPr>
            <a:normAutofit fontScale="90000"/>
          </a:bodyPr>
          <a:lstStyle/>
          <a:p>
            <a:r>
              <a:rPr lang="en-US" i="1" dirty="0"/>
              <a:t>                                     (Job 22:1-30)</a:t>
            </a:r>
            <a:br>
              <a:rPr lang="en-US" dirty="0"/>
            </a:br>
            <a:r>
              <a:rPr lang="en-US" dirty="0"/>
              <a:t>1# You are a sinner</a:t>
            </a:r>
            <a:br>
              <a:rPr lang="en-US" dirty="0"/>
            </a:br>
            <a:r>
              <a:rPr lang="en-US" dirty="0"/>
              <a:t>2# You are hiding your sin</a:t>
            </a:r>
            <a:br>
              <a:rPr lang="en-US" dirty="0"/>
            </a:br>
            <a:r>
              <a:rPr lang="en-US" dirty="0"/>
              <a:t>3# You must confess and repent before God will help you</a:t>
            </a:r>
          </a:p>
        </p:txBody>
      </p:sp>
      <p:pic>
        <p:nvPicPr>
          <p:cNvPr id="4" name="Picture 3"/>
          <p:cNvPicPr>
            <a:picLocks noChangeAspect="1"/>
          </p:cNvPicPr>
          <p:nvPr/>
        </p:nvPicPr>
        <p:blipFill>
          <a:blip r:embed="rId3"/>
          <a:stretch>
            <a:fillRect/>
          </a:stretch>
        </p:blipFill>
        <p:spPr>
          <a:xfrm>
            <a:off x="0" y="-425759"/>
            <a:ext cx="12192000" cy="7315200"/>
          </a:xfrm>
          <a:prstGeom prst="rect">
            <a:avLst/>
          </a:prstGeom>
        </p:spPr>
      </p:pic>
      <p:sp>
        <p:nvSpPr>
          <p:cNvPr id="5" name="Rectangle 4"/>
          <p:cNvSpPr/>
          <p:nvPr/>
        </p:nvSpPr>
        <p:spPr>
          <a:xfrm>
            <a:off x="5556307" y="452195"/>
            <a:ext cx="6096000" cy="3970318"/>
          </a:xfrm>
          <a:prstGeom prst="rect">
            <a:avLst/>
          </a:prstGeom>
        </p:spPr>
        <p:txBody>
          <a:bodyPr>
            <a:spAutoFit/>
          </a:bodyPr>
          <a:lstStyle/>
          <a:p>
            <a:pPr algn="ctr"/>
            <a:r>
              <a:rPr lang="en-US" sz="3600" i="1" dirty="0">
                <a:effectLst>
                  <a:glow rad="101600">
                    <a:schemeClr val="bg1">
                      <a:alpha val="60000"/>
                    </a:schemeClr>
                  </a:glow>
                </a:effectLst>
              </a:rPr>
              <a:t>“My foot hath held his steps, his way have I kept, and not declined. Neither have I gone back from the commandment of his lips; I have esteemed the words of his mouth more than my necessary food.”</a:t>
            </a:r>
          </a:p>
        </p:txBody>
      </p:sp>
    </p:spTree>
    <p:extLst>
      <p:ext uri="{BB962C8B-B14F-4D97-AF65-F5344CB8AC3E}">
        <p14:creationId xmlns:p14="http://schemas.microsoft.com/office/powerpoint/2010/main" val="3269984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30321" cy="4422513"/>
          </a:xfrm>
          <a:prstGeom prst="rect">
            <a:avLst/>
          </a:prstGeom>
        </p:spPr>
      </p:pic>
      <p:sp>
        <p:nvSpPr>
          <p:cNvPr id="3" name="Title 2"/>
          <p:cNvSpPr>
            <a:spLocks noGrp="1"/>
          </p:cNvSpPr>
          <p:nvPr>
            <p:ph type="title"/>
          </p:nvPr>
        </p:nvSpPr>
        <p:spPr>
          <a:xfrm>
            <a:off x="61679" y="4920347"/>
            <a:ext cx="12130321" cy="1325563"/>
          </a:xfrm>
        </p:spPr>
        <p:txBody>
          <a:bodyPr>
            <a:normAutofit fontScale="90000"/>
          </a:bodyPr>
          <a:lstStyle/>
          <a:p>
            <a:r>
              <a:rPr lang="en-US" i="1" dirty="0"/>
              <a:t>                                     (Job 22:1-30)</a:t>
            </a:r>
            <a:br>
              <a:rPr lang="en-US" dirty="0"/>
            </a:br>
            <a:r>
              <a:rPr lang="en-US" dirty="0"/>
              <a:t>1# You are a sinner</a:t>
            </a:r>
            <a:br>
              <a:rPr lang="en-US" dirty="0"/>
            </a:br>
            <a:r>
              <a:rPr lang="en-US" dirty="0"/>
              <a:t>2# You are hiding your sin</a:t>
            </a:r>
            <a:br>
              <a:rPr lang="en-US" dirty="0"/>
            </a:br>
            <a:r>
              <a:rPr lang="en-US" dirty="0"/>
              <a:t>3# You must confess and repent before God will help you</a:t>
            </a:r>
          </a:p>
        </p:txBody>
      </p:sp>
      <p:pic>
        <p:nvPicPr>
          <p:cNvPr id="4" name="Picture 3"/>
          <p:cNvPicPr>
            <a:picLocks noChangeAspect="1"/>
          </p:cNvPicPr>
          <p:nvPr/>
        </p:nvPicPr>
        <p:blipFill>
          <a:blip r:embed="rId3"/>
          <a:stretch>
            <a:fillRect/>
          </a:stretch>
        </p:blipFill>
        <p:spPr>
          <a:xfrm>
            <a:off x="0" y="-425759"/>
            <a:ext cx="12192000" cy="7315200"/>
          </a:xfrm>
          <a:prstGeom prst="rect">
            <a:avLst/>
          </a:prstGeom>
        </p:spPr>
      </p:pic>
      <p:sp>
        <p:nvSpPr>
          <p:cNvPr id="5" name="Rectangle 4"/>
          <p:cNvSpPr/>
          <p:nvPr/>
        </p:nvSpPr>
        <p:spPr>
          <a:xfrm>
            <a:off x="5598252" y="184637"/>
            <a:ext cx="6096000" cy="3416320"/>
          </a:xfrm>
          <a:prstGeom prst="rect">
            <a:avLst/>
          </a:prstGeom>
        </p:spPr>
        <p:txBody>
          <a:bodyPr>
            <a:spAutoFit/>
          </a:bodyPr>
          <a:lstStyle/>
          <a:p>
            <a:pPr algn="ctr"/>
            <a:r>
              <a:rPr lang="en-US" sz="3600" i="1" dirty="0">
                <a:effectLst>
                  <a:glow rad="101600">
                    <a:schemeClr val="bg1">
                      <a:alpha val="60000"/>
                    </a:schemeClr>
                  </a:glow>
                </a:effectLst>
              </a:rPr>
              <a:t>“For I know that my redeemer </a:t>
            </a:r>
            <a:r>
              <a:rPr lang="en-US" sz="3600" i="1" dirty="0" err="1">
                <a:effectLst>
                  <a:glow rad="101600">
                    <a:schemeClr val="bg1">
                      <a:alpha val="60000"/>
                    </a:schemeClr>
                  </a:glow>
                </a:effectLst>
              </a:rPr>
              <a:t>liveth</a:t>
            </a:r>
            <a:r>
              <a:rPr lang="en-US" sz="3600" i="1" dirty="0">
                <a:effectLst>
                  <a:glow rad="101600">
                    <a:schemeClr val="bg1">
                      <a:alpha val="60000"/>
                    </a:schemeClr>
                  </a:glow>
                </a:effectLst>
              </a:rPr>
              <a:t>, and that he shall stand at the latter day upon the earth: And though after my skin worms destroy this body, yet in my flesh shall I see God.”</a:t>
            </a:r>
          </a:p>
        </p:txBody>
      </p:sp>
    </p:spTree>
    <p:extLst>
      <p:ext uri="{BB962C8B-B14F-4D97-AF65-F5344CB8AC3E}">
        <p14:creationId xmlns:p14="http://schemas.microsoft.com/office/powerpoint/2010/main" val="1653220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www.oldpathspaved.org/wp-content/uploads/2010/09/26-discouraged-istock_000000453292xsmall21.jpg"/>
          <p:cNvPicPr>
            <a:picLocks noChangeAspect="1" noChangeArrowheads="1"/>
          </p:cNvPicPr>
          <p:nvPr/>
        </p:nvPicPr>
        <p:blipFill>
          <a:blip r:embed="rId2" cstate="print"/>
          <a:srcRect/>
          <a:stretch>
            <a:fillRect/>
          </a:stretch>
        </p:blipFill>
        <p:spPr bwMode="auto">
          <a:xfrm>
            <a:off x="3204316" y="302003"/>
            <a:ext cx="8192650" cy="5436066"/>
          </a:xfrm>
          <a:prstGeom prst="rect">
            <a:avLst/>
          </a:prstGeom>
          <a:noFill/>
        </p:spPr>
      </p:pic>
      <p:pic>
        <p:nvPicPr>
          <p:cNvPr id="3078" name="Picture 6" descr="http://www.churchleaders.com/thumbnail.php?file=article_images/11.1.HowToLeaveWell_683933898.jpg&amp;size=article_large"/>
          <p:cNvPicPr>
            <a:picLocks noChangeAspect="1" noChangeArrowheads="1"/>
          </p:cNvPicPr>
          <p:nvPr/>
        </p:nvPicPr>
        <p:blipFill>
          <a:blip r:embed="rId3" cstate="print"/>
          <a:srcRect/>
          <a:stretch>
            <a:fillRect/>
          </a:stretch>
        </p:blipFill>
        <p:spPr bwMode="auto">
          <a:xfrm>
            <a:off x="2816147" y="2119357"/>
            <a:ext cx="4340981" cy="2898360"/>
          </a:xfrm>
          <a:prstGeom prst="rect">
            <a:avLst/>
          </a:prstGeom>
          <a:ln>
            <a:noFill/>
          </a:ln>
          <a:effectLst>
            <a:softEdge rad="112500"/>
          </a:effectLst>
        </p:spPr>
      </p:pic>
      <p:pic>
        <p:nvPicPr>
          <p:cNvPr id="3082" name="Picture 10" descr="http://samshaw.files.wordpress.com/2010/11/ng.jpg?w=510"/>
          <p:cNvPicPr>
            <a:picLocks noChangeAspect="1" noChangeArrowheads="1"/>
          </p:cNvPicPr>
          <p:nvPr/>
        </p:nvPicPr>
        <p:blipFill>
          <a:blip r:embed="rId4" cstate="print"/>
          <a:srcRect/>
          <a:stretch>
            <a:fillRect/>
          </a:stretch>
        </p:blipFill>
        <p:spPr bwMode="auto">
          <a:xfrm>
            <a:off x="1673957" y="0"/>
            <a:ext cx="6155861" cy="6263591"/>
          </a:xfrm>
          <a:prstGeom prst="rect">
            <a:avLst/>
          </a:prstGeom>
          <a:noFill/>
        </p:spPr>
      </p:pic>
    </p:spTree>
    <p:extLst>
      <p:ext uri="{BB962C8B-B14F-4D97-AF65-F5344CB8AC3E}">
        <p14:creationId xmlns:p14="http://schemas.microsoft.com/office/powerpoint/2010/main" val="2873005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20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fade">
                                      <p:cBhvr>
                                        <p:cTn id="12" dur="20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2" name="Title 1"/>
          <p:cNvSpPr>
            <a:spLocks noGrp="1"/>
          </p:cNvSpPr>
          <p:nvPr>
            <p:ph type="title"/>
          </p:nvPr>
        </p:nvSpPr>
        <p:spPr>
          <a:xfrm>
            <a:off x="838200" y="616795"/>
            <a:ext cx="10515600" cy="1325563"/>
          </a:xfrm>
        </p:spPr>
        <p:txBody>
          <a:bodyPr vert="horz" lIns="91440" tIns="45720" rIns="91440" bIns="45720" rtlCol="0" anchor="ctr">
            <a:noAutofit/>
          </a:bodyPr>
          <a:lstStyle/>
          <a:p>
            <a:pPr algn="ctr">
              <a:lnSpc>
                <a:spcPct val="70000"/>
              </a:lnSpc>
            </a:pPr>
            <a:r>
              <a:rPr lang="en-US" sz="3600" i="1" dirty="0"/>
              <a:t>"And ought not this woman, being a daughter of Abraham, </a:t>
            </a:r>
            <a:r>
              <a:rPr lang="en-US" sz="3600" i="1" u="sng" dirty="0"/>
              <a:t>whom Satan hath bound</a:t>
            </a:r>
            <a:r>
              <a:rPr lang="en-US" sz="3600" i="1" dirty="0"/>
              <a:t>, lo, these eighteen years, be loosed from this bond on the </a:t>
            </a:r>
            <a:r>
              <a:rPr lang="en-US" sz="3600" i="1" dirty="0" err="1"/>
              <a:t>sabbath</a:t>
            </a:r>
            <a:r>
              <a:rPr lang="en-US" sz="3600" i="1" dirty="0"/>
              <a:t> day?" (Luke 13:16)</a:t>
            </a:r>
            <a:br>
              <a:rPr lang="en-US" sz="3600" i="1" dirty="0"/>
            </a:br>
            <a:endParaRPr lang="en-US" sz="3600" i="1" dirty="0"/>
          </a:p>
        </p:txBody>
      </p:sp>
      <p:pic>
        <p:nvPicPr>
          <p:cNvPr id="3" name="Picture 2"/>
          <p:cNvPicPr>
            <a:picLocks noChangeAspect="1"/>
          </p:cNvPicPr>
          <p:nvPr/>
        </p:nvPicPr>
        <p:blipFill>
          <a:blip r:embed="rId2"/>
          <a:stretch>
            <a:fillRect/>
          </a:stretch>
        </p:blipFill>
        <p:spPr>
          <a:xfrm>
            <a:off x="2086661" y="2154965"/>
            <a:ext cx="7485701" cy="44807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04232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9546" y="2865045"/>
            <a:ext cx="8207928" cy="1325563"/>
          </a:xfrm>
        </p:spPr>
        <p:txBody>
          <a:bodyPr>
            <a:noAutofit/>
          </a:bodyPr>
          <a:lstStyle/>
          <a:p>
            <a:pPr algn="ctr"/>
            <a:r>
              <a:rPr lang="en-US" sz="3200" i="1" dirty="0"/>
              <a:t>(2 Corinthians 12:7-10) </a:t>
            </a:r>
            <a:br>
              <a:rPr lang="en-US" sz="3200" i="1" dirty="0"/>
            </a:br>
            <a:r>
              <a:rPr lang="en-US" sz="3200" i="1" dirty="0"/>
              <a:t>“And lest I should be exalted above measure through the abundance of the revelations, there was given to me a thorn in the flesh, the </a:t>
            </a:r>
            <a:r>
              <a:rPr lang="en-US" sz="3200" i="1" dirty="0">
                <a:solidFill>
                  <a:srgbClr val="FFFF00"/>
                </a:solidFill>
              </a:rPr>
              <a:t>messenger of Satan </a:t>
            </a:r>
            <a:r>
              <a:rPr lang="en-US" sz="3200" i="1" dirty="0"/>
              <a:t>to buffet me, lest I should be exalted above measure. For this thing I besought the Lord thrice, that it might depart from me. And he said unto me, My grace is sufficient for thee: for my strength is made perfect in weakness. Most gladly therefore will I rather glory in my infirmities, that the power of Christ may rest upon me. Therefore I take pleasure in infirmities, in reproaches, in necessities, in persecutions, in distresses for Christ's sake: for when I am weak, then am I strong.”</a:t>
            </a:r>
          </a:p>
        </p:txBody>
      </p:sp>
      <p:pic>
        <p:nvPicPr>
          <p:cNvPr id="4" name="Picture 3"/>
          <p:cNvPicPr>
            <a:picLocks noChangeAspect="1"/>
          </p:cNvPicPr>
          <p:nvPr/>
        </p:nvPicPr>
        <p:blipFill>
          <a:blip r:embed="rId2"/>
          <a:stretch>
            <a:fillRect/>
          </a:stretch>
        </p:blipFill>
        <p:spPr>
          <a:xfrm>
            <a:off x="68881" y="491246"/>
            <a:ext cx="3527087" cy="5569085"/>
          </a:xfrm>
          <a:prstGeom prst="rect">
            <a:avLst/>
          </a:prstGeom>
          <a:ln>
            <a:noFill/>
          </a:ln>
          <a:effectLst>
            <a:softEdge rad="112500"/>
          </a:effectLst>
        </p:spPr>
      </p:pic>
    </p:spTree>
    <p:extLst>
      <p:ext uri="{BB962C8B-B14F-4D97-AF65-F5344CB8AC3E}">
        <p14:creationId xmlns:p14="http://schemas.microsoft.com/office/powerpoint/2010/main" val="2046384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1751"/>
            <a:ext cx="12192000" cy="1325563"/>
          </a:xfrm>
        </p:spPr>
        <p:txBody>
          <a:bodyPr>
            <a:noAutofit/>
          </a:bodyPr>
          <a:lstStyle/>
          <a:p>
            <a:pPr algn="ctr"/>
            <a:r>
              <a:rPr lang="en-US" sz="3600" i="1" dirty="0"/>
              <a:t>(1 Corinthians 5:1-5)</a:t>
            </a:r>
            <a:br>
              <a:rPr lang="en-US" sz="3600" i="1" dirty="0"/>
            </a:br>
            <a:r>
              <a:rPr lang="en-US" sz="3600" i="1" dirty="0"/>
              <a:t>"It is reported commonly that there is fornication among you, and such fornication as is not so much as named among the Gentiles, that one should have his father’s wife. And ye are puffed up, and have not rather mourned, that he that hath done this deed might be taken away from among you. For I verily, as absent in body, but present in spirit, have judged already, as though I were present, concerning him that hath so done this deed, in the name of our Lord Jesus Christ, when ye are gathered together, and my spirit, with the power of our Lord Jesus Christ, </a:t>
            </a:r>
            <a:r>
              <a:rPr lang="en-US" sz="3600" i="1" dirty="0">
                <a:solidFill>
                  <a:srgbClr val="FFFF00"/>
                </a:solidFill>
              </a:rPr>
              <a:t>to deliver such an one unto Satan for the destruction of the flesh</a:t>
            </a:r>
            <a:r>
              <a:rPr lang="en-US" sz="3600" i="1" dirty="0"/>
              <a:t>, that the spirit may be saved in the day of the Lord Jesus."</a:t>
            </a:r>
            <a:br>
              <a:rPr lang="en-US" sz="3600" i="1" dirty="0"/>
            </a:br>
            <a:endParaRPr lang="en-US" sz="3600" i="1" dirty="0"/>
          </a:p>
        </p:txBody>
      </p:sp>
    </p:spTree>
    <p:extLst>
      <p:ext uri="{BB962C8B-B14F-4D97-AF65-F5344CB8AC3E}">
        <p14:creationId xmlns:p14="http://schemas.microsoft.com/office/powerpoint/2010/main" val="2359887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940841"/>
          </a:xfrm>
          <a:prstGeom prst="rect">
            <a:avLst/>
          </a:prstGeom>
        </p:spPr>
      </p:pic>
      <p:sp>
        <p:nvSpPr>
          <p:cNvPr id="2" name="Title 1"/>
          <p:cNvSpPr>
            <a:spLocks noGrp="1"/>
          </p:cNvSpPr>
          <p:nvPr>
            <p:ph type="title"/>
          </p:nvPr>
        </p:nvSpPr>
        <p:spPr>
          <a:xfrm>
            <a:off x="838200" y="-170412"/>
            <a:ext cx="10515600" cy="1325563"/>
          </a:xfrm>
        </p:spPr>
        <p:txBody>
          <a:bodyPr/>
          <a:lstStyle/>
          <a:p>
            <a:pPr algn="ctr"/>
            <a:r>
              <a:rPr lang="en-US" b="1" dirty="0">
                <a:solidFill>
                  <a:srgbClr val="FFFF00"/>
                </a:solidFill>
                <a:effectLst>
                  <a:glow rad="101600">
                    <a:schemeClr val="bg1">
                      <a:alpha val="60000"/>
                    </a:schemeClr>
                  </a:glow>
                </a:effectLst>
              </a:rPr>
              <a:t>Satan can cause mental illness</a:t>
            </a:r>
          </a:p>
        </p:txBody>
      </p:sp>
      <p:sp>
        <p:nvSpPr>
          <p:cNvPr id="6" name="Rectangle 5"/>
          <p:cNvSpPr/>
          <p:nvPr/>
        </p:nvSpPr>
        <p:spPr>
          <a:xfrm>
            <a:off x="6096000" y="1057461"/>
            <a:ext cx="6096000" cy="5632311"/>
          </a:xfrm>
          <a:prstGeom prst="rect">
            <a:avLst/>
          </a:prstGeom>
        </p:spPr>
        <p:txBody>
          <a:bodyPr>
            <a:spAutoFit/>
          </a:bodyPr>
          <a:lstStyle/>
          <a:p>
            <a:pPr algn="ctr"/>
            <a:r>
              <a:rPr lang="en-US" sz="3600" i="1" dirty="0">
                <a:effectLst>
                  <a:glow rad="101600">
                    <a:schemeClr val="bg1">
                      <a:alpha val="60000"/>
                    </a:schemeClr>
                  </a:glow>
                </a:effectLst>
              </a:rPr>
              <a:t>(Luke 8:26-35) </a:t>
            </a:r>
          </a:p>
          <a:p>
            <a:pPr algn="ctr"/>
            <a:r>
              <a:rPr lang="en-US" sz="3600" i="1" dirty="0">
                <a:effectLst>
                  <a:glow rad="101600">
                    <a:schemeClr val="bg1">
                      <a:alpha val="60000"/>
                    </a:schemeClr>
                  </a:glow>
                </a:effectLst>
              </a:rPr>
              <a:t>“And they arrived at the country of the Gadarenes, which is over against Galilee. And when he went forth to land, there met him out of the city a certain man, which had </a:t>
            </a:r>
            <a:r>
              <a:rPr lang="en-US" sz="3600" i="1" dirty="0">
                <a:solidFill>
                  <a:srgbClr val="FFFF00"/>
                </a:solidFill>
                <a:effectLst>
                  <a:glow rad="101600">
                    <a:schemeClr val="bg1">
                      <a:alpha val="60000"/>
                    </a:schemeClr>
                  </a:glow>
                </a:effectLst>
              </a:rPr>
              <a:t>devils</a:t>
            </a:r>
            <a:r>
              <a:rPr lang="en-US" sz="3600" i="1" dirty="0">
                <a:effectLst>
                  <a:glow rad="101600">
                    <a:schemeClr val="bg1">
                      <a:alpha val="60000"/>
                    </a:schemeClr>
                  </a:glow>
                </a:effectLst>
              </a:rPr>
              <a:t> long time, and ware no clothes, neither abode in any house, but in the tombs.” </a:t>
            </a:r>
          </a:p>
        </p:txBody>
      </p:sp>
    </p:spTree>
    <p:extLst>
      <p:ext uri="{BB962C8B-B14F-4D97-AF65-F5344CB8AC3E}">
        <p14:creationId xmlns:p14="http://schemas.microsoft.com/office/powerpoint/2010/main" val="2563408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17446"/>
            <a:ext cx="12192000" cy="7058287"/>
          </a:xfrm>
          <a:prstGeom prst="rect">
            <a:avLst/>
          </a:prstGeom>
        </p:spPr>
      </p:pic>
      <p:sp>
        <p:nvSpPr>
          <p:cNvPr id="2" name="Rectangle 1"/>
          <p:cNvSpPr/>
          <p:nvPr/>
        </p:nvSpPr>
        <p:spPr>
          <a:xfrm>
            <a:off x="6115574" y="1306315"/>
            <a:ext cx="5570290" cy="3970318"/>
          </a:xfrm>
          <a:prstGeom prst="rect">
            <a:avLst/>
          </a:prstGeom>
        </p:spPr>
        <p:txBody>
          <a:bodyPr wrap="square">
            <a:spAutoFit/>
          </a:bodyPr>
          <a:lstStyle/>
          <a:p>
            <a:pPr algn="ctr"/>
            <a:r>
              <a:rPr lang="en-US" sz="3600" i="1" dirty="0">
                <a:effectLst>
                  <a:glow rad="101600">
                    <a:schemeClr val="bg1">
                      <a:alpha val="60000"/>
                    </a:schemeClr>
                  </a:glow>
                </a:effectLst>
              </a:rPr>
              <a:t>“When he saw Jesus, he cried out, and fell down before him, and with a loud voice said, What have I to do with thee, Jesus, thou Son of God most high? I beseech thee, torment me not.” </a:t>
            </a:r>
          </a:p>
        </p:txBody>
      </p:sp>
    </p:spTree>
    <p:extLst>
      <p:ext uri="{BB962C8B-B14F-4D97-AF65-F5344CB8AC3E}">
        <p14:creationId xmlns:p14="http://schemas.microsoft.com/office/powerpoint/2010/main" val="499993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35666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5707310" y="907757"/>
            <a:ext cx="6096000" cy="4524315"/>
          </a:xfrm>
          <a:prstGeom prst="rect">
            <a:avLst/>
          </a:prstGeom>
        </p:spPr>
        <p:txBody>
          <a:bodyPr>
            <a:spAutoFit/>
          </a:bodyPr>
          <a:lstStyle/>
          <a:p>
            <a:pPr algn="ctr"/>
            <a:r>
              <a:rPr lang="en-US" sz="3600" i="1" dirty="0">
                <a:effectLst>
                  <a:glow rad="101600">
                    <a:schemeClr val="bg1">
                      <a:alpha val="60000"/>
                    </a:schemeClr>
                  </a:glow>
                </a:effectLst>
              </a:rPr>
              <a:t> “For he had commanded the </a:t>
            </a:r>
            <a:r>
              <a:rPr lang="en-US" sz="3600" i="1" dirty="0">
                <a:solidFill>
                  <a:srgbClr val="FFFF00"/>
                </a:solidFill>
                <a:effectLst>
                  <a:glow rad="101600">
                    <a:schemeClr val="bg1">
                      <a:alpha val="60000"/>
                    </a:schemeClr>
                  </a:glow>
                </a:effectLst>
              </a:rPr>
              <a:t>unclean spirit </a:t>
            </a:r>
            <a:r>
              <a:rPr lang="en-US" sz="3600" i="1" dirty="0">
                <a:effectLst>
                  <a:glow rad="101600">
                    <a:schemeClr val="bg1">
                      <a:alpha val="60000"/>
                    </a:schemeClr>
                  </a:glow>
                </a:effectLst>
              </a:rPr>
              <a:t>to come out of the man. For oftentimes it had caught him: and he was kept bound with chains and in fetters; and he brake the bands, and was driven of the </a:t>
            </a:r>
            <a:r>
              <a:rPr lang="en-US" sz="3600" i="1" dirty="0">
                <a:solidFill>
                  <a:srgbClr val="FFFF00"/>
                </a:solidFill>
                <a:effectLst>
                  <a:glow rad="101600">
                    <a:schemeClr val="bg1">
                      <a:alpha val="60000"/>
                    </a:schemeClr>
                  </a:glow>
                </a:effectLst>
              </a:rPr>
              <a:t>devil</a:t>
            </a:r>
            <a:r>
              <a:rPr lang="en-US" sz="3600" i="1" dirty="0">
                <a:effectLst>
                  <a:glow rad="101600">
                    <a:schemeClr val="bg1">
                      <a:alpha val="60000"/>
                    </a:schemeClr>
                  </a:glow>
                </a:effectLst>
              </a:rPr>
              <a:t> into the wilderness.” </a:t>
            </a:r>
          </a:p>
        </p:txBody>
      </p:sp>
    </p:spTree>
    <p:extLst>
      <p:ext uri="{BB962C8B-B14F-4D97-AF65-F5344CB8AC3E}">
        <p14:creationId xmlns:p14="http://schemas.microsoft.com/office/powerpoint/2010/main" val="1609330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5890" y="366262"/>
            <a:ext cx="7466202" cy="6001643"/>
          </a:xfrm>
          <a:prstGeom prst="rect">
            <a:avLst/>
          </a:prstGeom>
        </p:spPr>
        <p:txBody>
          <a:bodyPr wrap="square">
            <a:spAutoFit/>
          </a:bodyPr>
          <a:lstStyle/>
          <a:p>
            <a:pPr algn="ctr"/>
            <a:r>
              <a:rPr lang="en-US" sz="3200" i="1" dirty="0"/>
              <a:t>“And Jesus asked him, saying, What is thy name? And he said, Legion: because many </a:t>
            </a:r>
            <a:r>
              <a:rPr lang="en-US" sz="3200" i="1" dirty="0">
                <a:solidFill>
                  <a:srgbClr val="FFFF00"/>
                </a:solidFill>
              </a:rPr>
              <a:t>devils</a:t>
            </a:r>
            <a:r>
              <a:rPr lang="en-US" sz="3200" i="1" dirty="0"/>
              <a:t> were entered into him. And they besought him that he would not command them to go out into the deep. And there was there an herd of many swine feeding on the mountain: and they besought him that he would suffer them to enter into them. And he suffered them. Then went the</a:t>
            </a:r>
            <a:r>
              <a:rPr lang="en-US" sz="3200" i="1" dirty="0">
                <a:solidFill>
                  <a:srgbClr val="FFFF00"/>
                </a:solidFill>
              </a:rPr>
              <a:t> devils </a:t>
            </a:r>
            <a:r>
              <a:rPr lang="en-US" sz="3200" i="1" dirty="0"/>
              <a:t>out of the man, and entered into the swine: and the herd ran violently down a steep place into the lake, and were choked.”</a:t>
            </a:r>
          </a:p>
        </p:txBody>
      </p:sp>
      <p:pic>
        <p:nvPicPr>
          <p:cNvPr id="3" name="Picture 2"/>
          <p:cNvPicPr>
            <a:picLocks noChangeAspect="1"/>
          </p:cNvPicPr>
          <p:nvPr/>
        </p:nvPicPr>
        <p:blipFill>
          <a:blip r:embed="rId2"/>
          <a:stretch>
            <a:fillRect/>
          </a:stretch>
        </p:blipFill>
        <p:spPr>
          <a:xfrm>
            <a:off x="100668" y="466930"/>
            <a:ext cx="4479721" cy="55533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42750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9189" y="402672"/>
            <a:ext cx="5414395" cy="6176963"/>
          </a:xfrm>
        </p:spPr>
        <p:txBody>
          <a:bodyPr>
            <a:noAutofit/>
          </a:bodyPr>
          <a:lstStyle/>
          <a:p>
            <a:pPr marL="0" indent="0" algn="ctr">
              <a:buNone/>
            </a:pPr>
            <a:r>
              <a:rPr lang="en-US" sz="3600" i="1" dirty="0"/>
              <a:t>“When they that fed them saw what was done, they fled, and went and told it in the city and in the country. Then they went out to see what was done; and came to Jesus, and found the man, out of whom the </a:t>
            </a:r>
            <a:r>
              <a:rPr lang="en-US" sz="3600" i="1" dirty="0">
                <a:solidFill>
                  <a:srgbClr val="FFFF00"/>
                </a:solidFill>
              </a:rPr>
              <a:t>devils</a:t>
            </a:r>
            <a:r>
              <a:rPr lang="en-US" sz="3600" i="1" dirty="0"/>
              <a:t> were departed, sitting at the feet of Jesus, clothed, </a:t>
            </a:r>
            <a:r>
              <a:rPr lang="en-US" sz="3600" i="1" u="sng" dirty="0"/>
              <a:t>and in his right mind</a:t>
            </a:r>
            <a:r>
              <a:rPr lang="en-US" sz="3600" i="1" dirty="0"/>
              <a:t>: and they were afraid.” </a:t>
            </a:r>
          </a:p>
        </p:txBody>
      </p:sp>
      <p:pic>
        <p:nvPicPr>
          <p:cNvPr id="4" name="Picture 3"/>
          <p:cNvPicPr>
            <a:picLocks noChangeAspect="1"/>
          </p:cNvPicPr>
          <p:nvPr/>
        </p:nvPicPr>
        <p:blipFill>
          <a:blip r:embed="rId2"/>
          <a:stretch>
            <a:fillRect/>
          </a:stretch>
        </p:blipFill>
        <p:spPr>
          <a:xfrm>
            <a:off x="99246" y="1151191"/>
            <a:ext cx="5718544" cy="4572396"/>
          </a:xfrm>
          <a:prstGeom prst="rect">
            <a:avLst/>
          </a:prstGeom>
        </p:spPr>
      </p:pic>
      <p:pic>
        <p:nvPicPr>
          <p:cNvPr id="2" name="Picture 1"/>
          <p:cNvPicPr>
            <a:picLocks noChangeAspect="1"/>
          </p:cNvPicPr>
          <p:nvPr/>
        </p:nvPicPr>
        <p:blipFill>
          <a:blip r:embed="rId3"/>
          <a:stretch>
            <a:fillRect/>
          </a:stretch>
        </p:blipFill>
        <p:spPr>
          <a:xfrm>
            <a:off x="16163" y="545528"/>
            <a:ext cx="5884710" cy="5891249"/>
          </a:xfrm>
          <a:prstGeom prst="rect">
            <a:avLst/>
          </a:prstGeom>
        </p:spPr>
      </p:pic>
    </p:spTree>
    <p:extLst>
      <p:ext uri="{BB962C8B-B14F-4D97-AF65-F5344CB8AC3E}">
        <p14:creationId xmlns:p14="http://schemas.microsoft.com/office/powerpoint/2010/main" val="2888875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2000"/>
            <a:ext cx="12192000" cy="6096000"/>
          </a:xfrm>
          <a:prstGeom prst="rect">
            <a:avLst/>
          </a:prstGeom>
        </p:spPr>
      </p:pic>
    </p:spTree>
    <p:extLst>
      <p:ext uri="{BB962C8B-B14F-4D97-AF65-F5344CB8AC3E}">
        <p14:creationId xmlns:p14="http://schemas.microsoft.com/office/powerpoint/2010/main" val="847319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986528"/>
          </a:xfrm>
          <a:prstGeom prst="rect">
            <a:avLst/>
          </a:prstGeom>
        </p:spPr>
        <p:txBody>
          <a:bodyPr wrap="square">
            <a:spAutoFit/>
          </a:bodyPr>
          <a:lstStyle/>
          <a:p>
            <a:pPr algn="ctr"/>
            <a:r>
              <a:rPr lang="en-US" sz="3200" i="1" dirty="0"/>
              <a:t>(Matthew 17:14-21) “And when they were come to the multitude, there came to him a certain man, kneeling down to him, and saying, Lord, have mercy on my son: for he is </a:t>
            </a:r>
            <a:r>
              <a:rPr lang="en-US" sz="3200" i="1" dirty="0">
                <a:solidFill>
                  <a:srgbClr val="FFFF00"/>
                </a:solidFill>
              </a:rPr>
              <a:t>lunatic</a:t>
            </a:r>
            <a:r>
              <a:rPr lang="en-US" sz="3200" i="1" dirty="0"/>
              <a:t>, and sore vexed: for oft times he </a:t>
            </a:r>
            <a:r>
              <a:rPr lang="en-US" sz="3200" i="1" dirty="0" err="1"/>
              <a:t>falleth</a:t>
            </a:r>
            <a:r>
              <a:rPr lang="en-US" sz="3200" i="1" dirty="0"/>
              <a:t> into the fire, and oft into the water. And I brought him to thy disciples, and they could not cure him. Then Jesus answered and said, O faithless and perverse generation, how long shall I be with you? how long shall I suffer you? bring him hither to me. And Jesus rebuked the </a:t>
            </a:r>
            <a:r>
              <a:rPr lang="en-US" sz="3200" i="1" dirty="0">
                <a:solidFill>
                  <a:srgbClr val="FFFF00"/>
                </a:solidFill>
              </a:rPr>
              <a:t>devil</a:t>
            </a:r>
            <a:r>
              <a:rPr lang="en-US" sz="3200" i="1" dirty="0"/>
              <a:t>; and he departed out of him: and the child was cured from that very hour. Then came the disciples to Jesus apart, and said, Why could not we cast him out? And Jesus said unto them, Because of your unbelief: for verily I say unto you, If ye have faith as a grain of mustard seed, ye shall say unto this mountain, Remove hence to yonder place; and it shall remove; and nothing shall be impossible unto you. Howbeit this kind </a:t>
            </a:r>
            <a:r>
              <a:rPr lang="en-US" sz="3200" i="1" dirty="0" err="1"/>
              <a:t>goeth</a:t>
            </a:r>
            <a:r>
              <a:rPr lang="en-US" sz="3200" i="1" dirty="0"/>
              <a:t> not out but by prayer and fasting.” </a:t>
            </a:r>
          </a:p>
        </p:txBody>
      </p:sp>
    </p:spTree>
    <p:extLst>
      <p:ext uri="{BB962C8B-B14F-4D97-AF65-F5344CB8AC3E}">
        <p14:creationId xmlns:p14="http://schemas.microsoft.com/office/powerpoint/2010/main" val="3343351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714" y="0"/>
            <a:ext cx="4328331" cy="6858000"/>
          </a:xfrm>
          <a:prstGeom prst="rect">
            <a:avLst/>
          </a:prstGeom>
        </p:spPr>
      </p:pic>
      <p:sp>
        <p:nvSpPr>
          <p:cNvPr id="3" name="Rectangle 2"/>
          <p:cNvSpPr/>
          <p:nvPr/>
        </p:nvSpPr>
        <p:spPr>
          <a:xfrm>
            <a:off x="5618480" y="2049195"/>
            <a:ext cx="6096000" cy="2554545"/>
          </a:xfrm>
          <a:prstGeom prst="rect">
            <a:avLst/>
          </a:prstGeom>
        </p:spPr>
        <p:txBody>
          <a:bodyPr>
            <a:spAutoFit/>
          </a:bodyPr>
          <a:lstStyle/>
          <a:p>
            <a:pPr algn="ctr"/>
            <a:r>
              <a:rPr lang="en-US" sz="4000" i="1" dirty="0"/>
              <a:t>“And Jesus rebuked the </a:t>
            </a:r>
            <a:r>
              <a:rPr lang="en-US" sz="4000" i="1" dirty="0">
                <a:solidFill>
                  <a:srgbClr val="FFFF00"/>
                </a:solidFill>
              </a:rPr>
              <a:t>devil</a:t>
            </a:r>
            <a:r>
              <a:rPr lang="en-US" sz="4000" i="1" dirty="0"/>
              <a:t>; and he departed out of him: and the child was cured from that very hour.”</a:t>
            </a:r>
          </a:p>
        </p:txBody>
      </p:sp>
    </p:spTree>
    <p:extLst>
      <p:ext uri="{BB962C8B-B14F-4D97-AF65-F5344CB8AC3E}">
        <p14:creationId xmlns:p14="http://schemas.microsoft.com/office/powerpoint/2010/main" val="2889828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2279"/>
            <a:ext cx="12063369" cy="6929305"/>
          </a:xfrm>
        </p:spPr>
        <p:txBody>
          <a:bodyPr>
            <a:normAutofit/>
          </a:bodyPr>
          <a:lstStyle/>
          <a:p>
            <a:r>
              <a:rPr lang="en-US" sz="3200" dirty="0"/>
              <a:t>It is a mistake to say that </a:t>
            </a:r>
            <a:r>
              <a:rPr lang="en-US" sz="3200" u="sng" dirty="0"/>
              <a:t>all</a:t>
            </a:r>
            <a:r>
              <a:rPr lang="en-US" sz="3200" dirty="0"/>
              <a:t> mental illness can be directly attributed to Satan –</a:t>
            </a:r>
          </a:p>
          <a:p>
            <a:r>
              <a:rPr lang="en-US" sz="3200" dirty="0"/>
              <a:t>The Bible teaches that every human being is totally depraved - </a:t>
            </a:r>
            <a:r>
              <a:rPr lang="en-US" sz="3200" i="1" dirty="0"/>
              <a:t>Romans 3:10 “As it is written, There is none righteous, no, not one.”</a:t>
            </a:r>
          </a:p>
          <a:p>
            <a:r>
              <a:rPr lang="en-US" sz="3200" dirty="0"/>
              <a:t>Total depravity simply means that sin has affected every facet of our being, including both our soul (</a:t>
            </a:r>
            <a:r>
              <a:rPr lang="en-US" sz="3200" u="sng" dirty="0"/>
              <a:t>mind</a:t>
            </a:r>
            <a:r>
              <a:rPr lang="en-US" sz="3200" dirty="0"/>
              <a:t>, will and emotion) as well as our body – </a:t>
            </a:r>
            <a:r>
              <a:rPr lang="en-US" sz="3200" i="1" dirty="0"/>
              <a:t>Romans 7:14 </a:t>
            </a:r>
            <a:r>
              <a:rPr lang="en-US" sz="3200" dirty="0"/>
              <a:t>“</a:t>
            </a:r>
            <a:r>
              <a:rPr lang="en-US" sz="3200" i="1" dirty="0"/>
              <a:t>I am carnal, sold under sin.” </a:t>
            </a:r>
            <a:endParaRPr lang="en-US" sz="3200" dirty="0"/>
          </a:p>
          <a:p>
            <a:r>
              <a:rPr lang="en-US" sz="3200" dirty="0"/>
              <a:t>Apostle Paul</a:t>
            </a:r>
            <a:r>
              <a:rPr lang="en-US" sz="3200" i="1" dirty="0"/>
              <a:t> - “Wherefore, as by one man sin entered into the world, and death by sin; and so death passed upon all men, for that </a:t>
            </a:r>
            <a:r>
              <a:rPr lang="en-US" sz="3200" i="1" u="sng" dirty="0"/>
              <a:t>all have sinned</a:t>
            </a:r>
            <a:r>
              <a:rPr lang="en-US" sz="3200" i="1" dirty="0"/>
              <a:t>…But I see another law in my members, warring against the law of my </a:t>
            </a:r>
            <a:r>
              <a:rPr lang="en-US" sz="3200" i="1" u="sng" dirty="0"/>
              <a:t>mind</a:t>
            </a:r>
            <a:r>
              <a:rPr lang="en-US" sz="3200" i="1" dirty="0"/>
              <a:t>, and bringing me into captivity to the law of sin which is in my members…the carnal </a:t>
            </a:r>
            <a:r>
              <a:rPr lang="en-US" sz="3200" i="1" u="sng" dirty="0"/>
              <a:t>mind</a:t>
            </a:r>
            <a:r>
              <a:rPr lang="en-US" sz="3200" i="1" dirty="0"/>
              <a:t> is enmity against God…This I say therefore, and testify in the Lord, that ye henceforth walk not as other Gentiles walk, in the </a:t>
            </a:r>
            <a:r>
              <a:rPr lang="en-US" sz="3200" i="1" u="sng" dirty="0"/>
              <a:t>vanity of their mind</a:t>
            </a:r>
            <a:r>
              <a:rPr lang="en-US" sz="3200" i="1" dirty="0"/>
              <a:t>.”</a:t>
            </a:r>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2564040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90"/>
            <a:ext cx="12192000" cy="6858000"/>
          </a:xfrm>
        </p:spPr>
        <p:txBody>
          <a:bodyPr>
            <a:normAutofit fontScale="92500"/>
          </a:bodyPr>
          <a:lstStyle/>
          <a:p>
            <a:r>
              <a:rPr lang="en-US" sz="3200" dirty="0"/>
              <a:t>Total depravity means that nothing works as God originally intended – </a:t>
            </a:r>
            <a:r>
              <a:rPr lang="en-US" sz="3200" i="1" dirty="0"/>
              <a:t>Titus 1:15 “Even their mind and conscience is defiled.”</a:t>
            </a:r>
          </a:p>
          <a:p>
            <a:r>
              <a:rPr lang="en-US" sz="3200" dirty="0"/>
              <a:t>Why do we get colds, backaches, flu, congestion, indigestion and infections? </a:t>
            </a:r>
          </a:p>
          <a:p>
            <a:r>
              <a:rPr lang="en-US" sz="3200" dirty="0"/>
              <a:t>Why do we have migraines, heart problems, kidney stones and glaucoma? </a:t>
            </a:r>
          </a:p>
          <a:p>
            <a:r>
              <a:rPr lang="en-US" sz="3200" dirty="0"/>
              <a:t>We experience these things because we inhabit bodies which have been marked and marred by sin.</a:t>
            </a:r>
          </a:p>
          <a:p>
            <a:r>
              <a:rPr lang="en-US" sz="3200" dirty="0"/>
              <a:t>Our outer self is wasting away. </a:t>
            </a:r>
          </a:p>
          <a:p>
            <a:r>
              <a:rPr lang="en-US" sz="3200" dirty="0"/>
              <a:t>Our bodies and minds don’t work correctly. </a:t>
            </a:r>
          </a:p>
          <a:p>
            <a:r>
              <a:rPr lang="en-US" sz="3200" dirty="0"/>
              <a:t>They are falling apart – </a:t>
            </a:r>
            <a:r>
              <a:rPr lang="en-US" sz="3200" i="1" dirty="0"/>
              <a:t>1 Cor. 15:23 “…corruptible body.” </a:t>
            </a:r>
          </a:p>
          <a:p>
            <a:r>
              <a:rPr lang="en-US" sz="3200" dirty="0"/>
              <a:t>While we live in this fallen world, we live in bodies that are wasting away.</a:t>
            </a:r>
          </a:p>
          <a:p>
            <a:r>
              <a:rPr lang="en-US" sz="3200" dirty="0"/>
              <a:t>Paul spoke directly to this when he said - </a:t>
            </a:r>
            <a:r>
              <a:rPr lang="en-US" sz="3200" i="1" dirty="0"/>
              <a:t>2 Corinthians 4:16 “For which cause we faint not; but though our </a:t>
            </a:r>
            <a:r>
              <a:rPr lang="en-US" sz="3200" i="1" u="sng" dirty="0"/>
              <a:t>outward man perish</a:t>
            </a:r>
            <a:r>
              <a:rPr lang="en-US" sz="3200" i="1" dirty="0"/>
              <a:t>, yet the inward man is renewed day by day.”</a:t>
            </a:r>
          </a:p>
          <a:p>
            <a:endParaRPr lang="en-US" sz="3200" i="1" dirty="0"/>
          </a:p>
          <a:p>
            <a:pPr marL="0" indent="0">
              <a:buNone/>
            </a:pPr>
            <a:endParaRPr lang="en-US" sz="3200" i="1" dirty="0"/>
          </a:p>
          <a:p>
            <a:endParaRPr lang="en-US" sz="3200" dirty="0"/>
          </a:p>
        </p:txBody>
      </p:sp>
    </p:spTree>
    <p:extLst>
      <p:ext uri="{BB962C8B-B14F-4D97-AF65-F5344CB8AC3E}">
        <p14:creationId xmlns:p14="http://schemas.microsoft.com/office/powerpoint/2010/main" val="3416167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115" y="493011"/>
            <a:ext cx="10642060" cy="1325563"/>
          </a:xfrm>
        </p:spPr>
        <p:txBody>
          <a:bodyPr>
            <a:normAutofit fontScale="90000"/>
          </a:bodyPr>
          <a:lstStyle/>
          <a:p>
            <a:pPr algn="ctr"/>
            <a:r>
              <a:rPr lang="en-US" b="1" dirty="0"/>
              <a:t>When God created man he created them is a perfect state. Their mind and body were free from the effects of sin. There was no physical illness or mental illness until sin entered the world. </a:t>
            </a:r>
          </a:p>
        </p:txBody>
      </p:sp>
      <p:pic>
        <p:nvPicPr>
          <p:cNvPr id="3" name="Picture 2"/>
          <p:cNvPicPr>
            <a:picLocks noChangeAspect="1"/>
          </p:cNvPicPr>
          <p:nvPr/>
        </p:nvPicPr>
        <p:blipFill>
          <a:blip r:embed="rId2"/>
          <a:stretch>
            <a:fillRect/>
          </a:stretch>
        </p:blipFill>
        <p:spPr>
          <a:xfrm>
            <a:off x="1685486" y="2456639"/>
            <a:ext cx="8324275" cy="4162138"/>
          </a:xfrm>
          <a:prstGeom prst="rect">
            <a:avLst/>
          </a:prstGeom>
        </p:spPr>
      </p:pic>
      <p:pic>
        <p:nvPicPr>
          <p:cNvPr id="5" name="Picture 4"/>
          <p:cNvPicPr>
            <a:picLocks noChangeAspect="1"/>
          </p:cNvPicPr>
          <p:nvPr/>
        </p:nvPicPr>
        <p:blipFill>
          <a:blip r:embed="rId3"/>
          <a:stretch>
            <a:fillRect/>
          </a:stretch>
        </p:blipFill>
        <p:spPr>
          <a:xfrm>
            <a:off x="1685486" y="2459856"/>
            <a:ext cx="8324275" cy="4158921"/>
          </a:xfrm>
          <a:prstGeom prst="rect">
            <a:avLst/>
          </a:prstGeom>
        </p:spPr>
      </p:pic>
      <p:pic>
        <p:nvPicPr>
          <p:cNvPr id="6" name="Picture 5"/>
          <p:cNvPicPr>
            <a:picLocks noChangeAspect="1"/>
          </p:cNvPicPr>
          <p:nvPr/>
        </p:nvPicPr>
        <p:blipFill>
          <a:blip r:embed="rId4"/>
          <a:stretch>
            <a:fillRect/>
          </a:stretch>
        </p:blipFill>
        <p:spPr>
          <a:xfrm>
            <a:off x="1685486" y="2442693"/>
            <a:ext cx="8324275" cy="4176084"/>
          </a:xfrm>
          <a:prstGeom prst="rect">
            <a:avLst/>
          </a:prstGeom>
        </p:spPr>
      </p:pic>
      <p:pic>
        <p:nvPicPr>
          <p:cNvPr id="4" name="Picture 3"/>
          <p:cNvPicPr>
            <a:picLocks noChangeAspect="1"/>
          </p:cNvPicPr>
          <p:nvPr/>
        </p:nvPicPr>
        <p:blipFill>
          <a:blip r:embed="rId5"/>
          <a:stretch>
            <a:fillRect/>
          </a:stretch>
        </p:blipFill>
        <p:spPr>
          <a:xfrm>
            <a:off x="1685485" y="2442694"/>
            <a:ext cx="8324276" cy="4190030"/>
          </a:xfrm>
          <a:prstGeom prst="rect">
            <a:avLst/>
          </a:prstGeom>
        </p:spPr>
      </p:pic>
      <p:pic>
        <p:nvPicPr>
          <p:cNvPr id="7" name="Picture 6"/>
          <p:cNvPicPr>
            <a:picLocks noChangeAspect="1"/>
          </p:cNvPicPr>
          <p:nvPr/>
        </p:nvPicPr>
        <p:blipFill>
          <a:blip r:embed="rId6"/>
          <a:stretch>
            <a:fillRect/>
          </a:stretch>
        </p:blipFill>
        <p:spPr>
          <a:xfrm>
            <a:off x="1685484" y="2442693"/>
            <a:ext cx="8324277" cy="4203976"/>
          </a:xfrm>
          <a:prstGeom prst="rect">
            <a:avLst/>
          </a:prstGeom>
        </p:spPr>
      </p:pic>
      <p:pic>
        <p:nvPicPr>
          <p:cNvPr id="9" name="Picture 2" descr="https://assetsnffrgf-a.akamaihd.net/assets/m/402014603/univ/art/402014603_univ_lsr_xl.jpg"/>
          <p:cNvPicPr>
            <a:picLocks noChangeAspect="1" noChangeArrowheads="1"/>
          </p:cNvPicPr>
          <p:nvPr/>
        </p:nvPicPr>
        <p:blipFill rotWithShape="1">
          <a:blip r:embed="rId7">
            <a:extLst>
              <a:ext uri="{28A0092B-C50C-407E-A947-70E740481C1C}">
                <a14:useLocalDpi xmlns:a14="http://schemas.microsoft.com/office/drawing/2010/main" val="0"/>
              </a:ext>
            </a:extLst>
          </a:blip>
          <a:srcRect l="1060" t="331"/>
          <a:stretch/>
        </p:blipFill>
        <p:spPr bwMode="auto">
          <a:xfrm>
            <a:off x="1685483" y="2382474"/>
            <a:ext cx="8324278" cy="426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227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9"/>
                                        </p:tgtEl>
                                      </p:cBhvr>
                                    </p:animEffect>
                                    <p:set>
                                      <p:cBhvr>
                                        <p:cTn id="7" dur="1" fill="hold">
                                          <p:stCondLst>
                                            <p:cond delay="1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486541"/>
            <a:ext cx="3161944" cy="2371459"/>
          </a:xfrm>
          <a:prstGeom prst="rect">
            <a:avLst/>
          </a:prstGeom>
        </p:spPr>
      </p:pic>
      <p:sp>
        <p:nvSpPr>
          <p:cNvPr id="3" name="Content Placeholder 2"/>
          <p:cNvSpPr>
            <a:spLocks noGrp="1"/>
          </p:cNvSpPr>
          <p:nvPr>
            <p:ph idx="1"/>
          </p:nvPr>
        </p:nvSpPr>
        <p:spPr>
          <a:xfrm>
            <a:off x="0" y="0"/>
            <a:ext cx="12192000" cy="2600587"/>
          </a:xfrm>
        </p:spPr>
        <p:txBody>
          <a:bodyPr>
            <a:noAutofit/>
          </a:bodyPr>
          <a:lstStyle/>
          <a:p>
            <a:r>
              <a:rPr lang="en-US" sz="3600" dirty="0"/>
              <a:t>Our spiritual desires are affected and distorted by sin –                    </a:t>
            </a:r>
            <a:r>
              <a:rPr lang="en-US" sz="3600" i="1" dirty="0"/>
              <a:t>(see Romans 3) “</a:t>
            </a:r>
            <a:r>
              <a:rPr lang="en-US" sz="3600" i="1" dirty="0"/>
              <a:t>For the flesh </a:t>
            </a:r>
            <a:r>
              <a:rPr lang="en-US" sz="3600" i="1" dirty="0" err="1"/>
              <a:t>lusteth</a:t>
            </a:r>
            <a:r>
              <a:rPr lang="en-US" sz="3600" i="1" dirty="0"/>
              <a:t> against the Spirit, and the Spirit against the flesh: and these are contrary the one to the other</a:t>
            </a:r>
            <a:r>
              <a:rPr lang="en-US" sz="3600" i="1" dirty="0"/>
              <a:t>.” (Gal. 5:17)</a:t>
            </a:r>
          </a:p>
          <a:p>
            <a:r>
              <a:rPr lang="en-US" sz="3600" dirty="0"/>
              <a:t>Our intellect is affected by sin – </a:t>
            </a:r>
            <a:r>
              <a:rPr lang="en-US" sz="3600" i="1" dirty="0"/>
              <a:t>Rom. 8:7</a:t>
            </a:r>
          </a:p>
          <a:p>
            <a:r>
              <a:rPr lang="en-US" sz="3600" dirty="0"/>
              <a:t>Our genes have been effected by sin – </a:t>
            </a:r>
            <a:r>
              <a:rPr lang="en-US" sz="3600" i="1" dirty="0"/>
              <a:t>Exod. 20:5</a:t>
            </a:r>
          </a:p>
          <a:p>
            <a:r>
              <a:rPr lang="en-US" sz="3600" dirty="0"/>
              <a:t>Our thoughts and emotions are directly traceable to a series of electrical and chemical impulses in the brain -</a:t>
            </a:r>
          </a:p>
          <a:p>
            <a:endParaRPr lang="en-US" sz="3600" dirty="0"/>
          </a:p>
        </p:txBody>
      </p:sp>
      <p:pic>
        <p:nvPicPr>
          <p:cNvPr id="2" name="Picture 1"/>
          <p:cNvPicPr>
            <a:picLocks noChangeAspect="1"/>
          </p:cNvPicPr>
          <p:nvPr/>
        </p:nvPicPr>
        <p:blipFill rotWithShape="1">
          <a:blip r:embed="rId3"/>
          <a:srcRect b="18910"/>
          <a:stretch/>
        </p:blipFill>
        <p:spPr>
          <a:xfrm>
            <a:off x="3161944" y="4545347"/>
            <a:ext cx="9048750" cy="2081956"/>
          </a:xfrm>
          <a:prstGeom prst="rect">
            <a:avLst/>
          </a:prstGeom>
          <a:ln>
            <a:noFill/>
          </a:ln>
          <a:effectLst>
            <a:softEdge rad="112500"/>
          </a:effectLst>
        </p:spPr>
      </p:pic>
    </p:spTree>
    <p:extLst>
      <p:ext uri="{BB962C8B-B14F-4D97-AF65-F5344CB8AC3E}">
        <p14:creationId xmlns:p14="http://schemas.microsoft.com/office/powerpoint/2010/main" val="920234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48307" y="1285493"/>
            <a:ext cx="4071894" cy="32575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3"/>
          <a:stretch>
            <a:fillRect/>
          </a:stretch>
        </p:blipFill>
        <p:spPr>
          <a:xfrm>
            <a:off x="7655228" y="69679"/>
            <a:ext cx="4339848" cy="28932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4"/>
          <a:stretch>
            <a:fillRect/>
          </a:stretch>
        </p:blipFill>
        <p:spPr>
          <a:xfrm>
            <a:off x="6540546" y="3871245"/>
            <a:ext cx="5514009" cy="2986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5"/>
          <a:stretch>
            <a:fillRect/>
          </a:stretch>
        </p:blipFill>
        <p:spPr>
          <a:xfrm>
            <a:off x="90843" y="67581"/>
            <a:ext cx="3875287" cy="2895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6"/>
          <a:stretch>
            <a:fillRect/>
          </a:stretch>
        </p:blipFill>
        <p:spPr>
          <a:xfrm>
            <a:off x="268169" y="3368417"/>
            <a:ext cx="4073095" cy="33386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7732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54161" y="0"/>
            <a:ext cx="4503288" cy="6858000"/>
          </a:xfrm>
          <a:prstGeom prst="rect">
            <a:avLst/>
          </a:prstGeom>
        </p:spPr>
      </p:pic>
      <p:pic>
        <p:nvPicPr>
          <p:cNvPr id="4" name="Picture 3"/>
          <p:cNvPicPr>
            <a:picLocks noChangeAspect="1"/>
          </p:cNvPicPr>
          <p:nvPr/>
        </p:nvPicPr>
        <p:blipFill>
          <a:blip r:embed="rId3"/>
          <a:stretch>
            <a:fillRect/>
          </a:stretch>
        </p:blipFill>
        <p:spPr>
          <a:xfrm>
            <a:off x="6057449" y="0"/>
            <a:ext cx="4432434" cy="6858000"/>
          </a:xfrm>
          <a:prstGeom prst="rect">
            <a:avLst/>
          </a:prstGeom>
        </p:spPr>
      </p:pic>
    </p:spTree>
    <p:extLst>
      <p:ext uri="{BB962C8B-B14F-4D97-AF65-F5344CB8AC3E}">
        <p14:creationId xmlns:p14="http://schemas.microsoft.com/office/powerpoint/2010/main" val="2762953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74693" y="0"/>
            <a:ext cx="8442614" cy="6858000"/>
          </a:xfrm>
          <a:prstGeom prst="rect">
            <a:avLst/>
          </a:prstGeom>
        </p:spPr>
      </p:pic>
      <p:sp>
        <p:nvSpPr>
          <p:cNvPr id="2" name="Title 1"/>
          <p:cNvSpPr>
            <a:spLocks noGrp="1"/>
          </p:cNvSpPr>
          <p:nvPr>
            <p:ph type="title"/>
          </p:nvPr>
        </p:nvSpPr>
        <p:spPr>
          <a:xfrm>
            <a:off x="3842158" y="784574"/>
            <a:ext cx="3833769" cy="1325563"/>
          </a:xfrm>
        </p:spPr>
        <p:txBody>
          <a:bodyPr>
            <a:normAutofit fontScale="90000"/>
          </a:bodyPr>
          <a:lstStyle/>
          <a:p>
            <a:pPr algn="ctr"/>
            <a:r>
              <a:rPr lang="en-US" i="1" dirty="0">
                <a:effectLst>
                  <a:glow rad="101600">
                    <a:schemeClr val="bg1">
                      <a:alpha val="60000"/>
                    </a:schemeClr>
                  </a:glow>
                </a:effectLst>
              </a:rPr>
              <a:t>“For as he </a:t>
            </a:r>
            <a:r>
              <a:rPr lang="en-US" i="1" dirty="0" err="1">
                <a:effectLst>
                  <a:glow rad="101600">
                    <a:schemeClr val="bg1">
                      <a:alpha val="60000"/>
                    </a:schemeClr>
                  </a:glow>
                </a:effectLst>
              </a:rPr>
              <a:t>thinketh</a:t>
            </a:r>
            <a:r>
              <a:rPr lang="en-US" i="1" dirty="0">
                <a:effectLst>
                  <a:glow rad="101600">
                    <a:schemeClr val="bg1">
                      <a:alpha val="60000"/>
                    </a:schemeClr>
                  </a:glow>
                </a:effectLst>
              </a:rPr>
              <a:t> in his heart, so is he.”</a:t>
            </a:r>
            <a:r>
              <a:rPr lang="en-US" i="1" dirty="0">
                <a:effectLst>
                  <a:glow rad="101600">
                    <a:schemeClr val="bg1">
                      <a:alpha val="60000"/>
                    </a:schemeClr>
                  </a:glow>
                </a:effectLst>
              </a:rPr>
              <a:t> (Prov. 23:7)</a:t>
            </a:r>
          </a:p>
        </p:txBody>
      </p:sp>
    </p:spTree>
    <p:extLst>
      <p:ext uri="{BB962C8B-B14F-4D97-AF65-F5344CB8AC3E}">
        <p14:creationId xmlns:p14="http://schemas.microsoft.com/office/powerpoint/2010/main" val="2338753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8026" y="426552"/>
            <a:ext cx="4389345" cy="32920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4917440" y="660401"/>
            <a:ext cx="6942748" cy="5574451"/>
          </a:xfrm>
        </p:spPr>
        <p:txBody>
          <a:bodyPr>
            <a:noAutofit/>
          </a:bodyPr>
          <a:lstStyle/>
          <a:p>
            <a:pPr algn="ctr">
              <a:lnSpc>
                <a:spcPct val="70000"/>
              </a:lnSpc>
            </a:pPr>
            <a:r>
              <a:rPr lang="en-US" sz="4000" i="1" dirty="0"/>
              <a:t>(2 Corinthians 10:3-6) </a:t>
            </a:r>
            <a:br>
              <a:rPr lang="en-US" sz="4000" i="1" dirty="0"/>
            </a:br>
            <a:r>
              <a:rPr lang="en-US" sz="4000" i="1" dirty="0"/>
              <a:t>“For though we walk in the flesh, we do not war after the flesh: For the weapons of our warfare are not carnal, but mighty through God to the pulling down of strong holds; Casting down imaginations, and every high thing that </a:t>
            </a:r>
            <a:r>
              <a:rPr lang="en-US" sz="4000" i="1" dirty="0" err="1"/>
              <a:t>exalteth</a:t>
            </a:r>
            <a:r>
              <a:rPr lang="en-US" sz="4000" i="1" dirty="0"/>
              <a:t> itself against the knowledge of God, and bringing into captivity every thought to the obedience of Christ; And having in a readiness to revenge all disobedience, when your obedience is fulfilled.”</a:t>
            </a:r>
          </a:p>
        </p:txBody>
      </p:sp>
    </p:spTree>
    <p:extLst>
      <p:ext uri="{BB962C8B-B14F-4D97-AF65-F5344CB8AC3E}">
        <p14:creationId xmlns:p14="http://schemas.microsoft.com/office/powerpoint/2010/main" val="2093169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303437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9058"/>
            <a:ext cx="12192000" cy="6176963"/>
          </a:xfrm>
        </p:spPr>
        <p:txBody>
          <a:bodyPr>
            <a:noAutofit/>
          </a:bodyPr>
          <a:lstStyle/>
          <a:p>
            <a:r>
              <a:rPr lang="en-US" sz="3200" dirty="0"/>
              <a:t>No Christian can be </a:t>
            </a:r>
            <a:r>
              <a:rPr lang="en-US" sz="3200" dirty="0">
                <a:solidFill>
                  <a:srgbClr val="FFFF00"/>
                </a:solidFill>
              </a:rPr>
              <a:t>possessed</a:t>
            </a:r>
            <a:r>
              <a:rPr lang="en-US" sz="3200" dirty="0"/>
              <a:t> by Satan or a demon – </a:t>
            </a:r>
            <a:r>
              <a:rPr lang="en-US" sz="3200" i="1" dirty="0"/>
              <a:t>I John 4:4</a:t>
            </a:r>
          </a:p>
          <a:p>
            <a:r>
              <a:rPr lang="en-US" sz="3200" dirty="0"/>
              <a:t>Christians can however be </a:t>
            </a:r>
            <a:r>
              <a:rPr lang="en-US" sz="3200" dirty="0">
                <a:solidFill>
                  <a:srgbClr val="FFFF00"/>
                </a:solidFill>
              </a:rPr>
              <a:t>influenced</a:t>
            </a:r>
            <a:r>
              <a:rPr lang="en-US" sz="3200" dirty="0"/>
              <a:t> by Satan – </a:t>
            </a:r>
            <a:r>
              <a:rPr lang="en-US" sz="3200" i="1" dirty="0"/>
              <a:t>Eph. 4:27</a:t>
            </a:r>
          </a:p>
          <a:p>
            <a:r>
              <a:rPr lang="en-US" sz="3200" dirty="0"/>
              <a:t>There's a very real, spiritual component that influences our thoughts and emotions – </a:t>
            </a:r>
            <a:r>
              <a:rPr lang="en-US" sz="3200" i="1" dirty="0"/>
              <a:t>Indwelling presents and filling of the Holy Spirit         Eph. 5:18</a:t>
            </a:r>
          </a:p>
          <a:p>
            <a:r>
              <a:rPr lang="en-US" sz="3200" dirty="0">
                <a:solidFill>
                  <a:srgbClr val="FFFF00"/>
                </a:solidFill>
              </a:rPr>
              <a:t>Positively</a:t>
            </a:r>
            <a:r>
              <a:rPr lang="en-US" sz="3200" dirty="0"/>
              <a:t>, this spiritual component can protect us from fear, anxiety, worry, stress and its consequences – </a:t>
            </a:r>
            <a:r>
              <a:rPr lang="en-US" sz="3200" i="1" dirty="0"/>
              <a:t>Phil. 4:6-8</a:t>
            </a:r>
          </a:p>
          <a:p>
            <a:r>
              <a:rPr lang="en-US" sz="3200" dirty="0">
                <a:solidFill>
                  <a:srgbClr val="FFFF00"/>
                </a:solidFill>
              </a:rPr>
              <a:t>Negatively</a:t>
            </a:r>
            <a:r>
              <a:rPr lang="en-US" sz="3200" dirty="0"/>
              <a:t>, any area of our lives that is not brought under the controlled by the Holy Spirit is vulnerable to being controlled by Satan and his evil forces – </a:t>
            </a:r>
            <a:r>
              <a:rPr lang="en-US" sz="3200" i="1" dirty="0"/>
              <a:t>Eph. 6:10-18</a:t>
            </a:r>
          </a:p>
          <a:p>
            <a:r>
              <a:rPr lang="en-US" sz="3200" dirty="0"/>
              <a:t>The </a:t>
            </a:r>
            <a:r>
              <a:rPr lang="en-US" sz="3200" dirty="0">
                <a:solidFill>
                  <a:srgbClr val="FFFF00"/>
                </a:solidFill>
              </a:rPr>
              <a:t>key </a:t>
            </a:r>
            <a:r>
              <a:rPr lang="en-US" sz="3200" dirty="0"/>
              <a:t>to resisting demonic influences in our lives is to make sure that every area of our lives is filled or controlled by the Spirit of God – </a:t>
            </a:r>
            <a:r>
              <a:rPr lang="en-US" sz="3200" i="1" dirty="0"/>
              <a:t>“Be not drunk with wine, wherein is excess; but be filled with the Spirit.”</a:t>
            </a:r>
          </a:p>
          <a:p>
            <a:endParaRPr lang="en-US" sz="3200" dirty="0"/>
          </a:p>
        </p:txBody>
      </p:sp>
    </p:spTree>
    <p:extLst>
      <p:ext uri="{BB962C8B-B14F-4D97-AF65-F5344CB8AC3E}">
        <p14:creationId xmlns:p14="http://schemas.microsoft.com/office/powerpoint/2010/main" val="2544978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70532"/>
            <a:ext cx="12192000" cy="5516933"/>
          </a:xfrm>
          <a:prstGeom prst="rect">
            <a:avLst/>
          </a:prstGeom>
        </p:spPr>
      </p:pic>
    </p:spTree>
    <p:extLst>
      <p:ext uri="{BB962C8B-B14F-4D97-AF65-F5344CB8AC3E}">
        <p14:creationId xmlns:p14="http://schemas.microsoft.com/office/powerpoint/2010/main" val="1065817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Autofit/>
          </a:bodyPr>
          <a:lstStyle/>
          <a:p>
            <a:pPr algn="ctr"/>
            <a:r>
              <a:rPr lang="en-US" sz="6000" b="1" dirty="0"/>
              <a:t>Key to being Filled with the Holy Spirit</a:t>
            </a:r>
          </a:p>
        </p:txBody>
      </p:sp>
      <p:pic>
        <p:nvPicPr>
          <p:cNvPr id="4" name="Picture 3"/>
          <p:cNvPicPr>
            <a:picLocks noChangeAspect="1"/>
          </p:cNvPicPr>
          <p:nvPr/>
        </p:nvPicPr>
        <p:blipFill>
          <a:blip r:embed="rId2"/>
          <a:stretch>
            <a:fillRect/>
          </a:stretch>
        </p:blipFill>
        <p:spPr>
          <a:xfrm>
            <a:off x="3637280" y="1690688"/>
            <a:ext cx="4917440" cy="4917440"/>
          </a:xfrm>
          <a:prstGeom prst="rect">
            <a:avLst/>
          </a:prstGeom>
        </p:spPr>
      </p:pic>
    </p:spTree>
    <p:extLst>
      <p:ext uri="{BB962C8B-B14F-4D97-AF65-F5344CB8AC3E}">
        <p14:creationId xmlns:p14="http://schemas.microsoft.com/office/powerpoint/2010/main" val="3053448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5240" y="95250"/>
            <a:ext cx="6858000" cy="4229100"/>
          </a:xfrm>
          <a:prstGeom prst="rect">
            <a:avLst/>
          </a:prstGeom>
        </p:spPr>
      </p:pic>
      <p:sp>
        <p:nvSpPr>
          <p:cNvPr id="3" name="Rectangle 2"/>
          <p:cNvSpPr/>
          <p:nvPr/>
        </p:nvSpPr>
        <p:spPr>
          <a:xfrm>
            <a:off x="243840" y="4467275"/>
            <a:ext cx="11948160" cy="1323439"/>
          </a:xfrm>
          <a:prstGeom prst="rect">
            <a:avLst/>
          </a:prstGeom>
        </p:spPr>
        <p:txBody>
          <a:bodyPr wrap="square">
            <a:spAutoFit/>
          </a:bodyPr>
          <a:lstStyle/>
          <a:p>
            <a:pPr algn="ctr"/>
            <a:r>
              <a:rPr lang="en-US" sz="4000" i="1" dirty="0"/>
              <a:t>“If we say that we have fellowship with him, and walk in darkness, we lie, and do not the truth.” (1 John 1:6)</a:t>
            </a:r>
          </a:p>
        </p:txBody>
      </p:sp>
    </p:spTree>
    <p:extLst>
      <p:ext uri="{BB962C8B-B14F-4D97-AF65-F5344CB8AC3E}">
        <p14:creationId xmlns:p14="http://schemas.microsoft.com/office/powerpoint/2010/main" val="1500060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509" y="-50334"/>
            <a:ext cx="10880521" cy="6790888"/>
          </a:xfrm>
        </p:spPr>
        <p:txBody>
          <a:bodyPr/>
          <a:lstStyle/>
          <a:p>
            <a:pPr algn="ctr"/>
            <a:r>
              <a:rPr lang="en-US" i="1" dirty="0"/>
              <a:t>(Romans 8:5-7)</a:t>
            </a:r>
            <a:br>
              <a:rPr lang="en-US" i="1" dirty="0"/>
            </a:br>
            <a:r>
              <a:rPr lang="en-US" i="1" dirty="0"/>
              <a:t> “For they that are after the flesh do mind the things of the flesh; but they that are after the Spirit the things of the Spirit. For to be </a:t>
            </a:r>
            <a:r>
              <a:rPr lang="en-US" i="1" u="sng" dirty="0"/>
              <a:t>carnally minded </a:t>
            </a:r>
            <a:r>
              <a:rPr lang="en-US" i="1" dirty="0"/>
              <a:t>is death; but to be </a:t>
            </a:r>
            <a:r>
              <a:rPr lang="en-US" i="1" u="sng" dirty="0"/>
              <a:t>spiritually minded</a:t>
            </a:r>
            <a:r>
              <a:rPr lang="en-US" i="1" dirty="0"/>
              <a:t> is life and peace. Because the carnal mind is enmity against God: for it is not subject to the law of God, neither indeed can be.”</a:t>
            </a:r>
          </a:p>
        </p:txBody>
      </p:sp>
    </p:spTree>
    <p:extLst>
      <p:ext uri="{BB962C8B-B14F-4D97-AF65-F5344CB8AC3E}">
        <p14:creationId xmlns:p14="http://schemas.microsoft.com/office/powerpoint/2010/main" val="3077136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245"/>
            <a:ext cx="12192000" cy="6379624"/>
          </a:xfrm>
        </p:spPr>
        <p:txBody>
          <a:bodyPr>
            <a:noAutofit/>
          </a:bodyPr>
          <a:lstStyle/>
          <a:p>
            <a:pPr algn="ctr"/>
            <a:r>
              <a:rPr lang="en-US" sz="4200" i="1" dirty="0"/>
              <a:t>(Philippians 4:6-8) </a:t>
            </a:r>
            <a:br>
              <a:rPr lang="en-US" sz="4200" i="1" dirty="0"/>
            </a:br>
            <a:r>
              <a:rPr lang="en-US" sz="4200" i="1" dirty="0"/>
              <a:t>“Be careful for nothing; but in every thing by prayer and supplication with thanksgiving let your requests be made known unto God. And the peace of God, which </a:t>
            </a:r>
            <a:r>
              <a:rPr lang="en-US" sz="4200" i="1" dirty="0" err="1"/>
              <a:t>passeth</a:t>
            </a:r>
            <a:r>
              <a:rPr lang="en-US" sz="4200" i="1" dirty="0"/>
              <a:t> all understanding, shall keep your hearts and minds through Christ Jesus. Finally, brethren, whatsoever things are true, whatsoever things are honest, whatsoever things are just, whatsoever things are pure, whatsoever things are lovely, whatsoever things are of good report; if there be any virtue, and if there be any praise, </a:t>
            </a:r>
            <a:r>
              <a:rPr lang="en-US" sz="4200" i="1" u="sng" dirty="0"/>
              <a:t>think</a:t>
            </a:r>
            <a:r>
              <a:rPr lang="en-US" sz="4200" i="1" dirty="0"/>
              <a:t> on these things.”</a:t>
            </a:r>
          </a:p>
        </p:txBody>
      </p:sp>
    </p:spTree>
    <p:extLst>
      <p:ext uri="{BB962C8B-B14F-4D97-AF65-F5344CB8AC3E}">
        <p14:creationId xmlns:p14="http://schemas.microsoft.com/office/powerpoint/2010/main" val="1077964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575" y="-449086"/>
            <a:ext cx="10287000" cy="2210500"/>
          </a:xfrm>
        </p:spPr>
        <p:txBody>
          <a:bodyPr>
            <a:normAutofit/>
          </a:bodyPr>
          <a:lstStyle/>
          <a:p>
            <a:pPr algn="ctr"/>
            <a:r>
              <a:rPr lang="en-US" sz="5400" b="1" dirty="0">
                <a:effectLst>
                  <a:glow rad="101600">
                    <a:schemeClr val="bg1">
                      <a:alpha val="60000"/>
                    </a:schemeClr>
                  </a:glow>
                </a:effectLst>
                <a:latin typeface="Algerian" panose="04020705040A02060702" pitchFamily="82" charset="0"/>
              </a:rPr>
              <a:t>The Redemption of the body</a:t>
            </a:r>
          </a:p>
        </p:txBody>
      </p:sp>
      <p:pic>
        <p:nvPicPr>
          <p:cNvPr id="5" name="Picture 4"/>
          <p:cNvPicPr>
            <a:picLocks noChangeAspect="1"/>
          </p:cNvPicPr>
          <p:nvPr/>
        </p:nvPicPr>
        <p:blipFill>
          <a:blip r:embed="rId2"/>
          <a:stretch>
            <a:fillRect/>
          </a:stretch>
        </p:blipFill>
        <p:spPr>
          <a:xfrm>
            <a:off x="2966894" y="1426766"/>
            <a:ext cx="6090432" cy="5279594"/>
          </a:xfrm>
          <a:prstGeom prst="rect">
            <a:avLst/>
          </a:prstGeom>
        </p:spPr>
      </p:pic>
    </p:spTree>
    <p:extLst>
      <p:ext uri="{BB962C8B-B14F-4D97-AF65-F5344CB8AC3E}">
        <p14:creationId xmlns:p14="http://schemas.microsoft.com/office/powerpoint/2010/main" val="4030490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2500" y="0"/>
            <a:ext cx="10287000" cy="6858000"/>
          </a:xfrm>
          <a:prstGeom prst="rect">
            <a:avLst/>
          </a:prstGeom>
        </p:spPr>
      </p:pic>
      <p:sp>
        <p:nvSpPr>
          <p:cNvPr id="5" name="Title 4"/>
          <p:cNvSpPr>
            <a:spLocks noGrp="1"/>
          </p:cNvSpPr>
          <p:nvPr>
            <p:ph type="title"/>
          </p:nvPr>
        </p:nvSpPr>
        <p:spPr>
          <a:xfrm>
            <a:off x="1094740" y="2766218"/>
            <a:ext cx="10144760" cy="1325563"/>
          </a:xfrm>
        </p:spPr>
        <p:txBody>
          <a:bodyPr>
            <a:normAutofit fontScale="90000"/>
          </a:bodyPr>
          <a:lstStyle/>
          <a:p>
            <a:pPr algn="ctr"/>
            <a:r>
              <a:rPr lang="en-US" b="1" i="1" dirty="0">
                <a:solidFill>
                  <a:schemeClr val="bg1"/>
                </a:solidFill>
                <a:effectLst>
                  <a:glow rad="101600">
                    <a:schemeClr val="tx1">
                      <a:alpha val="60000"/>
                    </a:schemeClr>
                  </a:glow>
                </a:effectLst>
              </a:rPr>
              <a:t>(1 Thessalonians 4:16-18) </a:t>
            </a:r>
            <a:br>
              <a:rPr lang="en-US" b="1" i="1" dirty="0">
                <a:solidFill>
                  <a:schemeClr val="bg1"/>
                </a:solidFill>
                <a:effectLst>
                  <a:glow rad="101600">
                    <a:schemeClr val="tx1">
                      <a:alpha val="60000"/>
                    </a:schemeClr>
                  </a:glow>
                </a:effectLst>
              </a:rPr>
            </a:br>
            <a:r>
              <a:rPr lang="en-US" b="1" i="1" dirty="0">
                <a:solidFill>
                  <a:schemeClr val="bg1"/>
                </a:solidFill>
                <a:effectLst>
                  <a:glow rad="101600">
                    <a:schemeClr val="tx1">
                      <a:alpha val="60000"/>
                    </a:schemeClr>
                  </a:glow>
                </a:effectLst>
              </a:rPr>
              <a:t>“For the Lord himself shall descend from heaven with a shout, with the voice of the archangel, and with the trump of God: and the dead in Christ shall rise first: Then we which are alive and remain shall be caught up together with them in the clouds, to meet the Lord in the air: and so shall we ever be with the Lord. Wherefore comfort one another with these words.”</a:t>
            </a:r>
          </a:p>
        </p:txBody>
      </p:sp>
    </p:spTree>
    <p:extLst>
      <p:ext uri="{BB962C8B-B14F-4D97-AF65-F5344CB8AC3E}">
        <p14:creationId xmlns:p14="http://schemas.microsoft.com/office/powerpoint/2010/main" val="661339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2500" y="0"/>
            <a:ext cx="10287000" cy="6858000"/>
          </a:xfrm>
          <a:prstGeom prst="rect">
            <a:avLst/>
          </a:prstGeom>
        </p:spPr>
      </p:pic>
      <p:sp>
        <p:nvSpPr>
          <p:cNvPr id="5" name="Title 4"/>
          <p:cNvSpPr>
            <a:spLocks noGrp="1"/>
          </p:cNvSpPr>
          <p:nvPr>
            <p:ph type="title"/>
          </p:nvPr>
        </p:nvSpPr>
        <p:spPr>
          <a:xfrm>
            <a:off x="1249214" y="2615217"/>
            <a:ext cx="9865360" cy="1325563"/>
          </a:xfrm>
        </p:spPr>
        <p:txBody>
          <a:bodyPr>
            <a:normAutofit fontScale="90000"/>
          </a:bodyPr>
          <a:lstStyle/>
          <a:p>
            <a:pPr algn="ctr"/>
            <a:r>
              <a:rPr lang="en-US" b="1" i="1" dirty="0">
                <a:solidFill>
                  <a:schemeClr val="bg1"/>
                </a:solidFill>
                <a:effectLst>
                  <a:glow rad="101600">
                    <a:schemeClr val="tx1">
                      <a:alpha val="60000"/>
                    </a:schemeClr>
                  </a:glow>
                </a:effectLst>
              </a:rPr>
              <a:t>(1 John 3:2-3) </a:t>
            </a:r>
            <a:br>
              <a:rPr lang="en-US" b="1" i="1" dirty="0">
                <a:solidFill>
                  <a:schemeClr val="bg1"/>
                </a:solidFill>
                <a:effectLst>
                  <a:glow rad="101600">
                    <a:schemeClr val="tx1">
                      <a:alpha val="60000"/>
                    </a:schemeClr>
                  </a:glow>
                </a:effectLst>
              </a:rPr>
            </a:br>
            <a:r>
              <a:rPr lang="en-US" b="1" i="1" dirty="0">
                <a:solidFill>
                  <a:schemeClr val="bg1"/>
                </a:solidFill>
                <a:effectLst>
                  <a:glow rad="101600">
                    <a:schemeClr val="tx1">
                      <a:alpha val="60000"/>
                    </a:schemeClr>
                  </a:glow>
                </a:effectLst>
              </a:rPr>
              <a:t>“Beloved, now are we the sons of God, and it doth not yet appear what we shall be: but we know that, when he shall appear, we shall be like him; for we shall see him as he is. And every man that hath this hope in him </a:t>
            </a:r>
            <a:r>
              <a:rPr lang="en-US" b="1" i="1" dirty="0" err="1">
                <a:solidFill>
                  <a:schemeClr val="bg1"/>
                </a:solidFill>
                <a:effectLst>
                  <a:glow rad="101600">
                    <a:schemeClr val="tx1">
                      <a:alpha val="60000"/>
                    </a:schemeClr>
                  </a:glow>
                </a:effectLst>
              </a:rPr>
              <a:t>purifieth</a:t>
            </a:r>
            <a:r>
              <a:rPr lang="en-US" b="1" i="1" dirty="0">
                <a:solidFill>
                  <a:schemeClr val="bg1"/>
                </a:solidFill>
                <a:effectLst>
                  <a:glow rad="101600">
                    <a:schemeClr val="tx1">
                      <a:alpha val="60000"/>
                    </a:schemeClr>
                  </a:glow>
                </a:effectLst>
              </a:rPr>
              <a:t> himself, even as he is pure.”</a:t>
            </a:r>
          </a:p>
        </p:txBody>
      </p:sp>
    </p:spTree>
    <p:extLst>
      <p:ext uri="{BB962C8B-B14F-4D97-AF65-F5344CB8AC3E}">
        <p14:creationId xmlns:p14="http://schemas.microsoft.com/office/powerpoint/2010/main" val="2950985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559"/>
            <a:ext cx="12192000" cy="6858000"/>
          </a:xfrm>
        </p:spPr>
        <p:txBody>
          <a:bodyPr>
            <a:noAutofit/>
          </a:bodyPr>
          <a:lstStyle/>
          <a:p>
            <a:pPr algn="ctr"/>
            <a:r>
              <a:rPr lang="en-US" sz="3500" i="1" dirty="0">
                <a:solidFill>
                  <a:srgbClr val="FFFF00"/>
                </a:solidFill>
              </a:rPr>
              <a:t>(Romans Chapter 8)</a:t>
            </a:r>
            <a:br>
              <a:rPr lang="en-US" sz="3500" i="1" dirty="0">
                <a:solidFill>
                  <a:srgbClr val="FFFF00"/>
                </a:solidFill>
              </a:rPr>
            </a:br>
            <a:r>
              <a:rPr lang="en-US" sz="3500" i="1" dirty="0"/>
              <a:t>“The Spirit itself </a:t>
            </a:r>
            <a:r>
              <a:rPr lang="en-US" sz="3500" i="1" dirty="0" err="1"/>
              <a:t>beareth</a:t>
            </a:r>
            <a:r>
              <a:rPr lang="en-US" sz="3500" i="1" dirty="0"/>
              <a:t> witness with our spirit, that we are the children of God: And if children, then heirs; heirs of God, and joint-heirs with Christ; if so be that we suffer with him, that we may be also glorified together. For I reckon that </a:t>
            </a:r>
            <a:r>
              <a:rPr lang="en-US" sz="3500" i="1" dirty="0">
                <a:solidFill>
                  <a:srgbClr val="FFFF00"/>
                </a:solidFill>
              </a:rPr>
              <a:t>the sufferings of this present time are not worthy to be compared with the glory which shall be revealed in us</a:t>
            </a:r>
            <a:r>
              <a:rPr lang="en-US" sz="3500" i="1" dirty="0"/>
              <a:t>. For the earnest expectation of the creature </a:t>
            </a:r>
            <a:r>
              <a:rPr lang="en-US" sz="3500" i="1" dirty="0" err="1"/>
              <a:t>waiteth</a:t>
            </a:r>
            <a:r>
              <a:rPr lang="en-US" sz="3500" i="1" dirty="0"/>
              <a:t> for the manifestation of the sons of God. For the creature was made subject to vanity, not willingly, but by reason of him who hath subjected the same in hope, Because the creature itself also shall be delivered from the </a:t>
            </a:r>
            <a:r>
              <a:rPr lang="en-US" sz="3500" i="1" dirty="0">
                <a:solidFill>
                  <a:srgbClr val="FFFF00"/>
                </a:solidFill>
              </a:rPr>
              <a:t>bondage of corruption into the glorious liberty of the children of God</a:t>
            </a:r>
            <a:r>
              <a:rPr lang="en-US" sz="3500" i="1" dirty="0"/>
              <a:t>…We ourselves groan within ourselves, waiting for the adoption, to wit, the </a:t>
            </a:r>
            <a:r>
              <a:rPr lang="en-US" sz="3500" i="1" dirty="0">
                <a:solidFill>
                  <a:srgbClr val="FFFF00"/>
                </a:solidFill>
              </a:rPr>
              <a:t>redemption of our body</a:t>
            </a:r>
            <a:r>
              <a:rPr lang="en-US" sz="3500" i="1" dirty="0"/>
              <a:t>.”</a:t>
            </a:r>
            <a:br>
              <a:rPr lang="en-US" sz="3500" i="1" dirty="0">
                <a:solidFill>
                  <a:srgbClr val="FFFF00"/>
                </a:solidFill>
              </a:rPr>
            </a:br>
            <a:endParaRPr lang="en-US" sz="3500" i="1" dirty="0">
              <a:solidFill>
                <a:srgbClr val="FFFF00"/>
              </a:solidFill>
            </a:endParaRPr>
          </a:p>
        </p:txBody>
      </p:sp>
    </p:spTree>
    <p:extLst>
      <p:ext uri="{BB962C8B-B14F-4D97-AF65-F5344CB8AC3E}">
        <p14:creationId xmlns:p14="http://schemas.microsoft.com/office/powerpoint/2010/main" val="2876283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31222" y="106894"/>
            <a:ext cx="6256089" cy="3519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0" y="3449621"/>
            <a:ext cx="11912367" cy="2554545"/>
          </a:xfrm>
          <a:prstGeom prst="rect">
            <a:avLst/>
          </a:prstGeom>
        </p:spPr>
        <p:txBody>
          <a:bodyPr wrap="square">
            <a:spAutoFit/>
          </a:bodyPr>
          <a:lstStyle/>
          <a:p>
            <a:pPr algn="ctr"/>
            <a:endParaRPr lang="en-US" sz="4000" i="1" dirty="0"/>
          </a:p>
          <a:p>
            <a:pPr algn="ctr"/>
            <a:r>
              <a:rPr lang="en-US" sz="4000" i="1" dirty="0"/>
              <a:t>(Romans 7:24)</a:t>
            </a:r>
          </a:p>
          <a:p>
            <a:pPr algn="ctr"/>
            <a:r>
              <a:rPr lang="en-US" sz="4000" i="1" dirty="0"/>
              <a:t>“O wretched man that I am! who shall deliver </a:t>
            </a:r>
          </a:p>
          <a:p>
            <a:pPr algn="ctr"/>
            <a:r>
              <a:rPr lang="en-US" sz="4000" i="1" dirty="0"/>
              <a:t>me from the body of this death?”</a:t>
            </a:r>
          </a:p>
        </p:txBody>
      </p:sp>
      <p:pic>
        <p:nvPicPr>
          <p:cNvPr id="2" name="Picture 1"/>
          <p:cNvPicPr>
            <a:picLocks noChangeAspect="1"/>
          </p:cNvPicPr>
          <p:nvPr/>
        </p:nvPicPr>
        <p:blipFill>
          <a:blip r:embed="rId3"/>
          <a:stretch>
            <a:fillRect/>
          </a:stretch>
        </p:blipFill>
        <p:spPr>
          <a:xfrm>
            <a:off x="4387443" y="213788"/>
            <a:ext cx="3305262" cy="33052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47649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normAutofit/>
          </a:bodyPr>
          <a:lstStyle/>
          <a:p>
            <a:pPr algn="ctr"/>
            <a:r>
              <a:rPr lang="en-US" sz="3400" b="1" i="1" dirty="0">
                <a:solidFill>
                  <a:srgbClr val="FFFF00"/>
                </a:solidFill>
              </a:rPr>
              <a:t>(I Corinthians chapter 15)</a:t>
            </a:r>
            <a:br>
              <a:rPr lang="en-US" sz="3400" i="1" dirty="0"/>
            </a:br>
            <a:r>
              <a:rPr lang="en-US" sz="3400" i="1" dirty="0"/>
              <a:t>“The last </a:t>
            </a:r>
            <a:r>
              <a:rPr lang="en-US" sz="3400" i="1" dirty="0">
                <a:solidFill>
                  <a:srgbClr val="FFFF00"/>
                </a:solidFill>
              </a:rPr>
              <a:t>enemy</a:t>
            </a:r>
            <a:r>
              <a:rPr lang="en-US" sz="3400" i="1" dirty="0"/>
              <a:t> that shall be destroyed is death…All flesh is not the same flesh: but there is one kind of flesh of men, another flesh of beasts, another of fishes, and another of birds. There are also celestial bodies, and bodies </a:t>
            </a:r>
            <a:r>
              <a:rPr lang="en-US" sz="3400" i="1" dirty="0">
                <a:solidFill>
                  <a:srgbClr val="FFFF00"/>
                </a:solidFill>
              </a:rPr>
              <a:t>terrestrial</a:t>
            </a:r>
            <a:r>
              <a:rPr lang="en-US" sz="3400" i="1" dirty="0"/>
              <a:t>: but the glory of the </a:t>
            </a:r>
            <a:r>
              <a:rPr lang="en-US" sz="3400" i="1" dirty="0">
                <a:solidFill>
                  <a:srgbClr val="FFFF00"/>
                </a:solidFill>
              </a:rPr>
              <a:t>celestial</a:t>
            </a:r>
            <a:r>
              <a:rPr lang="en-US" sz="3400" i="1" dirty="0"/>
              <a:t> is one, and the glory of the terrestrial is another…There is one glory of the sun, and another glory of the moon, and another glory of the stars: for one star </a:t>
            </a:r>
            <a:r>
              <a:rPr lang="en-US" sz="3400" i="1" dirty="0" err="1"/>
              <a:t>differeth</a:t>
            </a:r>
            <a:r>
              <a:rPr lang="en-US" sz="3400" i="1" dirty="0"/>
              <a:t> from another star in glory. So also is the resurrection of the dead. It is sown in </a:t>
            </a:r>
            <a:r>
              <a:rPr lang="en-US" sz="3400" i="1" dirty="0">
                <a:solidFill>
                  <a:srgbClr val="FFFF00"/>
                </a:solidFill>
              </a:rPr>
              <a:t>corruption</a:t>
            </a:r>
            <a:r>
              <a:rPr lang="en-US" sz="3400" i="1" dirty="0"/>
              <a:t>; it is raised in </a:t>
            </a:r>
            <a:r>
              <a:rPr lang="en-US" sz="3400" i="1" dirty="0">
                <a:solidFill>
                  <a:srgbClr val="FFFF00"/>
                </a:solidFill>
              </a:rPr>
              <a:t>incorruption</a:t>
            </a:r>
            <a:r>
              <a:rPr lang="en-US" sz="3400" i="1" dirty="0"/>
              <a:t>: It is sown in </a:t>
            </a:r>
            <a:r>
              <a:rPr lang="en-US" sz="3400" i="1" dirty="0" err="1"/>
              <a:t>dishonour</a:t>
            </a:r>
            <a:r>
              <a:rPr lang="en-US" sz="3400" i="1" dirty="0"/>
              <a:t>; it is raised in glory: it is sown in weakness; it is raised in power: It is sown a </a:t>
            </a:r>
            <a:r>
              <a:rPr lang="en-US" sz="3400" i="1" dirty="0">
                <a:solidFill>
                  <a:srgbClr val="FFFF00"/>
                </a:solidFill>
              </a:rPr>
              <a:t>natural</a:t>
            </a:r>
            <a:r>
              <a:rPr lang="en-US" sz="3400" i="1" dirty="0"/>
              <a:t> </a:t>
            </a:r>
            <a:r>
              <a:rPr lang="en-US" sz="3400" i="1" dirty="0">
                <a:solidFill>
                  <a:srgbClr val="FFFF00"/>
                </a:solidFill>
              </a:rPr>
              <a:t>body</a:t>
            </a:r>
            <a:r>
              <a:rPr lang="en-US" sz="3400" i="1" dirty="0"/>
              <a:t>; it is raised a </a:t>
            </a:r>
            <a:r>
              <a:rPr lang="en-US" sz="3400" i="1" dirty="0">
                <a:solidFill>
                  <a:srgbClr val="FFFF00"/>
                </a:solidFill>
              </a:rPr>
              <a:t>spiritual body</a:t>
            </a:r>
            <a:r>
              <a:rPr lang="en-US" sz="3400" i="1" dirty="0"/>
              <a:t>. There is a natural body, and there is a spiritual body…Howbeit that was not first which is spiritual, but that which is natural; and afterward that which is spiritual…</a:t>
            </a:r>
          </a:p>
        </p:txBody>
      </p:sp>
    </p:spTree>
    <p:extLst>
      <p:ext uri="{BB962C8B-B14F-4D97-AF65-F5344CB8AC3E}">
        <p14:creationId xmlns:p14="http://schemas.microsoft.com/office/powerpoint/2010/main" val="1054828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0"/>
            <a:ext cx="11968480" cy="6492875"/>
          </a:xfrm>
        </p:spPr>
        <p:txBody>
          <a:bodyPr>
            <a:normAutofit/>
          </a:bodyPr>
          <a:lstStyle/>
          <a:p>
            <a:pPr algn="ctr"/>
            <a:r>
              <a:rPr lang="en-US" sz="3400" i="1" dirty="0"/>
              <a:t>Now this I say, brethren, that flesh and blood cannot inherit the kingdom of God; neither doth corruption inherit incorruption. Behold, I shew you a mystery; We shall not all sleep, but we shall all be changed, In a moment, in the twinkling of an eye, at the last trump: for the trumpet shall sound, and the dead shall be raised incorruptible, and </a:t>
            </a:r>
            <a:r>
              <a:rPr lang="en-US" sz="3400" i="1" dirty="0">
                <a:solidFill>
                  <a:srgbClr val="FFFF00"/>
                </a:solidFill>
              </a:rPr>
              <a:t>we shall be changed</a:t>
            </a:r>
            <a:r>
              <a:rPr lang="en-US" sz="3400" i="1" dirty="0"/>
              <a:t>. For this </a:t>
            </a:r>
            <a:r>
              <a:rPr lang="en-US" sz="3400" i="1" dirty="0">
                <a:solidFill>
                  <a:srgbClr val="FFFF00"/>
                </a:solidFill>
              </a:rPr>
              <a:t>corruptible</a:t>
            </a:r>
            <a:r>
              <a:rPr lang="en-US" sz="3400" i="1" dirty="0"/>
              <a:t> must put on </a:t>
            </a:r>
            <a:r>
              <a:rPr lang="en-US" sz="3400" i="1" dirty="0">
                <a:solidFill>
                  <a:srgbClr val="FFFF00"/>
                </a:solidFill>
              </a:rPr>
              <a:t>incorruption</a:t>
            </a:r>
            <a:r>
              <a:rPr lang="en-US" sz="3400" i="1" dirty="0"/>
              <a:t>, and this mortal must put on immortality. So when this </a:t>
            </a:r>
            <a:r>
              <a:rPr lang="en-US" sz="3400" i="1" dirty="0">
                <a:solidFill>
                  <a:srgbClr val="FFFF00"/>
                </a:solidFill>
              </a:rPr>
              <a:t>corruptible</a:t>
            </a:r>
            <a:r>
              <a:rPr lang="en-US" sz="3400" i="1" dirty="0"/>
              <a:t> shall have put on </a:t>
            </a:r>
            <a:r>
              <a:rPr lang="en-US" sz="3400" i="1" dirty="0">
                <a:solidFill>
                  <a:srgbClr val="FFFF00"/>
                </a:solidFill>
              </a:rPr>
              <a:t>incorruption</a:t>
            </a:r>
            <a:r>
              <a:rPr lang="en-US" sz="3400" i="1" dirty="0"/>
              <a:t>, and this mortal shall have put on immortality, then shall be brought to pass the saying that is written, Death is swallowed up in victory…O death, where is thy sting? O grave, where is thy victory? The sting of death is sin; and the strength of sin is the law. But thanks be to God, which giveth us the victory through our Lord Jesus Christ.”</a:t>
            </a:r>
          </a:p>
        </p:txBody>
      </p:sp>
    </p:spTree>
    <p:extLst>
      <p:ext uri="{BB962C8B-B14F-4D97-AF65-F5344CB8AC3E}">
        <p14:creationId xmlns:p14="http://schemas.microsoft.com/office/powerpoint/2010/main" val="3278726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34605" y="2057838"/>
            <a:ext cx="6096000" cy="2554545"/>
          </a:xfrm>
          <a:prstGeom prst="rect">
            <a:avLst/>
          </a:prstGeom>
        </p:spPr>
        <p:txBody>
          <a:bodyPr>
            <a:spAutoFit/>
          </a:bodyPr>
          <a:lstStyle/>
          <a:p>
            <a:pPr algn="ctr"/>
            <a:r>
              <a:rPr lang="en-US" sz="4000" i="1" dirty="0"/>
              <a:t>“Who shall change our vile body, that it may be fashioned like unto his glorious body.”</a:t>
            </a:r>
            <a:r>
              <a:rPr lang="en-US" sz="4000" i="1" dirty="0"/>
              <a:t> (Phil. 3:21) </a:t>
            </a:r>
          </a:p>
        </p:txBody>
      </p:sp>
      <p:pic>
        <p:nvPicPr>
          <p:cNvPr id="4" name="Picture 3"/>
          <p:cNvPicPr>
            <a:picLocks noChangeAspect="1"/>
          </p:cNvPicPr>
          <p:nvPr/>
        </p:nvPicPr>
        <p:blipFill>
          <a:blip r:embed="rId2"/>
          <a:stretch>
            <a:fillRect/>
          </a:stretch>
        </p:blipFill>
        <p:spPr>
          <a:xfrm>
            <a:off x="0" y="0"/>
            <a:ext cx="5086350" cy="6858000"/>
          </a:xfrm>
          <a:prstGeom prst="rect">
            <a:avLst/>
          </a:prstGeom>
        </p:spPr>
      </p:pic>
    </p:spTree>
    <p:extLst>
      <p:ext uri="{BB962C8B-B14F-4D97-AF65-F5344CB8AC3E}">
        <p14:creationId xmlns:p14="http://schemas.microsoft.com/office/powerpoint/2010/main" val="2772948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2"/>
          <a:srcRect l="2675" t="5707" r="38528" b="1"/>
          <a:stretch/>
        </p:blipFill>
        <p:spPr>
          <a:xfrm>
            <a:off x="4818888" y="10"/>
            <a:ext cx="7373112" cy="6857989"/>
          </a:xfrm>
          <a:prstGeom prst="rect">
            <a:avLst/>
          </a:prstGeom>
        </p:spPr>
      </p:pic>
      <p:sp>
        <p:nvSpPr>
          <p:cNvPr id="7"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1" y="2600325"/>
            <a:ext cx="4948429" cy="2651200"/>
          </a:xfrm>
        </p:spPr>
        <p:txBody>
          <a:bodyPr vert="horz" lIns="91440" tIns="45720" rIns="91440" bIns="45720" rtlCol="0" anchor="t">
            <a:normAutofit/>
          </a:bodyPr>
          <a:lstStyle/>
          <a:p>
            <a:r>
              <a:rPr lang="en-US" sz="5400" b="1" dirty="0">
                <a:solidFill>
                  <a:srgbClr val="FFFF00"/>
                </a:solidFill>
              </a:rPr>
              <a:t>God’s purpose in allowing illness</a:t>
            </a:r>
          </a:p>
        </p:txBody>
      </p:sp>
    </p:spTree>
    <p:extLst>
      <p:ext uri="{BB962C8B-B14F-4D97-AF65-F5344CB8AC3E}">
        <p14:creationId xmlns:p14="http://schemas.microsoft.com/office/powerpoint/2010/main" val="1950585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22" y="242857"/>
            <a:ext cx="10515600" cy="1325563"/>
          </a:xfrm>
        </p:spPr>
        <p:txBody>
          <a:bodyPr>
            <a:normAutofit fontScale="90000"/>
          </a:bodyPr>
          <a:lstStyle/>
          <a:p>
            <a:pPr algn="ctr"/>
            <a:r>
              <a:rPr lang="en-US" b="1" dirty="0">
                <a:solidFill>
                  <a:srgbClr val="FFFF00"/>
                </a:solidFill>
              </a:rPr>
              <a:t>Satan perverts the Word of God</a:t>
            </a:r>
            <a:br>
              <a:rPr lang="en-US" b="1" dirty="0">
                <a:solidFill>
                  <a:srgbClr val="FFFF00"/>
                </a:solidFill>
              </a:rPr>
            </a:br>
            <a:r>
              <a:rPr lang="en-US" b="1" i="1" dirty="0">
                <a:solidFill>
                  <a:srgbClr val="FFFF00"/>
                </a:solidFill>
              </a:rPr>
              <a:t> </a:t>
            </a:r>
            <a:br>
              <a:rPr lang="en-US" b="1" dirty="0">
                <a:solidFill>
                  <a:srgbClr val="FFFF00"/>
                </a:solidFill>
              </a:rPr>
            </a:br>
            <a:endParaRPr lang="en-US" b="1" i="1" dirty="0">
              <a:solidFill>
                <a:srgbClr val="FFFF00"/>
              </a:solidFill>
            </a:endParaRPr>
          </a:p>
        </p:txBody>
      </p:sp>
      <p:pic>
        <p:nvPicPr>
          <p:cNvPr id="7" name="Picture 6"/>
          <p:cNvPicPr>
            <a:picLocks noChangeAspect="1"/>
          </p:cNvPicPr>
          <p:nvPr/>
        </p:nvPicPr>
        <p:blipFill>
          <a:blip r:embed="rId2"/>
          <a:stretch>
            <a:fillRect/>
          </a:stretch>
        </p:blipFill>
        <p:spPr>
          <a:xfrm>
            <a:off x="1802167" y="2063880"/>
            <a:ext cx="8528665" cy="4794120"/>
          </a:xfrm>
          <a:prstGeom prst="rect">
            <a:avLst/>
          </a:prstGeom>
        </p:spPr>
      </p:pic>
      <p:sp>
        <p:nvSpPr>
          <p:cNvPr id="3" name="Rectangle 2"/>
          <p:cNvSpPr/>
          <p:nvPr/>
        </p:nvSpPr>
        <p:spPr>
          <a:xfrm>
            <a:off x="88777" y="651496"/>
            <a:ext cx="12103223" cy="1200329"/>
          </a:xfrm>
          <a:prstGeom prst="rect">
            <a:avLst/>
          </a:prstGeom>
        </p:spPr>
        <p:txBody>
          <a:bodyPr wrap="square">
            <a:spAutoFit/>
          </a:bodyPr>
          <a:lstStyle/>
          <a:p>
            <a:pPr algn="ctr"/>
            <a:r>
              <a:rPr lang="en-US" sz="3600" i="1" dirty="0"/>
              <a:t>“For we are not as many, which </a:t>
            </a:r>
            <a:r>
              <a:rPr lang="en-US" sz="3600" i="1" u="sng" dirty="0"/>
              <a:t>corrupt</a:t>
            </a:r>
            <a:r>
              <a:rPr lang="en-US" sz="3600" i="1" dirty="0"/>
              <a:t> the word of God.”</a:t>
            </a:r>
          </a:p>
          <a:p>
            <a:pPr algn="ctr"/>
            <a:r>
              <a:rPr lang="en-US" sz="3600" i="1" dirty="0"/>
              <a:t>(2 Cor. 2:17) </a:t>
            </a:r>
          </a:p>
        </p:txBody>
      </p:sp>
    </p:spTree>
    <p:extLst>
      <p:ext uri="{BB962C8B-B14F-4D97-AF65-F5344CB8AC3E}">
        <p14:creationId xmlns:p14="http://schemas.microsoft.com/office/powerpoint/2010/main" val="3031604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58100" y="4350467"/>
            <a:ext cx="4533900" cy="2549436"/>
          </a:xfrm>
          <a:prstGeom prst="rect">
            <a:avLst/>
          </a:prstGeom>
          <a:ln>
            <a:noFill/>
          </a:ln>
          <a:effectLst>
            <a:softEdge rad="112500"/>
          </a:effectLst>
        </p:spPr>
      </p:pic>
      <p:sp>
        <p:nvSpPr>
          <p:cNvPr id="2" name="Title 1"/>
          <p:cNvSpPr>
            <a:spLocks noGrp="1"/>
          </p:cNvSpPr>
          <p:nvPr>
            <p:ph type="title"/>
          </p:nvPr>
        </p:nvSpPr>
        <p:spPr>
          <a:xfrm>
            <a:off x="848360" y="608965"/>
            <a:ext cx="10515600" cy="1325563"/>
          </a:xfrm>
        </p:spPr>
        <p:txBody>
          <a:bodyPr>
            <a:normAutofit fontScale="90000"/>
          </a:bodyPr>
          <a:lstStyle/>
          <a:p>
            <a:pPr algn="ctr"/>
            <a:r>
              <a:rPr lang="en-US" b="1" dirty="0"/>
              <a:t>1# Sickness as a result of living in a corruptible    (fleshly) body (normal or natural sickness) </a:t>
            </a:r>
            <a:br>
              <a:rPr lang="en-US" b="1" dirty="0"/>
            </a:br>
            <a:r>
              <a:rPr lang="en-US" b="1" i="1" dirty="0"/>
              <a:t>I Cor. 15:35-54; Phil. 3:21</a:t>
            </a:r>
            <a:br>
              <a:rPr lang="en-US" b="1" dirty="0"/>
            </a:br>
            <a:endParaRPr lang="en-US" b="1" dirty="0"/>
          </a:p>
        </p:txBody>
      </p:sp>
      <p:pic>
        <p:nvPicPr>
          <p:cNvPr id="3" name="Picture 2"/>
          <p:cNvPicPr>
            <a:picLocks noChangeAspect="1"/>
          </p:cNvPicPr>
          <p:nvPr/>
        </p:nvPicPr>
        <p:blipFill>
          <a:blip r:embed="rId3"/>
          <a:stretch>
            <a:fillRect/>
          </a:stretch>
        </p:blipFill>
        <p:spPr>
          <a:xfrm>
            <a:off x="196852" y="1995426"/>
            <a:ext cx="3125468" cy="2500374"/>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3871057" y="4495800"/>
            <a:ext cx="3390900" cy="2286000"/>
          </a:xfrm>
          <a:prstGeom prst="rect">
            <a:avLst/>
          </a:prstGeom>
          <a:ln>
            <a:noFill/>
          </a:ln>
          <a:effectLst>
            <a:softEdge rad="112500"/>
          </a:effectLst>
        </p:spPr>
      </p:pic>
      <p:pic>
        <p:nvPicPr>
          <p:cNvPr id="7" name="Picture 6"/>
          <p:cNvPicPr>
            <a:picLocks noChangeAspect="1"/>
          </p:cNvPicPr>
          <p:nvPr/>
        </p:nvPicPr>
        <p:blipFill>
          <a:blip r:embed="rId5"/>
          <a:stretch>
            <a:fillRect/>
          </a:stretch>
        </p:blipFill>
        <p:spPr>
          <a:xfrm>
            <a:off x="7832633" y="1934528"/>
            <a:ext cx="4158241" cy="2332672"/>
          </a:xfrm>
          <a:prstGeom prst="rect">
            <a:avLst/>
          </a:prstGeom>
          <a:ln>
            <a:noFill/>
          </a:ln>
          <a:effectLst>
            <a:softEdge rad="112500"/>
          </a:effectLst>
        </p:spPr>
      </p:pic>
      <p:pic>
        <p:nvPicPr>
          <p:cNvPr id="8" name="Picture 7"/>
          <p:cNvPicPr>
            <a:picLocks noChangeAspect="1"/>
          </p:cNvPicPr>
          <p:nvPr/>
        </p:nvPicPr>
        <p:blipFill>
          <a:blip r:embed="rId6"/>
          <a:stretch>
            <a:fillRect/>
          </a:stretch>
        </p:blipFill>
        <p:spPr>
          <a:xfrm>
            <a:off x="262890" y="4563200"/>
            <a:ext cx="3059430" cy="2036243"/>
          </a:xfrm>
          <a:prstGeom prst="rect">
            <a:avLst/>
          </a:prstGeom>
          <a:ln>
            <a:noFill/>
          </a:ln>
          <a:effectLst>
            <a:softEdge rad="112500"/>
          </a:effectLst>
        </p:spPr>
      </p:pic>
      <p:pic>
        <p:nvPicPr>
          <p:cNvPr id="9" name="Picture 8"/>
          <p:cNvPicPr>
            <a:picLocks noChangeAspect="1"/>
          </p:cNvPicPr>
          <p:nvPr/>
        </p:nvPicPr>
        <p:blipFill>
          <a:blip r:embed="rId7"/>
          <a:stretch>
            <a:fillRect/>
          </a:stretch>
        </p:blipFill>
        <p:spPr>
          <a:xfrm>
            <a:off x="3837110" y="1995426"/>
            <a:ext cx="3519027" cy="2355041"/>
          </a:xfrm>
          <a:prstGeom prst="rect">
            <a:avLst/>
          </a:prstGeom>
          <a:ln>
            <a:noFill/>
          </a:ln>
          <a:effectLst>
            <a:softEdge rad="112500"/>
          </a:effectLst>
        </p:spPr>
      </p:pic>
    </p:spTree>
    <p:extLst>
      <p:ext uri="{BB962C8B-B14F-4D97-AF65-F5344CB8AC3E}">
        <p14:creationId xmlns:p14="http://schemas.microsoft.com/office/powerpoint/2010/main" val="3013148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30505"/>
            <a:ext cx="11998960" cy="1110615"/>
          </a:xfrm>
        </p:spPr>
        <p:txBody>
          <a:bodyPr>
            <a:noAutofit/>
          </a:bodyPr>
          <a:lstStyle/>
          <a:p>
            <a:pPr marL="0" indent="0" algn="ctr">
              <a:buNone/>
            </a:pPr>
            <a:r>
              <a:rPr lang="en-US" sz="4000" dirty="0"/>
              <a:t>2# Sickness of chastisement </a:t>
            </a:r>
          </a:p>
          <a:p>
            <a:pPr marL="0" indent="0" algn="ctr">
              <a:buNone/>
            </a:pPr>
            <a:r>
              <a:rPr lang="en-US" sz="4000" dirty="0"/>
              <a:t>(sickness as a result of God’s discipline or correction)  </a:t>
            </a:r>
            <a:r>
              <a:rPr lang="en-US" sz="4000" i="1" dirty="0"/>
              <a:t>Heb. 12:6-10</a:t>
            </a:r>
          </a:p>
          <a:p>
            <a:pPr algn="ctr"/>
            <a:endParaRPr lang="en-US" sz="4000" dirty="0"/>
          </a:p>
        </p:txBody>
      </p:sp>
      <p:pic>
        <p:nvPicPr>
          <p:cNvPr id="4" name="Picture 3"/>
          <p:cNvPicPr>
            <a:picLocks noChangeAspect="1"/>
          </p:cNvPicPr>
          <p:nvPr/>
        </p:nvPicPr>
        <p:blipFill>
          <a:blip r:embed="rId2"/>
          <a:stretch>
            <a:fillRect/>
          </a:stretch>
        </p:blipFill>
        <p:spPr>
          <a:xfrm>
            <a:off x="86360" y="2393779"/>
            <a:ext cx="6700520" cy="4464221"/>
          </a:xfrm>
          <a:prstGeom prst="rect">
            <a:avLst/>
          </a:prstGeom>
        </p:spPr>
      </p:pic>
      <p:sp>
        <p:nvSpPr>
          <p:cNvPr id="5" name="Rectangle 4"/>
          <p:cNvSpPr/>
          <p:nvPr/>
        </p:nvSpPr>
        <p:spPr>
          <a:xfrm>
            <a:off x="7294880" y="2393779"/>
            <a:ext cx="4627880" cy="4154984"/>
          </a:xfrm>
          <a:prstGeom prst="rect">
            <a:avLst/>
          </a:prstGeom>
        </p:spPr>
        <p:txBody>
          <a:bodyPr wrap="square">
            <a:spAutoFit/>
          </a:bodyPr>
          <a:lstStyle/>
          <a:p>
            <a:pPr algn="ctr"/>
            <a:r>
              <a:rPr lang="en-US" sz="4400" i="1" dirty="0"/>
              <a:t>“For this cause many are weak and sickly among you, and many sleep.”</a:t>
            </a:r>
          </a:p>
          <a:p>
            <a:pPr algn="ctr"/>
            <a:r>
              <a:rPr lang="en-US" sz="4400" i="1" dirty="0"/>
              <a:t> (1 Cor. 11:30)</a:t>
            </a:r>
          </a:p>
        </p:txBody>
      </p:sp>
      <p:pic>
        <p:nvPicPr>
          <p:cNvPr id="6" name="Picture 5"/>
          <p:cNvPicPr>
            <a:picLocks noChangeAspect="1"/>
          </p:cNvPicPr>
          <p:nvPr/>
        </p:nvPicPr>
        <p:blipFill rotWithShape="1">
          <a:blip r:embed="rId3">
            <a:grayscl/>
          </a:blip>
          <a:srcRect l="14425"/>
          <a:stretch/>
        </p:blipFill>
        <p:spPr>
          <a:xfrm>
            <a:off x="0" y="2393779"/>
            <a:ext cx="6786880" cy="4464221"/>
          </a:xfrm>
          <a:prstGeom prst="rect">
            <a:avLst/>
          </a:prstGeom>
        </p:spPr>
      </p:pic>
    </p:spTree>
    <p:extLst>
      <p:ext uri="{BB962C8B-B14F-4D97-AF65-F5344CB8AC3E}">
        <p14:creationId xmlns:p14="http://schemas.microsoft.com/office/powerpoint/2010/main" val="2916935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572" y="0"/>
            <a:ext cx="10554056" cy="6795083"/>
          </a:xfrm>
        </p:spPr>
        <p:txBody>
          <a:bodyPr/>
          <a:lstStyle/>
          <a:p>
            <a:pPr algn="ctr"/>
            <a:r>
              <a:rPr lang="en-US" i="1" dirty="0"/>
              <a:t>“For whom the Lord </a:t>
            </a:r>
            <a:r>
              <a:rPr lang="en-US" i="1" dirty="0" err="1"/>
              <a:t>loveth</a:t>
            </a:r>
            <a:r>
              <a:rPr lang="en-US" i="1" dirty="0"/>
              <a:t> he </a:t>
            </a:r>
            <a:r>
              <a:rPr lang="en-US" i="1" dirty="0" err="1"/>
              <a:t>chasteneth</a:t>
            </a:r>
            <a:r>
              <a:rPr lang="en-US" i="1" dirty="0"/>
              <a:t>…But if ye be without chastisement, whereof all are partakers, then are ye bastards (</a:t>
            </a:r>
            <a:r>
              <a:rPr lang="en-US" dirty="0"/>
              <a:t>illegitimate in birth), </a:t>
            </a:r>
            <a:r>
              <a:rPr lang="en-US" i="1" dirty="0"/>
              <a:t>and not sons…Now no chastening for the present </a:t>
            </a:r>
            <a:r>
              <a:rPr lang="en-US" i="1" dirty="0" err="1"/>
              <a:t>seemeth</a:t>
            </a:r>
            <a:r>
              <a:rPr lang="en-US" i="1" dirty="0"/>
              <a:t> to be joyous, but grievous: nevertheless afterward it </a:t>
            </a:r>
            <a:r>
              <a:rPr lang="en-US" i="1" dirty="0" err="1"/>
              <a:t>yieldeth</a:t>
            </a:r>
            <a:r>
              <a:rPr lang="en-US" i="1" dirty="0"/>
              <a:t> the peaceable fruit of righteousness unto them which are exercised thereby.”</a:t>
            </a:r>
            <a:endParaRPr lang="en-US" i="1" dirty="0"/>
          </a:p>
        </p:txBody>
      </p:sp>
    </p:spTree>
    <p:extLst>
      <p:ext uri="{BB962C8B-B14F-4D97-AF65-F5344CB8AC3E}">
        <p14:creationId xmlns:p14="http://schemas.microsoft.com/office/powerpoint/2010/main" val="2476112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3# Sickness unto death </a:t>
            </a:r>
            <a:br>
              <a:rPr lang="en-US" b="1" dirty="0"/>
            </a:br>
            <a:r>
              <a:rPr lang="en-US" b="1" dirty="0"/>
              <a:t>(sickness that results in death)</a:t>
            </a:r>
            <a:br>
              <a:rPr lang="en-US" b="1" dirty="0"/>
            </a:br>
            <a:endParaRPr lang="en-US" b="1" dirty="0"/>
          </a:p>
        </p:txBody>
      </p:sp>
      <p:pic>
        <p:nvPicPr>
          <p:cNvPr id="3" name="Picture 2"/>
          <p:cNvPicPr>
            <a:picLocks noChangeAspect="1"/>
          </p:cNvPicPr>
          <p:nvPr/>
        </p:nvPicPr>
        <p:blipFill>
          <a:blip r:embed="rId2"/>
          <a:stretch>
            <a:fillRect/>
          </a:stretch>
        </p:blipFill>
        <p:spPr>
          <a:xfrm>
            <a:off x="1384300" y="1657350"/>
            <a:ext cx="9245600" cy="5200650"/>
          </a:xfrm>
          <a:prstGeom prst="rect">
            <a:avLst/>
          </a:prstGeom>
        </p:spPr>
      </p:pic>
    </p:spTree>
    <p:extLst>
      <p:ext uri="{BB962C8B-B14F-4D97-AF65-F5344CB8AC3E}">
        <p14:creationId xmlns:p14="http://schemas.microsoft.com/office/powerpoint/2010/main" val="1847152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10230"/>
          <a:stretch/>
        </p:blipFill>
        <p:spPr>
          <a:xfrm>
            <a:off x="6637000" y="0"/>
            <a:ext cx="5475712" cy="3436441"/>
          </a:xfrm>
          <a:prstGeom prst="rect">
            <a:avLst/>
          </a:prstGeom>
        </p:spPr>
      </p:pic>
      <p:sp>
        <p:nvSpPr>
          <p:cNvPr id="3" name="Content Placeholder 2"/>
          <p:cNvSpPr>
            <a:spLocks noGrp="1"/>
          </p:cNvSpPr>
          <p:nvPr>
            <p:ph idx="1"/>
          </p:nvPr>
        </p:nvSpPr>
        <p:spPr>
          <a:xfrm>
            <a:off x="203200" y="365760"/>
            <a:ext cx="6197600" cy="6492240"/>
          </a:xfrm>
        </p:spPr>
        <p:txBody>
          <a:bodyPr>
            <a:normAutofit/>
          </a:bodyPr>
          <a:lstStyle/>
          <a:p>
            <a:pPr marL="0" indent="0">
              <a:buNone/>
            </a:pPr>
            <a:r>
              <a:rPr lang="en-US" sz="4000" dirty="0"/>
              <a:t>Could result from persistent disobedience - </a:t>
            </a:r>
            <a:r>
              <a:rPr lang="en-US" sz="4000" i="1" dirty="0"/>
              <a:t>I John 5:16;        I Cor. 5:5-7</a:t>
            </a:r>
          </a:p>
          <a:p>
            <a:pPr marL="0" indent="0">
              <a:buNone/>
            </a:pPr>
            <a:r>
              <a:rPr lang="en-US" sz="4000" dirty="0"/>
              <a:t>Could result from the abuse of the body – </a:t>
            </a:r>
            <a:r>
              <a:rPr lang="en-US" sz="4000" i="1" dirty="0"/>
              <a:t>Prov. 5:11;                    Rom. 1:18-32</a:t>
            </a:r>
          </a:p>
          <a:p>
            <a:pPr marL="0" indent="0">
              <a:buNone/>
            </a:pPr>
            <a:r>
              <a:rPr lang="en-US" sz="4000" dirty="0"/>
              <a:t>Could result from the natural aging process - </a:t>
            </a:r>
            <a:r>
              <a:rPr lang="en-US" sz="4000" i="1" dirty="0"/>
              <a:t>Eccl. 12:1-5 </a:t>
            </a:r>
          </a:p>
          <a:p>
            <a:endParaRPr lang="en-US" sz="4000" dirty="0"/>
          </a:p>
        </p:txBody>
      </p:sp>
      <p:pic>
        <p:nvPicPr>
          <p:cNvPr id="5" name="Picture 4"/>
          <p:cNvPicPr>
            <a:picLocks noChangeAspect="1"/>
          </p:cNvPicPr>
          <p:nvPr/>
        </p:nvPicPr>
        <p:blipFill>
          <a:blip r:embed="rId3"/>
          <a:stretch>
            <a:fillRect/>
          </a:stretch>
        </p:blipFill>
        <p:spPr>
          <a:xfrm>
            <a:off x="6637000" y="2733040"/>
            <a:ext cx="5475712" cy="2651760"/>
          </a:xfrm>
          <a:prstGeom prst="rect">
            <a:avLst/>
          </a:prstGeom>
        </p:spPr>
      </p:pic>
      <p:pic>
        <p:nvPicPr>
          <p:cNvPr id="6" name="Picture 5"/>
          <p:cNvPicPr>
            <a:picLocks noChangeAspect="1"/>
          </p:cNvPicPr>
          <p:nvPr/>
        </p:nvPicPr>
        <p:blipFill>
          <a:blip r:embed="rId4"/>
          <a:stretch>
            <a:fillRect/>
          </a:stretch>
        </p:blipFill>
        <p:spPr>
          <a:xfrm>
            <a:off x="6646968" y="4488122"/>
            <a:ext cx="5465744" cy="2447348"/>
          </a:xfrm>
          <a:prstGeom prst="rect">
            <a:avLst/>
          </a:prstGeom>
        </p:spPr>
      </p:pic>
    </p:spTree>
    <p:extLst>
      <p:ext uri="{BB962C8B-B14F-4D97-AF65-F5344CB8AC3E}">
        <p14:creationId xmlns:p14="http://schemas.microsoft.com/office/powerpoint/2010/main" val="2332287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360" y="81280"/>
            <a:ext cx="10515600" cy="1325563"/>
          </a:xfrm>
        </p:spPr>
        <p:txBody>
          <a:bodyPr/>
          <a:lstStyle/>
          <a:p>
            <a:pPr algn="ctr"/>
            <a:r>
              <a:rPr lang="en-US" b="1" dirty="0"/>
              <a:t>4# Sickness for the glory of God</a:t>
            </a:r>
          </a:p>
        </p:txBody>
      </p:sp>
      <p:pic>
        <p:nvPicPr>
          <p:cNvPr id="3" name="Picture 2"/>
          <p:cNvPicPr>
            <a:picLocks noChangeAspect="1"/>
          </p:cNvPicPr>
          <p:nvPr/>
        </p:nvPicPr>
        <p:blipFill>
          <a:blip r:embed="rId2"/>
          <a:stretch>
            <a:fillRect/>
          </a:stretch>
        </p:blipFill>
        <p:spPr>
          <a:xfrm>
            <a:off x="1576776" y="1508443"/>
            <a:ext cx="9058767" cy="50955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6623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546100" y="6985"/>
            <a:ext cx="13702030" cy="6851015"/>
          </a:xfrm>
          <a:prstGeom prst="rect">
            <a:avLst/>
          </a:prstGeom>
        </p:spPr>
      </p:pic>
      <p:sp>
        <p:nvSpPr>
          <p:cNvPr id="2" name="Title 1"/>
          <p:cNvSpPr>
            <a:spLocks noGrp="1"/>
          </p:cNvSpPr>
          <p:nvPr>
            <p:ph type="title"/>
          </p:nvPr>
        </p:nvSpPr>
        <p:spPr>
          <a:xfrm>
            <a:off x="477520" y="2864485"/>
            <a:ext cx="11130280" cy="1325563"/>
          </a:xfrm>
        </p:spPr>
        <p:txBody>
          <a:bodyPr>
            <a:noAutofit/>
          </a:bodyPr>
          <a:lstStyle/>
          <a:p>
            <a:pPr algn="ctr"/>
            <a:r>
              <a:rPr lang="en-US" sz="4000" i="1" dirty="0">
                <a:effectLst>
                  <a:glow rad="101600">
                    <a:schemeClr val="bg1">
                      <a:alpha val="60000"/>
                    </a:schemeClr>
                  </a:glow>
                </a:effectLst>
              </a:rPr>
              <a:t>(John 11:1-4) </a:t>
            </a:r>
            <a:br>
              <a:rPr lang="en-US" sz="4000" i="1" dirty="0">
                <a:effectLst>
                  <a:glow rad="101600">
                    <a:schemeClr val="bg1">
                      <a:alpha val="60000"/>
                    </a:schemeClr>
                  </a:glow>
                </a:effectLst>
              </a:rPr>
            </a:br>
            <a:r>
              <a:rPr lang="en-US" sz="4000" i="1" dirty="0">
                <a:effectLst>
                  <a:glow rad="101600">
                    <a:schemeClr val="bg1">
                      <a:alpha val="60000"/>
                    </a:schemeClr>
                  </a:glow>
                </a:effectLst>
              </a:rPr>
              <a:t>“Now a certain man was sick, named Lazarus, of Bethany, the town of Mary and her sister Martha.  (It was that Mary which anointed the Lord with ointment, and wiped his feet with her hair, whose brother Lazarus was sick.) Therefore his sisters sent unto him, saying, Lord, behold, he whom thou </a:t>
            </a:r>
            <a:r>
              <a:rPr lang="en-US" sz="4000" i="1" dirty="0" err="1">
                <a:effectLst>
                  <a:glow rad="101600">
                    <a:schemeClr val="bg1">
                      <a:alpha val="60000"/>
                    </a:schemeClr>
                  </a:glow>
                </a:effectLst>
              </a:rPr>
              <a:t>lovest</a:t>
            </a:r>
            <a:r>
              <a:rPr lang="en-US" sz="4000" i="1" dirty="0">
                <a:effectLst>
                  <a:glow rad="101600">
                    <a:schemeClr val="bg1">
                      <a:alpha val="60000"/>
                    </a:schemeClr>
                  </a:glow>
                </a:effectLst>
              </a:rPr>
              <a:t> is sick. When Jesus heard that, he said, </a:t>
            </a:r>
            <a:r>
              <a:rPr lang="en-US" sz="4000" i="1" u="sng" dirty="0">
                <a:effectLst>
                  <a:glow rad="101600">
                    <a:schemeClr val="bg1">
                      <a:alpha val="60000"/>
                    </a:schemeClr>
                  </a:glow>
                </a:effectLst>
              </a:rPr>
              <a:t>This sickness is not unto death, but for the glory of God</a:t>
            </a:r>
            <a:r>
              <a:rPr lang="en-US" sz="4000" i="1" dirty="0">
                <a:effectLst>
                  <a:glow rad="101600">
                    <a:schemeClr val="bg1">
                      <a:alpha val="60000"/>
                    </a:schemeClr>
                  </a:glow>
                </a:effectLst>
              </a:rPr>
              <a:t>, that the Son of God might be glorified thereby.”</a:t>
            </a:r>
          </a:p>
        </p:txBody>
      </p:sp>
    </p:spTree>
    <p:extLst>
      <p:ext uri="{BB962C8B-B14F-4D97-AF65-F5344CB8AC3E}">
        <p14:creationId xmlns:p14="http://schemas.microsoft.com/office/powerpoint/2010/main" val="759028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2" b="8982"/>
          <a:stretch/>
        </p:blipFill>
        <p:spPr>
          <a:xfrm>
            <a:off x="20" y="10"/>
            <a:ext cx="5190524" cy="4724390"/>
          </a:xfrm>
          <a:prstGeom prst="rect">
            <a:avLst/>
          </a:prstGeom>
          <a:effectLst>
            <a:reflection blurRad="6350" stA="50000" endA="300" endPos="55000" dir="5400000" sy="-100000" algn="bl" rotWithShape="0"/>
          </a:effectLst>
        </p:spPr>
      </p:pic>
      <p:sp>
        <p:nvSpPr>
          <p:cNvPr id="2" name="Title 1"/>
          <p:cNvSpPr>
            <a:spLocks noGrp="1"/>
          </p:cNvSpPr>
          <p:nvPr>
            <p:ph type="title"/>
          </p:nvPr>
        </p:nvSpPr>
        <p:spPr>
          <a:xfrm>
            <a:off x="5273040" y="10"/>
            <a:ext cx="6918960" cy="6857989"/>
          </a:xfrm>
        </p:spPr>
        <p:txBody>
          <a:bodyPr>
            <a:normAutofit/>
          </a:bodyPr>
          <a:lstStyle/>
          <a:p>
            <a:pPr algn="ctr">
              <a:lnSpc>
                <a:spcPct val="70000"/>
              </a:lnSpc>
            </a:pPr>
            <a:r>
              <a:rPr lang="en-US" sz="3600" i="1" dirty="0">
                <a:solidFill>
                  <a:srgbClr val="FFFFFF"/>
                </a:solidFill>
              </a:rPr>
              <a:t>(John 9:1-3, 6-7) </a:t>
            </a:r>
            <a:br>
              <a:rPr lang="en-US" sz="3600" i="1" dirty="0">
                <a:solidFill>
                  <a:srgbClr val="FFFFFF"/>
                </a:solidFill>
              </a:rPr>
            </a:br>
            <a:r>
              <a:rPr lang="en-US" sz="3600" i="1" dirty="0">
                <a:solidFill>
                  <a:srgbClr val="FFFFFF"/>
                </a:solidFill>
              </a:rPr>
              <a:t>“And as Jesus passed by, he saw a man which was blind from his birth. And his disciples asked him, saying, Master, who did sin, this man, or his parents, that he was born blind? Jesus answered, Neither hath this man sinned, nor his parents: but that the </a:t>
            </a:r>
            <a:r>
              <a:rPr lang="en-US" sz="3600" i="1" u="sng" dirty="0">
                <a:solidFill>
                  <a:srgbClr val="FFFFFF"/>
                </a:solidFill>
              </a:rPr>
              <a:t>works of God should be made manifest in him</a:t>
            </a:r>
            <a:r>
              <a:rPr lang="en-US" sz="3600" i="1" dirty="0">
                <a:solidFill>
                  <a:srgbClr val="FFFFFF"/>
                </a:solidFill>
              </a:rPr>
              <a:t>…When he had thus spoken, he spat on the ground, and made clay of the spittle, and he anointed the eyes of the blind man with the clay, And said unto him, Go, wash in the pool of Siloam. He went his way therefore, and washed, and came seeing.”</a:t>
            </a:r>
          </a:p>
        </p:txBody>
      </p:sp>
      <p:pic>
        <p:nvPicPr>
          <p:cNvPr id="4" name="Picture 3"/>
          <p:cNvPicPr>
            <a:picLocks noChangeAspect="1"/>
          </p:cNvPicPr>
          <p:nvPr/>
        </p:nvPicPr>
        <p:blipFill>
          <a:blip r:embed="rId3"/>
          <a:stretch>
            <a:fillRect/>
          </a:stretch>
        </p:blipFill>
        <p:spPr>
          <a:xfrm>
            <a:off x="276838" y="4661482"/>
            <a:ext cx="4527572" cy="2263787"/>
          </a:xfrm>
          <a:prstGeom prst="rect">
            <a:avLst/>
          </a:prstGeom>
          <a:ln>
            <a:noFill/>
          </a:ln>
          <a:effectLst>
            <a:softEdge rad="112500"/>
          </a:effectLst>
        </p:spPr>
      </p:pic>
    </p:spTree>
    <p:extLst>
      <p:ext uri="{BB962C8B-B14F-4D97-AF65-F5344CB8AC3E}">
        <p14:creationId xmlns:p14="http://schemas.microsoft.com/office/powerpoint/2010/main" val="740327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500062"/>
            <a:ext cx="11744960" cy="1325563"/>
          </a:xfrm>
        </p:spPr>
        <p:txBody>
          <a:bodyPr>
            <a:normAutofit fontScale="90000"/>
          </a:bodyPr>
          <a:lstStyle/>
          <a:p>
            <a:pPr algn="ctr"/>
            <a:r>
              <a:rPr lang="en-US" b="1" dirty="0"/>
              <a:t>5# Sickness, trial, suffering, affliction for spiritual growth </a:t>
            </a:r>
            <a:br>
              <a:rPr lang="en-US" b="1" dirty="0"/>
            </a:br>
            <a:r>
              <a:rPr lang="en-US" b="1" i="1" dirty="0"/>
              <a:t>“The Refiners Fire” </a:t>
            </a:r>
            <a:br>
              <a:rPr lang="en-US" b="1" dirty="0"/>
            </a:br>
            <a:r>
              <a:rPr lang="en-US" b="1" i="1" dirty="0"/>
              <a:t>(I Pet. 1:6-7, 5:7-11)</a:t>
            </a:r>
            <a:br>
              <a:rPr lang="en-US" b="1" dirty="0"/>
            </a:br>
            <a:endParaRPr lang="en-US" b="1" dirty="0"/>
          </a:p>
        </p:txBody>
      </p:sp>
      <p:pic>
        <p:nvPicPr>
          <p:cNvPr id="4" name="Picture 3"/>
          <p:cNvPicPr>
            <a:picLocks noChangeAspect="1"/>
          </p:cNvPicPr>
          <p:nvPr/>
        </p:nvPicPr>
        <p:blipFill>
          <a:blip r:embed="rId2"/>
          <a:stretch>
            <a:fillRect/>
          </a:stretch>
        </p:blipFill>
        <p:spPr>
          <a:xfrm>
            <a:off x="2913380" y="1825625"/>
            <a:ext cx="6311900" cy="4996921"/>
          </a:xfrm>
          <a:prstGeom prst="rect">
            <a:avLst/>
          </a:prstGeom>
        </p:spPr>
      </p:pic>
      <p:pic>
        <p:nvPicPr>
          <p:cNvPr id="5" name="Picture 4"/>
          <p:cNvPicPr>
            <a:picLocks noChangeAspect="1"/>
          </p:cNvPicPr>
          <p:nvPr/>
        </p:nvPicPr>
        <p:blipFill>
          <a:blip r:embed="rId3"/>
          <a:stretch>
            <a:fillRect/>
          </a:stretch>
        </p:blipFill>
        <p:spPr>
          <a:xfrm>
            <a:off x="4297680" y="2164081"/>
            <a:ext cx="3485946" cy="4469162"/>
          </a:xfrm>
          <a:prstGeom prst="ellipse">
            <a:avLst/>
          </a:prstGeom>
          <a:ln>
            <a:noFill/>
          </a:ln>
          <a:effectLst>
            <a:softEdge rad="112500"/>
          </a:effectLst>
        </p:spPr>
      </p:pic>
    </p:spTree>
    <p:extLst>
      <p:ext uri="{BB962C8B-B14F-4D97-AF65-F5344CB8AC3E}">
        <p14:creationId xmlns:p14="http://schemas.microsoft.com/office/powerpoint/2010/main" val="1273964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noAutofit/>
          </a:bodyPr>
          <a:lstStyle/>
          <a:p>
            <a:pPr algn="ctr"/>
            <a:r>
              <a:rPr lang="en-US" sz="3600" i="1" dirty="0"/>
              <a:t>“Wherein ye greatly rejoice, though now for a season, if need be, ye are in heaviness through manifold temptations: That the trial of your faith, being much more precious than of gold that </a:t>
            </a:r>
            <a:r>
              <a:rPr lang="en-US" sz="3600" i="1" dirty="0" err="1"/>
              <a:t>perisheth</a:t>
            </a:r>
            <a:r>
              <a:rPr lang="en-US" sz="3600" i="1" dirty="0"/>
              <a:t>, though it be tried with fire, might be found unto praise and </a:t>
            </a:r>
            <a:r>
              <a:rPr lang="en-US" sz="3600" i="1" dirty="0" err="1"/>
              <a:t>honour</a:t>
            </a:r>
            <a:r>
              <a:rPr lang="en-US" sz="3600" i="1" dirty="0"/>
              <a:t> and glory at the appearing of Jesus Christ…Casting all your care upon him; for he </a:t>
            </a:r>
            <a:r>
              <a:rPr lang="en-US" sz="3600" i="1" dirty="0" err="1"/>
              <a:t>careth</a:t>
            </a:r>
            <a:r>
              <a:rPr lang="en-US" sz="3600" i="1" dirty="0"/>
              <a:t> for you. Be sober, be vigilant; because your adversary the devil, as a roaring lion, </a:t>
            </a:r>
            <a:r>
              <a:rPr lang="en-US" sz="3600" i="1" dirty="0" err="1"/>
              <a:t>walketh</a:t>
            </a:r>
            <a:r>
              <a:rPr lang="en-US" sz="3600" i="1" dirty="0"/>
              <a:t> about, seeking whom he may devour: Whom resist </a:t>
            </a:r>
            <a:r>
              <a:rPr lang="en-US" sz="3600" i="1" dirty="0" err="1"/>
              <a:t>stedfast</a:t>
            </a:r>
            <a:r>
              <a:rPr lang="en-US" sz="3600" i="1" dirty="0"/>
              <a:t> in the faith, knowing that the same afflictions are accomplished in your brethren that are in the world. But the God of all grace, who hath called us unto his eternal glory by Christ Jesus, after that ye have suffered a while, make you perfect, stablish, strengthen, settle you. To him be glory and dominion for ever and ever. Amen.” </a:t>
            </a:r>
            <a:endParaRPr lang="en-US" sz="3600" i="1" dirty="0"/>
          </a:p>
        </p:txBody>
      </p:sp>
    </p:spTree>
    <p:extLst>
      <p:ext uri="{BB962C8B-B14F-4D97-AF65-F5344CB8AC3E}">
        <p14:creationId xmlns:p14="http://schemas.microsoft.com/office/powerpoint/2010/main" val="3418802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6577"/>
            <a:ext cx="12122092" cy="769441"/>
          </a:xfrm>
          <a:prstGeom prst="rect">
            <a:avLst/>
          </a:prstGeom>
        </p:spPr>
        <p:txBody>
          <a:bodyPr wrap="square">
            <a:spAutoFit/>
          </a:bodyPr>
          <a:lstStyle/>
          <a:p>
            <a:pPr algn="ctr"/>
            <a:r>
              <a:rPr lang="en-US" sz="4400" b="1" dirty="0">
                <a:solidFill>
                  <a:srgbClr val="FFFF00"/>
                </a:solidFill>
              </a:rPr>
              <a:t>Satan lays snares for men </a:t>
            </a:r>
          </a:p>
        </p:txBody>
      </p:sp>
      <p:pic>
        <p:nvPicPr>
          <p:cNvPr id="3" name="Picture 2"/>
          <p:cNvPicPr>
            <a:picLocks noChangeAspect="1"/>
          </p:cNvPicPr>
          <p:nvPr/>
        </p:nvPicPr>
        <p:blipFill>
          <a:blip r:embed="rId2"/>
          <a:stretch>
            <a:fillRect/>
          </a:stretch>
        </p:blipFill>
        <p:spPr>
          <a:xfrm>
            <a:off x="2435290" y="1832259"/>
            <a:ext cx="6941975" cy="4500714"/>
          </a:xfrm>
          <a:prstGeom prst="rect">
            <a:avLst/>
          </a:prstGeom>
        </p:spPr>
      </p:pic>
      <p:sp>
        <p:nvSpPr>
          <p:cNvPr id="4" name="Rectangle 3"/>
          <p:cNvSpPr/>
          <p:nvPr/>
        </p:nvSpPr>
        <p:spPr>
          <a:xfrm>
            <a:off x="3397542" y="2142652"/>
            <a:ext cx="4823668" cy="3416320"/>
          </a:xfrm>
          <a:prstGeom prst="rect">
            <a:avLst/>
          </a:prstGeom>
        </p:spPr>
        <p:txBody>
          <a:bodyPr wrap="square">
            <a:spAutoFit/>
          </a:bodyPr>
          <a:lstStyle/>
          <a:p>
            <a:pPr algn="ctr"/>
            <a:r>
              <a:rPr lang="en-US" sz="3600" i="1" dirty="0">
                <a:effectLst>
                  <a:glow rad="101600">
                    <a:schemeClr val="bg1">
                      <a:alpha val="60000"/>
                    </a:schemeClr>
                  </a:glow>
                </a:effectLst>
              </a:rPr>
              <a:t>“And that they may recover themselves out of the snare of the devil, who are taken captive by him at his will.” </a:t>
            </a:r>
          </a:p>
          <a:p>
            <a:pPr algn="ctr"/>
            <a:r>
              <a:rPr lang="en-US" sz="3600" i="1" dirty="0">
                <a:effectLst>
                  <a:glow rad="101600">
                    <a:schemeClr val="bg1">
                      <a:alpha val="60000"/>
                    </a:schemeClr>
                  </a:glow>
                </a:effectLst>
              </a:rPr>
              <a:t>(2 Tim. 2:26) </a:t>
            </a:r>
          </a:p>
        </p:txBody>
      </p:sp>
    </p:spTree>
    <p:extLst>
      <p:ext uri="{BB962C8B-B14F-4D97-AF65-F5344CB8AC3E}">
        <p14:creationId xmlns:p14="http://schemas.microsoft.com/office/powerpoint/2010/main" val="4064278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708981"/>
          </a:xfrm>
          <a:prstGeom prst="rect">
            <a:avLst/>
          </a:prstGeom>
        </p:spPr>
        <p:txBody>
          <a:bodyPr wrap="square">
            <a:spAutoFit/>
          </a:bodyPr>
          <a:lstStyle/>
          <a:p>
            <a:pPr algn="ctr"/>
            <a:r>
              <a:rPr lang="en-US" sz="3000" i="1" dirty="0"/>
              <a:t>(2 Corinthians 12:7-10) </a:t>
            </a:r>
          </a:p>
          <a:p>
            <a:pPr algn="ctr"/>
            <a:r>
              <a:rPr lang="en-US" sz="3000" i="1" dirty="0"/>
              <a:t>“And lest I should be exalted above measure through the abundance of the revelations, there was given to me a thorn in the flesh, the messenger of Satan to buffet me, lest I should be exalted above measure. For this thing I besought the Lord thrice, that it might depart from me. And he said unto me, My grace is sufficient for thee: for my strength is made perfect in weakness. Most gladly therefore will I rather glory in my infirmities, that the power of Christ may rest upon me. Therefore I take pleasure in infirmities, in reproaches, in necessities, in persecutions, in distresses for Christ's sake: for when I am weak, then am I strong.” </a:t>
            </a:r>
          </a:p>
        </p:txBody>
      </p:sp>
      <p:pic>
        <p:nvPicPr>
          <p:cNvPr id="3" name="Picture 2"/>
          <p:cNvPicPr>
            <a:picLocks noChangeAspect="1"/>
          </p:cNvPicPr>
          <p:nvPr/>
        </p:nvPicPr>
        <p:blipFill>
          <a:blip r:embed="rId2"/>
          <a:stretch>
            <a:fillRect/>
          </a:stretch>
        </p:blipFill>
        <p:spPr>
          <a:xfrm>
            <a:off x="2179955" y="4570876"/>
            <a:ext cx="7593965" cy="2287124"/>
          </a:xfrm>
          <a:prstGeom prst="rect">
            <a:avLst/>
          </a:prstGeom>
          <a:ln>
            <a:noFill/>
          </a:ln>
          <a:effectLst>
            <a:softEdge rad="112500"/>
          </a:effectLst>
        </p:spPr>
      </p:pic>
    </p:spTree>
    <p:extLst>
      <p:ext uri="{BB962C8B-B14F-4D97-AF65-F5344CB8AC3E}">
        <p14:creationId xmlns:p14="http://schemas.microsoft.com/office/powerpoint/2010/main" val="1719627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5280" y="38100"/>
            <a:ext cx="9093200" cy="6819900"/>
          </a:xfrm>
          <a:prstGeom prst="rect">
            <a:avLst/>
          </a:prstGeom>
        </p:spPr>
      </p:pic>
    </p:spTree>
    <p:extLst>
      <p:ext uri="{BB962C8B-B14F-4D97-AF65-F5344CB8AC3E}">
        <p14:creationId xmlns:p14="http://schemas.microsoft.com/office/powerpoint/2010/main" val="3545580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r="11111"/>
          <a:stretch/>
        </p:blipFill>
        <p:spPr>
          <a:xfrm>
            <a:off x="20" y="10"/>
            <a:ext cx="12191980" cy="6857990"/>
          </a:xfrm>
          <a:prstGeom prst="rect">
            <a:avLst/>
          </a:prstGeom>
        </p:spPr>
      </p:pic>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52975"/>
            <a:ext cx="4610100" cy="13239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752975"/>
            <a:ext cx="4610100" cy="1323975"/>
          </a:xfrm>
          <a:prstGeom prst="rect">
            <a:avLst/>
          </a:prstGeom>
          <a:noFill/>
          <a:ln w="174625" cap="sq" cmpd="thinThick">
            <a:noFill/>
            <a:miter lim="800000"/>
          </a:ln>
        </p:spPr>
        <p:txBody>
          <a:bodyPr>
            <a:normAutofit/>
          </a:bodyPr>
          <a:lstStyle/>
          <a:p>
            <a:pPr algn="ctr">
              <a:lnSpc>
                <a:spcPct val="70000"/>
              </a:lnSpc>
            </a:pPr>
            <a:r>
              <a:rPr lang="en-US" sz="2800" b="1" dirty="0">
                <a:solidFill>
                  <a:schemeClr val="bg1"/>
                </a:solidFill>
              </a:rPr>
              <a:t>Next time you get sick – seek to know the reason and purpose to glorify the </a:t>
            </a:r>
            <a:br>
              <a:rPr lang="en-US" sz="2800" b="1" dirty="0">
                <a:solidFill>
                  <a:schemeClr val="bg1"/>
                </a:solidFill>
              </a:rPr>
            </a:br>
            <a:r>
              <a:rPr lang="en-US" sz="2800" b="1" dirty="0">
                <a:solidFill>
                  <a:schemeClr val="bg1"/>
                </a:solidFill>
              </a:rPr>
              <a:t>Lord through it!</a:t>
            </a:r>
          </a:p>
        </p:txBody>
      </p:sp>
    </p:spTree>
    <p:extLst>
      <p:ext uri="{BB962C8B-B14F-4D97-AF65-F5344CB8AC3E}">
        <p14:creationId xmlns:p14="http://schemas.microsoft.com/office/powerpoint/2010/main" val="3560262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835"/>
            <a:ext cx="10515600" cy="1325563"/>
          </a:xfrm>
        </p:spPr>
        <p:txBody>
          <a:bodyPr/>
          <a:lstStyle/>
          <a:p>
            <a:pPr algn="ctr"/>
            <a:r>
              <a:rPr lang="en-US" b="1" dirty="0">
                <a:solidFill>
                  <a:srgbClr val="FFFF00"/>
                </a:solidFill>
              </a:rPr>
              <a:t>Satan hinders the work of the ministry</a:t>
            </a:r>
          </a:p>
        </p:txBody>
      </p:sp>
      <p:pic>
        <p:nvPicPr>
          <p:cNvPr id="4" name="Picture 3"/>
          <p:cNvPicPr>
            <a:picLocks noChangeAspect="1"/>
          </p:cNvPicPr>
          <p:nvPr/>
        </p:nvPicPr>
        <p:blipFill rotWithShape="1">
          <a:blip r:embed="rId2"/>
          <a:srcRect r="2353" b="16671"/>
          <a:stretch/>
        </p:blipFill>
        <p:spPr>
          <a:xfrm>
            <a:off x="707472" y="1115838"/>
            <a:ext cx="4207542" cy="5532437"/>
          </a:xfrm>
          <a:prstGeom prst="rect">
            <a:avLst/>
          </a:prstGeom>
        </p:spPr>
      </p:pic>
      <p:sp>
        <p:nvSpPr>
          <p:cNvPr id="3" name="Rectangle 2"/>
          <p:cNvSpPr/>
          <p:nvPr/>
        </p:nvSpPr>
        <p:spPr>
          <a:xfrm>
            <a:off x="5478011" y="1065900"/>
            <a:ext cx="6006517" cy="5632311"/>
          </a:xfrm>
          <a:prstGeom prst="rect">
            <a:avLst/>
          </a:prstGeom>
        </p:spPr>
        <p:txBody>
          <a:bodyPr wrap="square">
            <a:spAutoFit/>
          </a:bodyPr>
          <a:lstStyle/>
          <a:p>
            <a:pPr algn="ctr"/>
            <a:r>
              <a:rPr lang="en-US" sz="3600" i="1" dirty="0"/>
              <a:t>(1 Thessalonians 2:17-18) </a:t>
            </a:r>
            <a:br>
              <a:rPr lang="en-US" sz="3600" i="1" dirty="0"/>
            </a:br>
            <a:r>
              <a:rPr lang="en-US" sz="3600" i="1" dirty="0"/>
              <a:t>“But we, brethren, being taken from you for a short time in presence, not in heart, endeavoured the more abundantly to see your face with great desire. Wherefore we would have come unto you, even I Paul, once and again; but Satan hindered us.”</a:t>
            </a:r>
          </a:p>
        </p:txBody>
      </p:sp>
    </p:spTree>
    <p:extLst>
      <p:ext uri="{BB962C8B-B14F-4D97-AF65-F5344CB8AC3E}">
        <p14:creationId xmlns:p14="http://schemas.microsoft.com/office/powerpoint/2010/main" val="2635715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Satan resists the prayers of God’s servants</a:t>
            </a:r>
            <a:br>
              <a:rPr lang="en-US" b="1" dirty="0">
                <a:solidFill>
                  <a:srgbClr val="FFFF00"/>
                </a:solidFill>
              </a:rPr>
            </a:br>
            <a:endParaRPr lang="en-US" b="1" dirty="0">
              <a:solidFill>
                <a:srgbClr val="FFFF00"/>
              </a:solidFill>
            </a:endParaRPr>
          </a:p>
        </p:txBody>
      </p:sp>
      <p:pic>
        <p:nvPicPr>
          <p:cNvPr id="3" name="Picture 2"/>
          <p:cNvPicPr>
            <a:picLocks noChangeAspect="1"/>
          </p:cNvPicPr>
          <p:nvPr/>
        </p:nvPicPr>
        <p:blipFill>
          <a:blip r:embed="rId2"/>
          <a:stretch>
            <a:fillRect/>
          </a:stretch>
        </p:blipFill>
        <p:spPr>
          <a:xfrm>
            <a:off x="7743437" y="1200686"/>
            <a:ext cx="4012164" cy="5529263"/>
          </a:xfrm>
          <a:prstGeom prst="rect">
            <a:avLst/>
          </a:prstGeom>
        </p:spPr>
      </p:pic>
      <p:sp>
        <p:nvSpPr>
          <p:cNvPr id="4" name="Rectangle 3"/>
          <p:cNvSpPr/>
          <p:nvPr/>
        </p:nvSpPr>
        <p:spPr>
          <a:xfrm>
            <a:off x="0" y="1223189"/>
            <a:ext cx="7341635" cy="5016758"/>
          </a:xfrm>
          <a:prstGeom prst="rect">
            <a:avLst/>
          </a:prstGeom>
        </p:spPr>
        <p:txBody>
          <a:bodyPr wrap="square">
            <a:spAutoFit/>
          </a:bodyPr>
          <a:lstStyle/>
          <a:p>
            <a:pPr algn="ctr"/>
            <a:r>
              <a:rPr lang="en-US" sz="3200" i="1" dirty="0"/>
              <a:t>“Then said he unto me, Fear not, Daniel: for from the first day that thou didst set thine heart to understand, and to chasten thyself before thy God, thy words were heard, and I am come for thy words. But the prince of the kingdom of Persia </a:t>
            </a:r>
            <a:r>
              <a:rPr lang="en-US" sz="3200" i="1" u="sng" dirty="0"/>
              <a:t>(Satan) withstood me one and twenty days</a:t>
            </a:r>
            <a:r>
              <a:rPr lang="en-US" sz="3200" i="1" dirty="0"/>
              <a:t>: but lo, Michael, one of the chief princes, came to help me; and I remained there with the kings of Persia.” (Dan. 10:12-13)</a:t>
            </a:r>
          </a:p>
        </p:txBody>
      </p:sp>
    </p:spTree>
    <p:extLst>
      <p:ext uri="{BB962C8B-B14F-4D97-AF65-F5344CB8AC3E}">
        <p14:creationId xmlns:p14="http://schemas.microsoft.com/office/powerpoint/2010/main" val="56931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2852</TotalTime>
  <Words>3023</Words>
  <Application>Microsoft Office PowerPoint</Application>
  <PresentationFormat>Widescreen</PresentationFormat>
  <Paragraphs>141</Paragraphs>
  <Slides>72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Algerian</vt:lpstr>
      <vt:lpstr>Arial</vt:lpstr>
      <vt:lpstr>Calibri</vt:lpstr>
      <vt:lpstr>Calibri Light</vt:lpstr>
      <vt:lpstr>Office Theme</vt:lpstr>
      <vt:lpstr>PowerPoint Presentation</vt:lpstr>
      <vt:lpstr>Topics to be studied</vt:lpstr>
      <vt:lpstr>PowerPoint Presentation</vt:lpstr>
      <vt:lpstr>Satan imitates God?  </vt:lpstr>
      <vt:lpstr>Matthew 13:24-42</vt:lpstr>
      <vt:lpstr>Satan perverts the Word of God   </vt:lpstr>
      <vt:lpstr>PowerPoint Presentation</vt:lpstr>
      <vt:lpstr>Satan hinders the work of the ministry</vt:lpstr>
      <vt:lpstr>Satan resists the prayers of God’s servants </vt:lpstr>
      <vt:lpstr>Satan blinds men from the truth of God’s Word</vt:lpstr>
      <vt:lpstr>Satan steals the Word of God from human hearts</vt:lpstr>
      <vt:lpstr>Satan afflicts men with physical and mental illness</vt:lpstr>
      <vt:lpstr>Satan can cause physical illness</vt:lpstr>
      <vt:lpstr>“Behold, I go forward, but He is not there; and backward, but I cannot perceive Him. I cannot behold Him.”</vt:lpstr>
      <vt:lpstr>“Behold, I go forward, but He is not there; and backward, but I cannot perceive Him. I cannot behold Him.”</vt:lpstr>
      <vt:lpstr>PowerPoint Presentation</vt:lpstr>
      <vt:lpstr>PowerPoint Presentation</vt:lpstr>
      <vt:lpstr>“Behold, I go forward, but He is not there; and backward, but I cannot perceive Him. I cannot behold Him.”</vt:lpstr>
      <vt:lpstr>Discouragement  one of Satan’s most effective weapons  (Ephesians 6:16) “Fiery dart…”</vt:lpstr>
      <vt:lpstr>Three Stages of Discouragement</vt:lpstr>
      <vt:lpstr>“Behold, I go forward, but He is not there; and backward, but I cannot perceive Him. I cannot behold Him.”</vt:lpstr>
      <vt:lpstr>                                     (Job 22:1-30) 1# You are a sinner 2# You are hiding your sin 3# You must confess and repent before God will help you</vt:lpstr>
      <vt:lpstr>                                     (Job 22:1-30) 1# You are a sinner 2# You are hiding your sin 3# You must confess and repent before God will help you</vt:lpstr>
      <vt:lpstr>PowerPoint Presentation</vt:lpstr>
      <vt:lpstr>"And ought not this woman, being a daughter of Abraham, whom Satan hath bound, lo, these eighteen years, be loosed from this bond on the sabbath day?" (Luke 13:16) </vt:lpstr>
      <vt:lpstr>(2 Corinthians 12:7-10)  “And lest I should be exalted above measure through the abundance of the revelations, there was given to me a thorn in the flesh, the messenger of Satan to buffet me, lest I should be exalted above measure. For this thing I besought the Lord thrice, that it might depart from me. And he said unto me, My grace is sufficient for thee: for my strength is made perfect in weakness. Most gladly therefore will I rather glory in my infirmities, that the power of Christ may rest upon me. Therefore I take pleasure in infirmities, in reproaches, in necessities, in persecutions, in distresses for Christ's sake: for when I am weak, then am I strong.”</vt:lpstr>
      <vt:lpstr>(1 Corinthians 5:1-5) "It is reported commonly that there is fornication among you, and such fornication as is not so much as named among the Gentiles, that one should have his father’s wife. And ye are puffed up, and have not rather mourned, that he that hath done this deed might be taken away from among you. For I verily, as absent in body, but present in spirit, have judged already, as though I were present, concerning him that hath so done this deed, in the name of our Lord Jesus Christ, when ye are gathered together, and my spirit, with the power of our Lord Jesus Christ, to deliver such an one unto Satan for the destruction of the flesh, that the spirit may be saved in the day of the Lord Jesus." </vt:lpstr>
      <vt:lpstr>Satan can cause mental illness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God created man he created them is a perfect state. Their mind and body were free from the effects of sin. There was no physical illness or mental illness until sin entered the world. </vt:lpstr>
      <vt:lpstr>PowerPoint Presentation</vt:lpstr>
      <vt:lpstr>PowerPoint Presentation</vt:lpstr>
      <vt:lpstr>PowerPoint Presentation</vt:lpstr>
      <vt:lpstr>“For as he thinketh in his heart, so is he.” (Prov. 23:7)</vt:lpstr>
      <vt:lpstr>(2 Corinthians 10:3-6)  “For though we walk in the flesh, we do not war after the flesh: For the weapons of our warfare are not carnal, but mighty through God to the pulling down of strong holds; Casting down imaginations, and every high thing that exalteth itself against the knowledge of God, and bringing into captivity every thought to the obedience of Christ; And having in a readiness to revenge all disobedience, when your obedience is fulfilled.”</vt:lpstr>
      <vt:lpstr>PowerPoint Presentation</vt:lpstr>
      <vt:lpstr>PowerPoint Presentation</vt:lpstr>
      <vt:lpstr>PowerPoint Presentation</vt:lpstr>
      <vt:lpstr>Key to being Filled with the Holy Spirit</vt:lpstr>
      <vt:lpstr>PowerPoint Presentation</vt:lpstr>
      <vt:lpstr>(Romans 8:5-7)  “For they that are after the flesh do mind the things of the flesh; but they that are after the Spirit the things of the Spirit. For to be carnally minded is death; but to be spiritually minded is life and peace. Because the carnal mind is enmity against God: for it is not subject to the law of God, neither indeed can be.”</vt:lpstr>
      <vt:lpstr>(Philippians 4:6-8)  “Be careful for nothing; but in every thing by prayer and supplication with thanksgiving let your requests be made known unto God. And the peace of God, which passeth all understanding, shall keep your hearts and minds through Christ Jesus. Finally, brethren, whatsoever things are true, whatsoever things are honest, whatsoever things are just, whatsoever things are pure, whatsoever things are lovely, whatsoever things are of good report; if there be any virtue, and if there be any praise, think on these things.”</vt:lpstr>
      <vt:lpstr>The Redemption of the body</vt:lpstr>
      <vt:lpstr>(1 Thessalonians 4:16-18)  “For the Lord himself shall descend from heaven with a shout, with the voice of the archangel, and with the trump of God: and the dead in Christ shall rise first: Then we which are alive and remain shall be caught up together with them in the clouds, to meet the Lord in the air: and so shall we ever be with the Lord. Wherefore comfort one another with these words.”</vt:lpstr>
      <vt:lpstr>(1 John 3:2-3)  “Beloved, now are we the sons of God, and it doth not yet appear what we shall be: but we know that, when he shall appear, we shall be like him; for we shall see him as he is. And every man that hath this hope in him purifieth himself, even as he is pure.”</vt:lpstr>
      <vt:lpstr>(Romans Chapter 8) “The Spirit itself beareth witness with our spirit, that we are the children of God: And if children, then heirs; heirs of God, and joint-heirs with Christ; if so be that we suffer with him, that we may be also glorified together. For I reckon that the sufferings of this present time are not worthy to be compared with the glory which shall be revealed in us. For the earnest expectation of the creature waiteth for the manifestation of the sons of God. For the creature was made subject to vanity, not willingly, but by reason of him who hath subjected the same in hope, Because the creature itself also shall be delivered from the bondage of corruption into the glorious liberty of the children of God…We ourselves groan within ourselves, waiting for the adoption, to wit, the redemption of our body.” </vt:lpstr>
      <vt:lpstr>PowerPoint Presentation</vt:lpstr>
      <vt:lpstr>(I Corinthians chapter 15) “The last enemy that shall be destroyed is death…All flesh is not the same flesh: but there is one kind of flesh of men, another flesh of beasts, another of fishes, and another of birds. There are also celestial bodies, and bodies terrestrial: but the glory of the celestial is one, and the glory of the terrestrial is another…There is one glory of the sun, and another glory of the moon, and another glory of the stars: for one star differeth from another star in glory. So also is the resurrection of the dead. It is sown in corruption; it is raised in incorruption: It is sown in dishonour; it is raised in glory: it is sown in weakness; it is raised in power: It is sown a natural body; it is raised a spiritual body. There is a natural body, and there is a spiritual body…Howbeit that was not first which is spiritual, but that which is natural; and afterward that which is spiritual…</vt:lpstr>
      <vt:lpstr>Now this I say, brethren, that flesh and blood cannot inherit the kingdom of God; neither doth corruption inherit incorruption. Behold, I shew you a mystery; We shall not all sleep, but we shall all be changed, In a moment, in the twinkling of an eye, at the last trump: for the trumpet shall sound, and the dead shall be raised incorruptible, and we shall be changed. For this corruptible must put on incorruption, and this mortal must put on immortality. So when this corruptible shall have put on incorruption, and this mortal shall have put on immortality, then shall be brought to pass the saying that is written, Death is swallowed up in victory…O death, where is thy sting? O grave, where is thy victory? The sting of death is sin; and the strength of sin is the law. But thanks be to God, which giveth us the victory through our Lord Jesus Christ.”</vt:lpstr>
      <vt:lpstr>PowerPoint Presentation</vt:lpstr>
      <vt:lpstr>God’s purpose in allowing illness</vt:lpstr>
      <vt:lpstr>1# Sickness as a result of living in a corruptible    (fleshly) body (normal or natural sickness)  I Cor. 15:35-54; Phil. 3:21 </vt:lpstr>
      <vt:lpstr>PowerPoint Presentation</vt:lpstr>
      <vt:lpstr>“For whom the Lord loveth he chasteneth…But if ye be without chastisement, whereof all are partakers, then are ye bastards (illegitimate in birth), and not sons…Now no chastening for the present seemeth to be joyous, but grievous: nevertheless afterward it yieldeth the peaceable fruit of righteousness unto them which are exercised thereby.”</vt:lpstr>
      <vt:lpstr>3# Sickness unto death  (sickness that results in death) </vt:lpstr>
      <vt:lpstr>PowerPoint Presentation</vt:lpstr>
      <vt:lpstr>4# Sickness for the glory of God</vt:lpstr>
      <vt:lpstr>(John 11:1-4)  “Now a certain man was sick, named Lazarus, of Bethany, the town of Mary and her sister Martha.  (It was that Mary which anointed the Lord with ointment, and wiped his feet with her hair, whose brother Lazarus was sick.) Therefore his sisters sent unto him, saying, Lord, behold, he whom thou lovest is sick. When Jesus heard that, he said, This sickness is not unto death, but for the glory of God, that the Son of God might be glorified thereby.”</vt:lpstr>
      <vt:lpstr>(John 9:1-3, 6-7)  “And as Jesus passed by, he saw a man which was blind from his birth. And his disciples asked him, saying, Master, who did sin, this man, or his parents, that he was born blind? Jesus answered, Neither hath this man sinned, nor his parents: but that the works of God should be made manifest in him…When he had thus spoken, he spat on the ground, and made clay of the spittle, and he anointed the eyes of the blind man with the clay, And said unto him, Go, wash in the pool of Siloam. He went his way therefore, and washed, and came seeing.”</vt:lpstr>
      <vt:lpstr>5# Sickness, trial, suffering, affliction for spiritual growth  “The Refiners Fire”  (I Pet. 1:6-7, 5:7-11) </vt:lpstr>
      <vt:lpstr>“Wherein ye greatly rejoice, though now for a season, if need be, ye are in heaviness through manifold temptations: That the trial of your faith, being much more precious than of gold that perisheth, though it be tried with fire, might be found unto praise and honour and glory at the appearing of Jesus Christ…Casting all your care upon him; for he careth for you. Be sober, be vigilant; because your adversary the devil, as a roaring lion, walketh about, seeking whom he may devour: Whom resist stedfast in the faith, knowing that the same afflictions are accomplished in your brethren that are in the world. But the God of all grace, who hath called us unto his eternal glory by Christ Jesus, after that ye have suffered a while, make you perfect, stablish, strengthen, settle you. To him be glory and dominion for ever and ever. Amen.” </vt:lpstr>
      <vt:lpstr>PowerPoint Presentation</vt:lpstr>
      <vt:lpstr>PowerPoint Presentation</vt:lpstr>
      <vt:lpstr>Next time you get sick – seek to know the reason and purpose to glorify the  Lord through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89</cp:revision>
  <dcterms:created xsi:type="dcterms:W3CDTF">2017-01-14T23:12:39Z</dcterms:created>
  <dcterms:modified xsi:type="dcterms:W3CDTF">2017-02-01T21:55:27Z</dcterms:modified>
</cp:coreProperties>
</file>