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0"/>
  </p:notesMasterIdLst>
  <p:sldIdLst>
    <p:sldId id="257" r:id="rId2"/>
    <p:sldId id="258" r:id="rId3"/>
    <p:sldId id="259" r:id="rId4"/>
    <p:sldId id="321" r:id="rId5"/>
    <p:sldId id="260" r:id="rId6"/>
    <p:sldId id="262" r:id="rId7"/>
    <p:sldId id="267" r:id="rId8"/>
    <p:sldId id="261" r:id="rId9"/>
    <p:sldId id="266" r:id="rId10"/>
    <p:sldId id="263" r:id="rId11"/>
    <p:sldId id="268" r:id="rId12"/>
    <p:sldId id="269" r:id="rId13"/>
    <p:sldId id="270" r:id="rId14"/>
    <p:sldId id="281" r:id="rId15"/>
    <p:sldId id="274" r:id="rId16"/>
    <p:sldId id="271" r:id="rId17"/>
    <p:sldId id="273" r:id="rId18"/>
    <p:sldId id="272" r:id="rId19"/>
    <p:sldId id="285" r:id="rId20"/>
    <p:sldId id="293" r:id="rId21"/>
    <p:sldId id="282" r:id="rId22"/>
    <p:sldId id="284" r:id="rId23"/>
    <p:sldId id="275" r:id="rId24"/>
    <p:sldId id="286" r:id="rId25"/>
    <p:sldId id="288" r:id="rId26"/>
    <p:sldId id="289" r:id="rId27"/>
    <p:sldId id="290" r:id="rId28"/>
    <p:sldId id="291" r:id="rId29"/>
    <p:sldId id="280" r:id="rId30"/>
    <p:sldId id="292" r:id="rId31"/>
    <p:sldId id="295" r:id="rId32"/>
    <p:sldId id="298" r:id="rId33"/>
    <p:sldId id="297" r:id="rId34"/>
    <p:sldId id="296" r:id="rId35"/>
    <p:sldId id="299" r:id="rId36"/>
    <p:sldId id="323" r:id="rId37"/>
    <p:sldId id="322" r:id="rId38"/>
    <p:sldId id="279" r:id="rId3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8892" autoAdjust="0"/>
    <p:restoredTop sz="94660"/>
  </p:normalViewPr>
  <p:slideViewPr>
    <p:cSldViewPr snapToGrid="0">
      <p:cViewPr varScale="1">
        <p:scale>
          <a:sx n="103" d="100"/>
          <a:sy n="103" d="100"/>
        </p:scale>
        <p:origin x="114" y="3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035CC8-C1F4-406A-8CA7-F61C295B314E}" type="datetimeFigureOut">
              <a:rPr lang="en-US" smtClean="0"/>
              <a:t>5/3/2017</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001422-75DD-4DB4-A8FF-DE7373790EAE}" type="slidenum">
              <a:rPr lang="en-US" smtClean="0"/>
              <a:t>‹#›</a:t>
            </a:fld>
            <a:endParaRPr lang="en-US" dirty="0"/>
          </a:p>
        </p:txBody>
      </p:sp>
    </p:spTree>
    <p:extLst>
      <p:ext uri="{BB962C8B-B14F-4D97-AF65-F5344CB8AC3E}">
        <p14:creationId xmlns:p14="http://schemas.microsoft.com/office/powerpoint/2010/main" val="25200887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8B4AFF1-F485-42C4-8AD1-8BF4DDFC3CF1}" type="slidenum">
              <a:rPr lang="en-US" smtClean="0"/>
              <a:pPr/>
              <a:t>6</a:t>
            </a:fld>
            <a:endParaRPr lang="en-US"/>
          </a:p>
        </p:txBody>
      </p:sp>
    </p:spTree>
    <p:extLst>
      <p:ext uri="{BB962C8B-B14F-4D97-AF65-F5344CB8AC3E}">
        <p14:creationId xmlns:p14="http://schemas.microsoft.com/office/powerpoint/2010/main" val="11852060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8B4AFF1-F485-42C4-8AD1-8BF4DDFC3CF1}" type="slidenum">
              <a:rPr lang="en-US" smtClean="0"/>
              <a:pPr/>
              <a:t>8</a:t>
            </a:fld>
            <a:endParaRPr lang="en-US"/>
          </a:p>
        </p:txBody>
      </p:sp>
    </p:spTree>
    <p:extLst>
      <p:ext uri="{BB962C8B-B14F-4D97-AF65-F5344CB8AC3E}">
        <p14:creationId xmlns:p14="http://schemas.microsoft.com/office/powerpoint/2010/main" val="22737816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8B4AFF1-F485-42C4-8AD1-8BF4DDFC3CF1}" type="slidenum">
              <a:rPr lang="en-US" smtClean="0"/>
              <a:pPr/>
              <a:t>10</a:t>
            </a:fld>
            <a:endParaRPr lang="en-US"/>
          </a:p>
        </p:txBody>
      </p:sp>
    </p:spTree>
    <p:extLst>
      <p:ext uri="{BB962C8B-B14F-4D97-AF65-F5344CB8AC3E}">
        <p14:creationId xmlns:p14="http://schemas.microsoft.com/office/powerpoint/2010/main" val="21107459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135C168-6BCE-438D-BC02-C148111A1085}" type="datetimeFigureOut">
              <a:rPr lang="en-US" smtClean="0"/>
              <a:t>5/3/2017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1C5D1A-84C6-4E30-9DFB-9BA82443F880}" type="slidenum">
              <a:rPr lang="en-US" smtClean="0"/>
              <a:t>‹#›</a:t>
            </a:fld>
            <a:endParaRPr lang="en-US" dirty="0"/>
          </a:p>
        </p:txBody>
      </p:sp>
    </p:spTree>
    <p:extLst>
      <p:ext uri="{BB962C8B-B14F-4D97-AF65-F5344CB8AC3E}">
        <p14:creationId xmlns:p14="http://schemas.microsoft.com/office/powerpoint/2010/main" val="2384386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135C168-6BCE-438D-BC02-C148111A1085}" type="datetimeFigureOut">
              <a:rPr lang="en-US" smtClean="0"/>
              <a:t>5/3/2017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1C5D1A-84C6-4E30-9DFB-9BA82443F880}" type="slidenum">
              <a:rPr lang="en-US" smtClean="0"/>
              <a:t>‹#›</a:t>
            </a:fld>
            <a:endParaRPr lang="en-US" dirty="0"/>
          </a:p>
        </p:txBody>
      </p:sp>
    </p:spTree>
    <p:extLst>
      <p:ext uri="{BB962C8B-B14F-4D97-AF65-F5344CB8AC3E}">
        <p14:creationId xmlns:p14="http://schemas.microsoft.com/office/powerpoint/2010/main" val="840716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135C168-6BCE-438D-BC02-C148111A1085}" type="datetimeFigureOut">
              <a:rPr lang="en-US" smtClean="0"/>
              <a:t>5/3/2017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1C5D1A-84C6-4E30-9DFB-9BA82443F880}" type="slidenum">
              <a:rPr lang="en-US" smtClean="0"/>
              <a:t>‹#›</a:t>
            </a:fld>
            <a:endParaRPr lang="en-US" dirty="0"/>
          </a:p>
        </p:txBody>
      </p:sp>
    </p:spTree>
    <p:extLst>
      <p:ext uri="{BB962C8B-B14F-4D97-AF65-F5344CB8AC3E}">
        <p14:creationId xmlns:p14="http://schemas.microsoft.com/office/powerpoint/2010/main" val="4097355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135C168-6BCE-438D-BC02-C148111A1085}" type="datetimeFigureOut">
              <a:rPr lang="en-US" smtClean="0"/>
              <a:t>5/3/2017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1C5D1A-84C6-4E30-9DFB-9BA82443F880}" type="slidenum">
              <a:rPr lang="en-US" smtClean="0"/>
              <a:t>‹#›</a:t>
            </a:fld>
            <a:endParaRPr lang="en-US" dirty="0"/>
          </a:p>
        </p:txBody>
      </p:sp>
    </p:spTree>
    <p:extLst>
      <p:ext uri="{BB962C8B-B14F-4D97-AF65-F5344CB8AC3E}">
        <p14:creationId xmlns:p14="http://schemas.microsoft.com/office/powerpoint/2010/main" val="3642474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135C168-6BCE-438D-BC02-C148111A1085}" type="datetimeFigureOut">
              <a:rPr lang="en-US" smtClean="0"/>
              <a:t>5/3/2017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1C5D1A-84C6-4E30-9DFB-9BA82443F880}" type="slidenum">
              <a:rPr lang="en-US" smtClean="0"/>
              <a:t>‹#›</a:t>
            </a:fld>
            <a:endParaRPr lang="en-US" dirty="0"/>
          </a:p>
        </p:txBody>
      </p:sp>
    </p:spTree>
    <p:extLst>
      <p:ext uri="{BB962C8B-B14F-4D97-AF65-F5344CB8AC3E}">
        <p14:creationId xmlns:p14="http://schemas.microsoft.com/office/powerpoint/2010/main" val="3679082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135C168-6BCE-438D-BC02-C148111A1085}" type="datetimeFigureOut">
              <a:rPr lang="en-US" smtClean="0"/>
              <a:t>5/3/2017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1C5D1A-84C6-4E30-9DFB-9BA82443F880}" type="slidenum">
              <a:rPr lang="en-US" smtClean="0"/>
              <a:t>‹#›</a:t>
            </a:fld>
            <a:endParaRPr lang="en-US" dirty="0"/>
          </a:p>
        </p:txBody>
      </p:sp>
    </p:spTree>
    <p:extLst>
      <p:ext uri="{BB962C8B-B14F-4D97-AF65-F5344CB8AC3E}">
        <p14:creationId xmlns:p14="http://schemas.microsoft.com/office/powerpoint/2010/main" val="2478896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135C168-6BCE-438D-BC02-C148111A1085}" type="datetimeFigureOut">
              <a:rPr lang="en-US" smtClean="0"/>
              <a:t>5/3/2017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71C5D1A-84C6-4E30-9DFB-9BA82443F880}" type="slidenum">
              <a:rPr lang="en-US" smtClean="0"/>
              <a:t>‹#›</a:t>
            </a:fld>
            <a:endParaRPr lang="en-US" dirty="0"/>
          </a:p>
        </p:txBody>
      </p:sp>
    </p:spTree>
    <p:extLst>
      <p:ext uri="{BB962C8B-B14F-4D97-AF65-F5344CB8AC3E}">
        <p14:creationId xmlns:p14="http://schemas.microsoft.com/office/powerpoint/2010/main" val="47842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135C168-6BCE-438D-BC02-C148111A1085}" type="datetimeFigureOut">
              <a:rPr lang="en-US" smtClean="0"/>
              <a:t>5/3/2017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71C5D1A-84C6-4E30-9DFB-9BA82443F880}" type="slidenum">
              <a:rPr lang="en-US" smtClean="0"/>
              <a:t>‹#›</a:t>
            </a:fld>
            <a:endParaRPr lang="en-US" dirty="0"/>
          </a:p>
        </p:txBody>
      </p:sp>
    </p:spTree>
    <p:extLst>
      <p:ext uri="{BB962C8B-B14F-4D97-AF65-F5344CB8AC3E}">
        <p14:creationId xmlns:p14="http://schemas.microsoft.com/office/powerpoint/2010/main" val="1321206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35C168-6BCE-438D-BC02-C148111A1085}" type="datetimeFigureOut">
              <a:rPr lang="en-US" smtClean="0"/>
              <a:t>5/3/2017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71C5D1A-84C6-4E30-9DFB-9BA82443F880}" type="slidenum">
              <a:rPr lang="en-US" smtClean="0"/>
              <a:t>‹#›</a:t>
            </a:fld>
            <a:endParaRPr lang="en-US" dirty="0"/>
          </a:p>
        </p:txBody>
      </p:sp>
    </p:spTree>
    <p:extLst>
      <p:ext uri="{BB962C8B-B14F-4D97-AF65-F5344CB8AC3E}">
        <p14:creationId xmlns:p14="http://schemas.microsoft.com/office/powerpoint/2010/main" val="1735277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135C168-6BCE-438D-BC02-C148111A1085}" type="datetimeFigureOut">
              <a:rPr lang="en-US" smtClean="0"/>
              <a:t>5/3/2017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1C5D1A-84C6-4E30-9DFB-9BA82443F880}" type="slidenum">
              <a:rPr lang="en-US" smtClean="0"/>
              <a:t>‹#›</a:t>
            </a:fld>
            <a:endParaRPr lang="en-US" dirty="0"/>
          </a:p>
        </p:txBody>
      </p:sp>
    </p:spTree>
    <p:extLst>
      <p:ext uri="{BB962C8B-B14F-4D97-AF65-F5344CB8AC3E}">
        <p14:creationId xmlns:p14="http://schemas.microsoft.com/office/powerpoint/2010/main" val="2734264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135C168-6BCE-438D-BC02-C148111A1085}" type="datetimeFigureOut">
              <a:rPr lang="en-US" smtClean="0"/>
              <a:t>5/3/2017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1C5D1A-84C6-4E30-9DFB-9BA82443F880}" type="slidenum">
              <a:rPr lang="en-US" smtClean="0"/>
              <a:t>‹#›</a:t>
            </a:fld>
            <a:endParaRPr lang="en-US" dirty="0"/>
          </a:p>
        </p:txBody>
      </p:sp>
    </p:spTree>
    <p:extLst>
      <p:ext uri="{BB962C8B-B14F-4D97-AF65-F5344CB8AC3E}">
        <p14:creationId xmlns:p14="http://schemas.microsoft.com/office/powerpoint/2010/main" val="1597375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135C168-6BCE-438D-BC02-C148111A1085}" type="datetimeFigureOut">
              <a:rPr lang="en-US" smtClean="0"/>
              <a:t>5/3/2017</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1C5D1A-84C6-4E30-9DFB-9BA82443F880}" type="slidenum">
              <a:rPr lang="en-US" smtClean="0"/>
              <a:t>‹#›</a:t>
            </a:fld>
            <a:endParaRPr lang="en-US" dirty="0"/>
          </a:p>
        </p:txBody>
      </p:sp>
    </p:spTree>
    <p:extLst>
      <p:ext uri="{BB962C8B-B14F-4D97-AF65-F5344CB8AC3E}">
        <p14:creationId xmlns:p14="http://schemas.microsoft.com/office/powerpoint/2010/main" val="3980474937"/>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3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4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1282" y="76200"/>
            <a:ext cx="5143500" cy="137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1557471"/>
            <a:ext cx="3657600" cy="5238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65504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cstate="print">
            <a:lum/>
          </a:blip>
          <a:srcRect/>
          <a:stretch>
            <a:fillRect/>
          </a:stretch>
        </p:blipFill>
        <p:spPr bwMode="auto">
          <a:xfrm>
            <a:off x="1524000" y="-203070"/>
            <a:ext cx="9144000" cy="7061070"/>
          </a:xfrm>
          <a:prstGeom prst="rect">
            <a:avLst/>
          </a:prstGeom>
          <a:noFill/>
          <a:ln w="9525">
            <a:noFill/>
            <a:miter lim="800000"/>
            <a:headEnd/>
            <a:tailEnd/>
          </a:ln>
        </p:spPr>
      </p:pic>
    </p:spTree>
    <p:extLst>
      <p:ext uri="{BB962C8B-B14F-4D97-AF65-F5344CB8AC3E}">
        <p14:creationId xmlns:p14="http://schemas.microsoft.com/office/powerpoint/2010/main" val="3496912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7604449" cy="6858000"/>
          </a:xfrm>
        </p:spPr>
        <p:txBody>
          <a:bodyPr>
            <a:normAutofit lnSpcReduction="10000"/>
          </a:bodyPr>
          <a:lstStyle/>
          <a:p>
            <a:r>
              <a:rPr lang="en-US" sz="3200" dirty="0"/>
              <a:t>A soldier must expend a great amount of time and energy in order to put on his armor and take up his weapons.  </a:t>
            </a:r>
          </a:p>
          <a:p>
            <a:r>
              <a:rPr lang="en-US" sz="3200" dirty="0"/>
              <a:t>Similarly, a Christian puts on each piece of armor through precise disciplines in the Christians life.</a:t>
            </a:r>
          </a:p>
          <a:p>
            <a:r>
              <a:rPr lang="en-US" sz="3200" dirty="0"/>
              <a:t>The spiritual armor of the Christian is compared to the physical armor of a soldier; however, it’s very different nature.</a:t>
            </a:r>
          </a:p>
          <a:p>
            <a:r>
              <a:rPr lang="en-US" sz="3200" dirty="0"/>
              <a:t>For example, David went out against Goliath in full (invisible) armor, all Goliath saw was a slingshot.  </a:t>
            </a:r>
          </a:p>
          <a:p>
            <a:r>
              <a:rPr lang="en-US" sz="3200" dirty="0"/>
              <a:t>David’s (invisible) armor had been forged and put on through years of Godly disciplines which he had developed in the wilderness caring for his sheep.</a:t>
            </a:r>
          </a:p>
          <a:p>
            <a:endParaRPr lang="en-US" sz="3200" dirty="0"/>
          </a:p>
        </p:txBody>
      </p:sp>
      <p:pic>
        <p:nvPicPr>
          <p:cNvPr id="4" name="Picture 3"/>
          <p:cNvPicPr>
            <a:picLocks noChangeAspect="1"/>
          </p:cNvPicPr>
          <p:nvPr/>
        </p:nvPicPr>
        <p:blipFill>
          <a:blip r:embed="rId2"/>
          <a:stretch>
            <a:fillRect/>
          </a:stretch>
        </p:blipFill>
        <p:spPr>
          <a:xfrm>
            <a:off x="7701615" y="569957"/>
            <a:ext cx="4259031" cy="5533387"/>
          </a:xfrm>
          <a:prstGeom prst="rect">
            <a:avLst/>
          </a:prstGeom>
        </p:spPr>
      </p:pic>
    </p:spTree>
    <p:extLst>
      <p:ext uri="{BB962C8B-B14F-4D97-AF65-F5344CB8AC3E}">
        <p14:creationId xmlns:p14="http://schemas.microsoft.com/office/powerpoint/2010/main" val="2682587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1795147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401216"/>
            <a:ext cx="12192000" cy="7259216"/>
          </a:xfrm>
          <a:prstGeom prst="rect">
            <a:avLst/>
          </a:prstGeom>
        </p:spPr>
      </p:pic>
    </p:spTree>
    <p:extLst>
      <p:ext uri="{BB962C8B-B14F-4D97-AF65-F5344CB8AC3E}">
        <p14:creationId xmlns:p14="http://schemas.microsoft.com/office/powerpoint/2010/main" val="927521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97427" y="0"/>
            <a:ext cx="9766041" cy="7324531"/>
          </a:xfrm>
          <a:prstGeom prst="rect">
            <a:avLst/>
          </a:prstGeom>
        </p:spPr>
      </p:pic>
      <p:sp>
        <p:nvSpPr>
          <p:cNvPr id="3" name="Rectangle 2"/>
          <p:cNvSpPr/>
          <p:nvPr/>
        </p:nvSpPr>
        <p:spPr>
          <a:xfrm>
            <a:off x="1511559" y="5887616"/>
            <a:ext cx="2341983" cy="9703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22662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27551"/>
            <a:ext cx="5299788" cy="6885551"/>
          </a:xfrm>
          <a:prstGeom prst="rect">
            <a:avLst/>
          </a:prstGeom>
        </p:spPr>
      </p:pic>
      <p:sp>
        <p:nvSpPr>
          <p:cNvPr id="3" name="Rectangle 2"/>
          <p:cNvSpPr/>
          <p:nvPr/>
        </p:nvSpPr>
        <p:spPr>
          <a:xfrm>
            <a:off x="5523722" y="1655631"/>
            <a:ext cx="6568751" cy="2123658"/>
          </a:xfrm>
          <a:prstGeom prst="rect">
            <a:avLst/>
          </a:prstGeom>
        </p:spPr>
        <p:txBody>
          <a:bodyPr wrap="square">
            <a:spAutoFit/>
          </a:bodyPr>
          <a:lstStyle/>
          <a:p>
            <a:pPr algn="ctr"/>
            <a:r>
              <a:rPr lang="en-US" sz="4400" i="1" dirty="0"/>
              <a:t>“Stand therefore, having your loins girt about </a:t>
            </a:r>
          </a:p>
          <a:p>
            <a:pPr algn="ctr"/>
            <a:r>
              <a:rPr lang="en-US" sz="4400" i="1" dirty="0"/>
              <a:t>with truth.”</a:t>
            </a:r>
          </a:p>
        </p:txBody>
      </p:sp>
    </p:spTree>
    <p:extLst>
      <p:ext uri="{BB962C8B-B14F-4D97-AF65-F5344CB8AC3E}">
        <p14:creationId xmlns:p14="http://schemas.microsoft.com/office/powerpoint/2010/main" val="3138133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5314" y="223934"/>
            <a:ext cx="6475445" cy="6634065"/>
          </a:xfrm>
        </p:spPr>
        <p:txBody>
          <a:bodyPr>
            <a:normAutofit lnSpcReduction="10000"/>
          </a:bodyPr>
          <a:lstStyle/>
          <a:p>
            <a:r>
              <a:rPr lang="en-US" sz="3200" dirty="0"/>
              <a:t>Throughout history, the belt has been a symbol of strength.  </a:t>
            </a:r>
          </a:p>
          <a:p>
            <a:r>
              <a:rPr lang="en-US" sz="3200" dirty="0"/>
              <a:t>It has also been a means of freedom.</a:t>
            </a:r>
          </a:p>
          <a:p>
            <a:r>
              <a:rPr lang="en-US" sz="3200" dirty="0"/>
              <a:t>In Bible times, men wore outer garments that reached to the ground.  </a:t>
            </a:r>
          </a:p>
          <a:p>
            <a:r>
              <a:rPr lang="en-US" sz="3200" dirty="0"/>
              <a:t>If they ran in battle, they were apt to step on their garments and stumble.</a:t>
            </a:r>
          </a:p>
          <a:p>
            <a:r>
              <a:rPr lang="en-US" sz="3200" dirty="0"/>
              <a:t>To avoid this danger, they would raise their garments to the knee and secure them around the waist with a belt.</a:t>
            </a:r>
          </a:p>
          <a:p>
            <a:endParaRPr lang="en-US" sz="3200" dirty="0"/>
          </a:p>
          <a:p>
            <a:endParaRPr lang="en-US" sz="3200" dirty="0"/>
          </a:p>
          <a:p>
            <a:endParaRPr lang="en-US" sz="3200" dirty="0"/>
          </a:p>
        </p:txBody>
      </p:sp>
      <p:pic>
        <p:nvPicPr>
          <p:cNvPr id="4" name="Picture 3"/>
          <p:cNvPicPr>
            <a:picLocks noChangeAspect="1"/>
          </p:cNvPicPr>
          <p:nvPr/>
        </p:nvPicPr>
        <p:blipFill>
          <a:blip r:embed="rId2"/>
          <a:stretch>
            <a:fillRect/>
          </a:stretch>
        </p:blipFill>
        <p:spPr>
          <a:xfrm>
            <a:off x="6410131" y="223934"/>
            <a:ext cx="5650236" cy="3171195"/>
          </a:xfrm>
          <a:prstGeom prst="rect">
            <a:avLst/>
          </a:prstGeom>
        </p:spPr>
      </p:pic>
      <p:pic>
        <p:nvPicPr>
          <p:cNvPr id="5" name="Picture 4"/>
          <p:cNvPicPr>
            <a:picLocks noChangeAspect="1"/>
          </p:cNvPicPr>
          <p:nvPr/>
        </p:nvPicPr>
        <p:blipFill>
          <a:blip r:embed="rId3"/>
          <a:stretch>
            <a:fillRect/>
          </a:stretch>
        </p:blipFill>
        <p:spPr>
          <a:xfrm>
            <a:off x="6744389" y="1940116"/>
            <a:ext cx="4762500" cy="4762500"/>
          </a:xfrm>
          <a:prstGeom prst="rect">
            <a:avLst/>
          </a:prstGeom>
        </p:spPr>
      </p:pic>
      <p:pic>
        <p:nvPicPr>
          <p:cNvPr id="6" name="Picture 5"/>
          <p:cNvPicPr>
            <a:picLocks noChangeAspect="1"/>
          </p:cNvPicPr>
          <p:nvPr/>
        </p:nvPicPr>
        <p:blipFill>
          <a:blip r:embed="rId4"/>
          <a:stretch>
            <a:fillRect/>
          </a:stretch>
        </p:blipFill>
        <p:spPr>
          <a:xfrm>
            <a:off x="6578982" y="635582"/>
            <a:ext cx="4956199" cy="494741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923719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fade">
                                      <p:cBhvr>
                                        <p:cTn id="27" dur="500"/>
                                        <p:tgtEl>
                                          <p:spTgt spid="3">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Effect transition="in" filter="fade">
                                      <p:cBhvr>
                                        <p:cTn id="32" dur="500"/>
                                        <p:tgtEl>
                                          <p:spTgt spid="3">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Effect transition="in" filter="fade">
                                      <p:cBhvr>
                                        <p:cTn id="3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7211" r="1028"/>
          <a:stretch/>
        </p:blipFill>
        <p:spPr>
          <a:xfrm>
            <a:off x="1963387" y="0"/>
            <a:ext cx="7979974" cy="6858000"/>
          </a:xfrm>
          <a:prstGeom prst="rect">
            <a:avLst/>
          </a:prstGeom>
        </p:spPr>
      </p:pic>
    </p:spTree>
    <p:extLst>
      <p:ext uri="{BB962C8B-B14F-4D97-AF65-F5344CB8AC3E}">
        <p14:creationId xmlns:p14="http://schemas.microsoft.com/office/powerpoint/2010/main" val="503687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
            <a:ext cx="12192000" cy="2511846"/>
          </a:xfrm>
        </p:spPr>
        <p:txBody>
          <a:bodyPr>
            <a:normAutofit/>
          </a:bodyPr>
          <a:lstStyle/>
          <a:p>
            <a:r>
              <a:rPr lang="en-US" sz="3600" dirty="0"/>
              <a:t>Peter had this picture in mind when he wrote, </a:t>
            </a:r>
            <a:r>
              <a:rPr lang="en-US" sz="3600" i="1" dirty="0"/>
              <a:t>“... Gird up the loins of your mind ...” - I Peter 1:13</a:t>
            </a:r>
          </a:p>
          <a:p>
            <a:r>
              <a:rPr lang="en-US" sz="3600" dirty="0"/>
              <a:t>Truth is also a means of freedom, as Jesus said, </a:t>
            </a:r>
            <a:r>
              <a:rPr lang="en-US" sz="3600" i="1" dirty="0"/>
              <a:t>“... Ye shall know the truth, and the truth shall make you free.”  -  John 8:32</a:t>
            </a:r>
          </a:p>
          <a:p>
            <a:endParaRPr lang="en-US" sz="3600" dirty="0"/>
          </a:p>
        </p:txBody>
      </p:sp>
      <p:pic>
        <p:nvPicPr>
          <p:cNvPr id="6" name="Picture 5"/>
          <p:cNvPicPr>
            <a:picLocks noChangeAspect="1"/>
          </p:cNvPicPr>
          <p:nvPr/>
        </p:nvPicPr>
        <p:blipFill>
          <a:blip r:embed="rId2"/>
          <a:stretch>
            <a:fillRect/>
          </a:stretch>
        </p:blipFill>
        <p:spPr>
          <a:xfrm>
            <a:off x="6729697" y="2778725"/>
            <a:ext cx="4555735" cy="3416802"/>
          </a:xfrm>
          <a:prstGeom prst="rect">
            <a:avLst/>
          </a:prstGeom>
        </p:spPr>
      </p:pic>
      <p:pic>
        <p:nvPicPr>
          <p:cNvPr id="2" name="Picture 1"/>
          <p:cNvPicPr>
            <a:picLocks noChangeAspect="1"/>
          </p:cNvPicPr>
          <p:nvPr/>
        </p:nvPicPr>
        <p:blipFill>
          <a:blip r:embed="rId3"/>
          <a:stretch>
            <a:fillRect/>
          </a:stretch>
        </p:blipFill>
        <p:spPr>
          <a:xfrm>
            <a:off x="1110342" y="2385420"/>
            <a:ext cx="4022788" cy="4341951"/>
          </a:xfrm>
          <a:prstGeom prst="rect">
            <a:avLst/>
          </a:prstGeom>
        </p:spPr>
      </p:pic>
    </p:spTree>
    <p:extLst>
      <p:ext uri="{BB962C8B-B14F-4D97-AF65-F5344CB8AC3E}">
        <p14:creationId xmlns:p14="http://schemas.microsoft.com/office/powerpoint/2010/main" val="3249147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6" y="-251927"/>
            <a:ext cx="12108024" cy="1670179"/>
          </a:xfrm>
        </p:spPr>
        <p:txBody>
          <a:bodyPr>
            <a:normAutofit/>
          </a:bodyPr>
          <a:lstStyle/>
          <a:p>
            <a:pPr algn="ctr"/>
            <a:r>
              <a:rPr lang="en-US" sz="4000" b="1" dirty="0"/>
              <a:t>THE DISCIPLINE RELATED TO THE BELT OF TRUTH </a:t>
            </a:r>
          </a:p>
        </p:txBody>
      </p:sp>
      <p:sp>
        <p:nvSpPr>
          <p:cNvPr id="3" name="Content Placeholder 2"/>
          <p:cNvSpPr>
            <a:spLocks noGrp="1"/>
          </p:cNvSpPr>
          <p:nvPr>
            <p:ph idx="1"/>
          </p:nvPr>
        </p:nvSpPr>
        <p:spPr>
          <a:xfrm>
            <a:off x="0" y="1418252"/>
            <a:ext cx="12192000" cy="5654351"/>
          </a:xfrm>
        </p:spPr>
        <p:txBody>
          <a:bodyPr>
            <a:normAutofit/>
          </a:bodyPr>
          <a:lstStyle/>
          <a:p>
            <a:r>
              <a:rPr lang="en-US" sz="3200" dirty="0"/>
              <a:t>Reading the Bible Daily - </a:t>
            </a:r>
            <a:r>
              <a:rPr lang="en-US" sz="3200" i="1" dirty="0"/>
              <a:t>Matt. 6:6</a:t>
            </a:r>
          </a:p>
          <a:p>
            <a:r>
              <a:rPr lang="en-US" sz="3200" dirty="0"/>
              <a:t>Satan is a liar and the father of lies  - </a:t>
            </a:r>
            <a:r>
              <a:rPr lang="en-US" sz="3200" i="1" dirty="0"/>
              <a:t>John 8:44  </a:t>
            </a:r>
          </a:p>
          <a:p>
            <a:r>
              <a:rPr lang="en-US" sz="3200" dirty="0"/>
              <a:t>He will tell us lies about God</a:t>
            </a:r>
          </a:p>
          <a:p>
            <a:r>
              <a:rPr lang="en-US" sz="3200" dirty="0"/>
              <a:t>About our-selves</a:t>
            </a:r>
          </a:p>
          <a:p>
            <a:r>
              <a:rPr lang="en-US" sz="3200" dirty="0"/>
              <a:t>About sin and its consequences</a:t>
            </a:r>
          </a:p>
          <a:p>
            <a:r>
              <a:rPr lang="en-US" sz="3200" dirty="0"/>
              <a:t>About the purposes for which God created us</a:t>
            </a:r>
          </a:p>
          <a:p>
            <a:r>
              <a:rPr lang="en-US" sz="3200" dirty="0"/>
              <a:t>And about every other aspect of life</a:t>
            </a:r>
          </a:p>
          <a:p>
            <a:r>
              <a:rPr lang="en-US" sz="3200" dirty="0"/>
              <a:t>The best way to guard ourselves from Satan’s lies is to have a daily program of reading and studying God’s Truth – </a:t>
            </a:r>
            <a:r>
              <a:rPr lang="en-US" sz="3200" i="1" dirty="0"/>
              <a:t>Isaiah 58:2</a:t>
            </a:r>
          </a:p>
          <a:p>
            <a:endParaRPr lang="en-US" sz="3200" dirty="0"/>
          </a:p>
        </p:txBody>
      </p:sp>
      <p:pic>
        <p:nvPicPr>
          <p:cNvPr id="4" name="Picture 3"/>
          <p:cNvPicPr>
            <a:picLocks noChangeAspect="1"/>
          </p:cNvPicPr>
          <p:nvPr/>
        </p:nvPicPr>
        <p:blipFill>
          <a:blip r:embed="rId2"/>
          <a:stretch>
            <a:fillRect/>
          </a:stretch>
        </p:blipFill>
        <p:spPr>
          <a:xfrm rot="802042">
            <a:off x="8149007" y="2470662"/>
            <a:ext cx="3796120" cy="213865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84177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ircle(in)">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ircle(in)">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circle(in)">
                                      <p:cBhvr>
                                        <p:cTn id="22" dur="20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circle(in)">
                                      <p:cBhvr>
                                        <p:cTn id="27" dur="20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circle(in)">
                                      <p:cBhvr>
                                        <p:cTn id="32" dur="20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circle(in)">
                                      <p:cBhvr>
                                        <p:cTn id="37" dur="20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circle(in)">
                                      <p:cBhvr>
                                        <p:cTn id="42" dur="20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76200"/>
            <a:ext cx="8229600" cy="1143000"/>
          </a:xfrm>
        </p:spPr>
        <p:txBody>
          <a:bodyPr/>
          <a:lstStyle/>
          <a:p>
            <a:pPr algn="ctr"/>
            <a:r>
              <a:rPr lang="en-US" dirty="0">
                <a:solidFill>
                  <a:srgbClr val="FFFF00"/>
                </a:solidFill>
              </a:rPr>
              <a:t>Topics to be studied</a:t>
            </a:r>
          </a:p>
        </p:txBody>
      </p:sp>
      <p:sp>
        <p:nvSpPr>
          <p:cNvPr id="3" name="Content Placeholder 2"/>
          <p:cNvSpPr>
            <a:spLocks noGrp="1"/>
          </p:cNvSpPr>
          <p:nvPr>
            <p:ph idx="1"/>
          </p:nvPr>
        </p:nvSpPr>
        <p:spPr>
          <a:xfrm>
            <a:off x="256478" y="1219200"/>
            <a:ext cx="7814502" cy="5257800"/>
          </a:xfrm>
        </p:spPr>
        <p:txBody>
          <a:bodyPr>
            <a:noAutofit/>
          </a:bodyPr>
          <a:lstStyle/>
          <a:p>
            <a:r>
              <a:rPr lang="en-US" sz="3600" dirty="0"/>
              <a:t>His existence</a:t>
            </a:r>
          </a:p>
          <a:p>
            <a:r>
              <a:rPr lang="en-US" sz="3600" dirty="0"/>
              <a:t>His origin</a:t>
            </a:r>
          </a:p>
          <a:p>
            <a:r>
              <a:rPr lang="en-US" sz="3600" dirty="0"/>
              <a:t>His fall</a:t>
            </a:r>
          </a:p>
          <a:p>
            <a:r>
              <a:rPr lang="en-US" sz="3600" dirty="0"/>
              <a:t>His personality</a:t>
            </a:r>
          </a:p>
          <a:p>
            <a:r>
              <a:rPr lang="en-US" sz="3600" dirty="0"/>
              <a:t>His names</a:t>
            </a:r>
          </a:p>
          <a:p>
            <a:r>
              <a:rPr lang="en-US" sz="3600" dirty="0"/>
              <a:t>His activities </a:t>
            </a:r>
          </a:p>
          <a:p>
            <a:r>
              <a:rPr lang="en-US" sz="3600" dirty="0"/>
              <a:t>His location – past, present and future</a:t>
            </a:r>
          </a:p>
          <a:p>
            <a:r>
              <a:rPr lang="en-US" sz="3600" dirty="0">
                <a:solidFill>
                  <a:srgbClr val="FFFF00"/>
                </a:solidFill>
              </a:rPr>
              <a:t>Our victory over him</a:t>
            </a:r>
          </a:p>
        </p:txBody>
      </p:sp>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70485" y="1302327"/>
            <a:ext cx="4673600" cy="3505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64997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animEffect transition="in" filter="fade">
                                      <p:cBhvr>
                                        <p:cTn id="7" dur="1000"/>
                                        <p:tgtEl>
                                          <p:spTgt spid="3">
                                            <p:txEl>
                                              <p:pRg st="7" end="7"/>
                                            </p:txEl>
                                          </p:spTgt>
                                        </p:tgtEl>
                                      </p:cBhvr>
                                    </p:animEffect>
                                    <p:anim calcmode="lin" valueType="num">
                                      <p:cBhvr>
                                        <p:cTn id="8"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01804" cy="6176963"/>
          </a:xfrm>
        </p:spPr>
        <p:txBody>
          <a:bodyPr>
            <a:normAutofit/>
          </a:bodyPr>
          <a:lstStyle/>
          <a:p>
            <a:r>
              <a:rPr lang="en-US" sz="3200" dirty="0"/>
              <a:t>Since Satan is the author of rebellion, he will do all he can to lie to us and cause us to rebel against God and our God given authorities – </a:t>
            </a:r>
            <a:r>
              <a:rPr lang="en-US" sz="3200" i="1" dirty="0"/>
              <a:t>Prov. 17:11 </a:t>
            </a:r>
            <a:endParaRPr lang="en-US" sz="3200" dirty="0"/>
          </a:p>
          <a:p>
            <a:r>
              <a:rPr lang="en-US" sz="3200" dirty="0"/>
              <a:t>However, by engrafting Scripture into our mind, will, and emotion, we will be able to think God’s thoughts after Him – </a:t>
            </a:r>
            <a:r>
              <a:rPr lang="en-US" sz="3200" i="1" dirty="0"/>
              <a:t>James 1:21</a:t>
            </a:r>
          </a:p>
          <a:p>
            <a:r>
              <a:rPr lang="en-US" sz="3200" dirty="0"/>
              <a:t>Meditation on Scripture is the way to engraft God’s Word into our lives so we can walk in God’s ways and experience His power and blessing upon our lives – </a:t>
            </a:r>
            <a:r>
              <a:rPr lang="en-US" sz="3200" i="1" dirty="0"/>
              <a:t>Psalms 119:15</a:t>
            </a:r>
          </a:p>
          <a:p>
            <a:pPr marL="0" indent="0">
              <a:buNone/>
            </a:pPr>
            <a:endParaRPr lang="en-US" sz="3200" dirty="0"/>
          </a:p>
        </p:txBody>
      </p:sp>
      <p:pic>
        <p:nvPicPr>
          <p:cNvPr id="4" name="Picture 3"/>
          <p:cNvPicPr>
            <a:picLocks noChangeAspect="1"/>
          </p:cNvPicPr>
          <p:nvPr/>
        </p:nvPicPr>
        <p:blipFill>
          <a:blip r:embed="rId2"/>
          <a:stretch>
            <a:fillRect/>
          </a:stretch>
        </p:blipFill>
        <p:spPr>
          <a:xfrm>
            <a:off x="5840963" y="3684035"/>
            <a:ext cx="6129241" cy="3064621"/>
          </a:xfrm>
          <a:prstGeom prst="rect">
            <a:avLst/>
          </a:prstGeom>
        </p:spPr>
      </p:pic>
    </p:spTree>
    <p:extLst>
      <p:ext uri="{BB962C8B-B14F-4D97-AF65-F5344CB8AC3E}">
        <p14:creationId xmlns:p14="http://schemas.microsoft.com/office/powerpoint/2010/main" val="2550686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ircle(in)">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ircle(in)">
                                      <p:cBhvr>
                                        <p:cTn id="17"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559420" y="186612"/>
            <a:ext cx="5533055" cy="6186309"/>
          </a:xfrm>
          <a:prstGeom prst="rect">
            <a:avLst/>
          </a:prstGeom>
        </p:spPr>
        <p:txBody>
          <a:bodyPr wrap="square">
            <a:spAutoFit/>
          </a:bodyPr>
          <a:lstStyle/>
          <a:p>
            <a:pPr algn="ctr"/>
            <a:r>
              <a:rPr lang="en-US" sz="3600" i="1" dirty="0"/>
              <a:t> (Psalm 119:9-11)  “Wherewithal shall a young man cleanse his way? by taking heed thereto according to thy word. With my whole heart have I sought thee: O let me not wander from thy commandments. Thy word have I hid in mine heart, that I might not sin against thee.”</a:t>
            </a:r>
          </a:p>
        </p:txBody>
      </p:sp>
      <p:pic>
        <p:nvPicPr>
          <p:cNvPr id="3" name="Picture 2"/>
          <p:cNvPicPr>
            <a:picLocks noChangeAspect="1"/>
          </p:cNvPicPr>
          <p:nvPr/>
        </p:nvPicPr>
        <p:blipFill rotWithShape="1">
          <a:blip r:embed="rId2"/>
          <a:srcRect t="-74" r="19496"/>
          <a:stretch/>
        </p:blipFill>
        <p:spPr>
          <a:xfrm>
            <a:off x="203720" y="135349"/>
            <a:ext cx="6256618" cy="4063774"/>
          </a:xfrm>
          <a:prstGeom prst="rect">
            <a:avLst/>
          </a:prstGeom>
          <a:effectLst>
            <a:reflection blurRad="6350" stA="50000" endA="295" endPos="92000" dist="101600" dir="5400000" sy="-100000" algn="bl" rotWithShape="0"/>
          </a:effectLst>
        </p:spPr>
      </p:pic>
    </p:spTree>
    <p:extLst>
      <p:ext uri="{BB962C8B-B14F-4D97-AF65-F5344CB8AC3E}">
        <p14:creationId xmlns:p14="http://schemas.microsoft.com/office/powerpoint/2010/main" val="3741793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559420" y="186612"/>
            <a:ext cx="5533055" cy="646331"/>
          </a:xfrm>
          <a:prstGeom prst="rect">
            <a:avLst/>
          </a:prstGeom>
        </p:spPr>
        <p:txBody>
          <a:bodyPr wrap="square">
            <a:spAutoFit/>
          </a:bodyPr>
          <a:lstStyle/>
          <a:p>
            <a:pPr algn="ctr"/>
            <a:r>
              <a:rPr lang="en-US" sz="3600" i="1" dirty="0"/>
              <a:t> </a:t>
            </a:r>
          </a:p>
        </p:txBody>
      </p:sp>
      <p:pic>
        <p:nvPicPr>
          <p:cNvPr id="3" name="Picture 2"/>
          <p:cNvPicPr>
            <a:picLocks noChangeAspect="1"/>
          </p:cNvPicPr>
          <p:nvPr/>
        </p:nvPicPr>
        <p:blipFill rotWithShape="1">
          <a:blip r:embed="rId2"/>
          <a:srcRect t="-74" r="19496"/>
          <a:stretch/>
        </p:blipFill>
        <p:spPr>
          <a:xfrm>
            <a:off x="203720" y="135349"/>
            <a:ext cx="6256618" cy="4063774"/>
          </a:xfrm>
          <a:prstGeom prst="rect">
            <a:avLst/>
          </a:prstGeom>
          <a:effectLst>
            <a:reflection blurRad="6350" stA="50000" endA="295" endPos="92000" dist="101600" dir="5400000" sy="-100000" algn="bl" rotWithShape="0"/>
          </a:effectLst>
        </p:spPr>
      </p:pic>
      <p:sp>
        <p:nvSpPr>
          <p:cNvPr id="4" name="Rectangle 3"/>
          <p:cNvSpPr/>
          <p:nvPr/>
        </p:nvSpPr>
        <p:spPr>
          <a:xfrm>
            <a:off x="6568751" y="0"/>
            <a:ext cx="5567265" cy="7017306"/>
          </a:xfrm>
          <a:prstGeom prst="rect">
            <a:avLst/>
          </a:prstGeom>
        </p:spPr>
        <p:txBody>
          <a:bodyPr wrap="square">
            <a:spAutoFit/>
          </a:bodyPr>
          <a:lstStyle/>
          <a:p>
            <a:pPr algn="ctr"/>
            <a:r>
              <a:rPr lang="en-US" sz="3000" i="1" dirty="0"/>
              <a:t>(Hebrews 5:12-14) </a:t>
            </a:r>
          </a:p>
          <a:p>
            <a:pPr algn="ctr"/>
            <a:r>
              <a:rPr lang="en-US" sz="3000" i="1" dirty="0"/>
              <a:t> “For when for the time ye ought to be teachers, ye have need that one teach you again which be the first principles of the oracles of God; and are become such as have need of milk, and not of strong meat. For every one that </a:t>
            </a:r>
            <a:r>
              <a:rPr lang="en-US" sz="3000" i="1" dirty="0" err="1"/>
              <a:t>useth</a:t>
            </a:r>
            <a:r>
              <a:rPr lang="en-US" sz="3000" i="1" dirty="0"/>
              <a:t> milk is </a:t>
            </a:r>
            <a:r>
              <a:rPr lang="en-US" sz="3000" i="1" dirty="0" err="1"/>
              <a:t>unskilful</a:t>
            </a:r>
            <a:r>
              <a:rPr lang="en-US" sz="3000" i="1" dirty="0"/>
              <a:t> in the word of righteousness: for he is a babe.  But strong meat </a:t>
            </a:r>
            <a:r>
              <a:rPr lang="en-US" sz="3000" i="1" dirty="0" err="1"/>
              <a:t>belongeth</a:t>
            </a:r>
            <a:r>
              <a:rPr lang="en-US" sz="3000" i="1" dirty="0"/>
              <a:t> to them that are of full age, even those who by reason of use have their senses exercised to discern both good and evil.”</a:t>
            </a:r>
          </a:p>
        </p:txBody>
      </p:sp>
    </p:spTree>
    <p:extLst>
      <p:ext uri="{BB962C8B-B14F-4D97-AF65-F5344CB8AC3E}">
        <p14:creationId xmlns:p14="http://schemas.microsoft.com/office/powerpoint/2010/main" val="2657319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5278582" cy="6858000"/>
          </a:xfrm>
          <a:prstGeom prst="rect">
            <a:avLst/>
          </a:prstGeom>
        </p:spPr>
      </p:pic>
      <p:sp>
        <p:nvSpPr>
          <p:cNvPr id="3" name="Rectangle 2"/>
          <p:cNvSpPr/>
          <p:nvPr/>
        </p:nvSpPr>
        <p:spPr>
          <a:xfrm>
            <a:off x="5411756" y="1919387"/>
            <a:ext cx="6550089" cy="2123658"/>
          </a:xfrm>
          <a:prstGeom prst="rect">
            <a:avLst/>
          </a:prstGeom>
        </p:spPr>
        <p:txBody>
          <a:bodyPr wrap="square">
            <a:spAutoFit/>
          </a:bodyPr>
          <a:lstStyle/>
          <a:p>
            <a:pPr algn="ctr"/>
            <a:r>
              <a:rPr lang="en-US" sz="4400" i="1" dirty="0"/>
              <a:t> “And having on the breastplate of righteousness.”</a:t>
            </a:r>
          </a:p>
        </p:txBody>
      </p:sp>
    </p:spTree>
    <p:extLst>
      <p:ext uri="{BB962C8B-B14F-4D97-AF65-F5344CB8AC3E}">
        <p14:creationId xmlns:p14="http://schemas.microsoft.com/office/powerpoint/2010/main" val="2538903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419878"/>
            <a:ext cx="5739788" cy="6037004"/>
          </a:xfrm>
        </p:spPr>
        <p:txBody>
          <a:bodyPr>
            <a:normAutofit lnSpcReduction="10000"/>
          </a:bodyPr>
          <a:lstStyle/>
          <a:p>
            <a:r>
              <a:rPr lang="en-US" sz="3600" dirty="0"/>
              <a:t>The Roman warriors who directly engaged the enemy wore a plate of armor around the central part of their bodies to protect their vital organs.</a:t>
            </a:r>
          </a:p>
          <a:p>
            <a:r>
              <a:rPr lang="en-US" sz="3600" dirty="0"/>
              <a:t>In the same way, Christians are directed by God to guard </a:t>
            </a:r>
            <a:r>
              <a:rPr lang="en-US" sz="3600" i="1" dirty="0"/>
              <a:t>“...their hearts with all diligence; for out of them are the issues of life.”  -  Proverbs 4:23</a:t>
            </a:r>
          </a:p>
          <a:p>
            <a:endParaRPr lang="en-US" sz="3600" dirty="0"/>
          </a:p>
        </p:txBody>
      </p:sp>
      <p:pic>
        <p:nvPicPr>
          <p:cNvPr id="4" name="Picture 3"/>
          <p:cNvPicPr>
            <a:picLocks noChangeAspect="1"/>
          </p:cNvPicPr>
          <p:nvPr/>
        </p:nvPicPr>
        <p:blipFill>
          <a:blip r:embed="rId2"/>
          <a:stretch>
            <a:fillRect/>
          </a:stretch>
        </p:blipFill>
        <p:spPr>
          <a:xfrm>
            <a:off x="6096000" y="1152380"/>
            <a:ext cx="6096000" cy="4572000"/>
          </a:xfrm>
          <a:prstGeom prst="rect">
            <a:avLst/>
          </a:prstGeom>
        </p:spPr>
      </p:pic>
    </p:spTree>
    <p:extLst>
      <p:ext uri="{BB962C8B-B14F-4D97-AF65-F5344CB8AC3E}">
        <p14:creationId xmlns:p14="http://schemas.microsoft.com/office/powerpoint/2010/main" val="584162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1968" y="74645"/>
            <a:ext cx="5925275" cy="6102318"/>
          </a:xfrm>
        </p:spPr>
        <p:txBody>
          <a:bodyPr>
            <a:normAutofit/>
          </a:bodyPr>
          <a:lstStyle/>
          <a:p>
            <a:r>
              <a:rPr lang="en-US" sz="3600" i="1" dirty="0"/>
              <a:t>Luke 6:45 “A good man out of the good treasure of his heart </a:t>
            </a:r>
            <a:r>
              <a:rPr lang="en-US" sz="3600" i="1" dirty="0" err="1"/>
              <a:t>bringeth</a:t>
            </a:r>
            <a:r>
              <a:rPr lang="en-US" sz="3600" i="1" dirty="0"/>
              <a:t> forth that which is good; and an evil man out of the evil treasure of his heart </a:t>
            </a:r>
            <a:r>
              <a:rPr lang="en-US" sz="3600" i="1" dirty="0" err="1"/>
              <a:t>bringeth</a:t>
            </a:r>
            <a:r>
              <a:rPr lang="en-US" sz="3600" i="1" dirty="0"/>
              <a:t> forth that which is evil: for of the abundance of the heart his mouth </a:t>
            </a:r>
            <a:r>
              <a:rPr lang="en-US" sz="3600" i="1" dirty="0" err="1"/>
              <a:t>speaketh</a:t>
            </a:r>
            <a:r>
              <a:rPr lang="en-US" sz="3600" i="1" dirty="0"/>
              <a:t>.”</a:t>
            </a:r>
          </a:p>
          <a:p>
            <a:r>
              <a:rPr lang="en-US" sz="3600" i="1" dirty="0"/>
              <a:t>Proverbs 23:26 “My son, give me thine heart…”</a:t>
            </a:r>
          </a:p>
        </p:txBody>
      </p:sp>
      <p:pic>
        <p:nvPicPr>
          <p:cNvPr id="4" name="Picture 3"/>
          <p:cNvPicPr>
            <a:picLocks noChangeAspect="1"/>
          </p:cNvPicPr>
          <p:nvPr/>
        </p:nvPicPr>
        <p:blipFill>
          <a:blip r:embed="rId2"/>
          <a:stretch>
            <a:fillRect/>
          </a:stretch>
        </p:blipFill>
        <p:spPr>
          <a:xfrm>
            <a:off x="6095472" y="1134708"/>
            <a:ext cx="6096528" cy="4572396"/>
          </a:xfrm>
          <a:prstGeom prst="rect">
            <a:avLst/>
          </a:prstGeom>
        </p:spPr>
      </p:pic>
    </p:spTree>
    <p:extLst>
      <p:ext uri="{BB962C8B-B14F-4D97-AF65-F5344CB8AC3E}">
        <p14:creationId xmlns:p14="http://schemas.microsoft.com/office/powerpoint/2010/main" val="675047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185" y="449100"/>
            <a:ext cx="11657549" cy="1325563"/>
          </a:xfrm>
        </p:spPr>
        <p:txBody>
          <a:bodyPr>
            <a:normAutofit fontScale="90000"/>
          </a:bodyPr>
          <a:lstStyle/>
          <a:p>
            <a:pPr algn="ctr"/>
            <a:r>
              <a:rPr lang="en-US" b="1" dirty="0"/>
              <a:t>The plate armor was heavy and restricted motion; however, the protection it gave was necessary                       for the soldier’s survival.</a:t>
            </a:r>
          </a:p>
        </p:txBody>
      </p:sp>
      <p:pic>
        <p:nvPicPr>
          <p:cNvPr id="4" name="Picture 3"/>
          <p:cNvPicPr>
            <a:picLocks noChangeAspect="1"/>
          </p:cNvPicPr>
          <p:nvPr/>
        </p:nvPicPr>
        <p:blipFill>
          <a:blip r:embed="rId2"/>
          <a:stretch>
            <a:fillRect/>
          </a:stretch>
        </p:blipFill>
        <p:spPr>
          <a:xfrm>
            <a:off x="1199098" y="2223014"/>
            <a:ext cx="9501722" cy="4634986"/>
          </a:xfrm>
          <a:prstGeom prst="rect">
            <a:avLst/>
          </a:prstGeom>
        </p:spPr>
      </p:pic>
    </p:spTree>
    <p:extLst>
      <p:ext uri="{BB962C8B-B14F-4D97-AF65-F5344CB8AC3E}">
        <p14:creationId xmlns:p14="http://schemas.microsoft.com/office/powerpoint/2010/main" val="1515670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1061" y="0"/>
            <a:ext cx="11849878" cy="1325563"/>
          </a:xfrm>
        </p:spPr>
        <p:txBody>
          <a:bodyPr>
            <a:normAutofit/>
          </a:bodyPr>
          <a:lstStyle/>
          <a:p>
            <a:pPr algn="ctr"/>
            <a:r>
              <a:rPr lang="en-US" sz="4000" b="1" dirty="0"/>
              <a:t>THE DISCIPLINE RELATED TO THE </a:t>
            </a:r>
            <a:br>
              <a:rPr lang="en-US" sz="4000" b="1" dirty="0"/>
            </a:br>
            <a:r>
              <a:rPr lang="en-US" sz="4000" b="1" dirty="0"/>
              <a:t>BREASTPLATE OF RIGHTEOUSNESS  </a:t>
            </a:r>
          </a:p>
        </p:txBody>
      </p:sp>
      <p:sp>
        <p:nvSpPr>
          <p:cNvPr id="3" name="Content Placeholder 2"/>
          <p:cNvSpPr>
            <a:spLocks noGrp="1"/>
          </p:cNvSpPr>
          <p:nvPr>
            <p:ph idx="1"/>
          </p:nvPr>
        </p:nvSpPr>
        <p:spPr>
          <a:xfrm>
            <a:off x="0" y="1548882"/>
            <a:ext cx="12192000" cy="5309118"/>
          </a:xfrm>
        </p:spPr>
        <p:txBody>
          <a:bodyPr>
            <a:normAutofit/>
          </a:bodyPr>
          <a:lstStyle/>
          <a:p>
            <a:r>
              <a:rPr lang="en-US" sz="3600" dirty="0"/>
              <a:t>Purpose of heart to live righteously - </a:t>
            </a:r>
            <a:r>
              <a:rPr lang="en-US" sz="3600" i="1" dirty="0"/>
              <a:t>Dan. 1:8 “But Daniel purposed in his heart that he would not defile himself.”</a:t>
            </a:r>
          </a:p>
          <a:p>
            <a:r>
              <a:rPr lang="en-US" sz="3600" dirty="0"/>
              <a:t>Development of Biblical convictions – </a:t>
            </a:r>
            <a:r>
              <a:rPr lang="en-US" sz="3600" i="1" dirty="0"/>
              <a:t>“steadfast unmovable”</a:t>
            </a:r>
          </a:p>
          <a:p>
            <a:r>
              <a:rPr lang="en-US" sz="3600" dirty="0"/>
              <a:t>Commitment to live according to God’s righteousness commandments -  </a:t>
            </a:r>
            <a:r>
              <a:rPr lang="en-US" sz="3600" i="1" dirty="0"/>
              <a:t>Deut. 6:25 “And it shall be our righteousness, if we observe to do all these commandments before the LORD our God, as he hath commanded us.”</a:t>
            </a:r>
          </a:p>
          <a:p>
            <a:r>
              <a:rPr lang="en-US" sz="3600" i="1" dirty="0"/>
              <a:t> Psalm 119:172 “My tongue shall speak of thy word: for all thy commandments are righteousness.”</a:t>
            </a:r>
          </a:p>
        </p:txBody>
      </p:sp>
    </p:spTree>
    <p:extLst>
      <p:ext uri="{BB962C8B-B14F-4D97-AF65-F5344CB8AC3E}">
        <p14:creationId xmlns:p14="http://schemas.microsoft.com/office/powerpoint/2010/main" val="270350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70588"/>
            <a:ext cx="12192000" cy="6858000"/>
          </a:xfrm>
        </p:spPr>
        <p:txBody>
          <a:bodyPr>
            <a:normAutofit/>
          </a:bodyPr>
          <a:lstStyle/>
          <a:p>
            <a:pPr marL="0" indent="0" algn="ctr">
              <a:buNone/>
            </a:pPr>
            <a:r>
              <a:rPr lang="en-US" sz="4000" i="1" dirty="0"/>
              <a:t>Righteous – 225 times / Righteousness – 297 times</a:t>
            </a:r>
          </a:p>
        </p:txBody>
      </p:sp>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1563047" y="1571491"/>
            <a:ext cx="8532335" cy="5119401"/>
          </a:xfrm>
          <a:prstGeom prst="rect">
            <a:avLst/>
          </a:prstGeom>
        </p:spPr>
      </p:pic>
    </p:spTree>
    <p:extLst>
      <p:ext uri="{BB962C8B-B14F-4D97-AF65-F5344CB8AC3E}">
        <p14:creationId xmlns:p14="http://schemas.microsoft.com/office/powerpoint/2010/main" val="1326633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5278582" cy="6858000"/>
          </a:xfrm>
          <a:prstGeom prst="rect">
            <a:avLst/>
          </a:prstGeom>
        </p:spPr>
      </p:pic>
      <p:sp>
        <p:nvSpPr>
          <p:cNvPr id="4" name="Rectangle 3"/>
          <p:cNvSpPr/>
          <p:nvPr/>
        </p:nvSpPr>
        <p:spPr>
          <a:xfrm>
            <a:off x="5570375" y="1984702"/>
            <a:ext cx="6211643" cy="2123658"/>
          </a:xfrm>
          <a:prstGeom prst="rect">
            <a:avLst/>
          </a:prstGeom>
        </p:spPr>
        <p:txBody>
          <a:bodyPr wrap="square">
            <a:spAutoFit/>
          </a:bodyPr>
          <a:lstStyle/>
          <a:p>
            <a:pPr algn="ctr"/>
            <a:r>
              <a:rPr lang="en-US" sz="4400" i="1" dirty="0"/>
              <a:t> “And your feet shod with the preparation of the gospel of peace.”</a:t>
            </a:r>
          </a:p>
        </p:txBody>
      </p:sp>
    </p:spTree>
    <p:extLst>
      <p:ext uri="{BB962C8B-B14F-4D97-AF65-F5344CB8AC3E}">
        <p14:creationId xmlns:p14="http://schemas.microsoft.com/office/powerpoint/2010/main" val="3974419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667000" y="0"/>
            <a:ext cx="6858000" cy="6858000"/>
          </a:xfrm>
          <a:prstGeom prst="rect">
            <a:avLst/>
          </a:prstGeom>
        </p:spPr>
      </p:pic>
    </p:spTree>
    <p:extLst>
      <p:ext uri="{BB962C8B-B14F-4D97-AF65-F5344CB8AC3E}">
        <p14:creationId xmlns:p14="http://schemas.microsoft.com/office/powerpoint/2010/main" val="3253248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5510" r="607" b="1"/>
          <a:stretch/>
        </p:blipFill>
        <p:spPr>
          <a:xfrm>
            <a:off x="243289" y="2378006"/>
            <a:ext cx="6233160" cy="4272681"/>
          </a:xfrm>
          <a:prstGeom prst="rect">
            <a:avLst/>
          </a:prstGeom>
        </p:spPr>
      </p:pic>
      <p:sp>
        <p:nvSpPr>
          <p:cNvPr id="2" name="Title 1"/>
          <p:cNvSpPr>
            <a:spLocks noGrp="1"/>
          </p:cNvSpPr>
          <p:nvPr>
            <p:ph type="title"/>
          </p:nvPr>
        </p:nvSpPr>
        <p:spPr>
          <a:xfrm>
            <a:off x="243290" y="113471"/>
            <a:ext cx="5774956" cy="1325563"/>
          </a:xfrm>
        </p:spPr>
        <p:txBody>
          <a:bodyPr>
            <a:normAutofit/>
          </a:bodyPr>
          <a:lstStyle/>
          <a:p>
            <a:pPr algn="ctr"/>
            <a:r>
              <a:rPr lang="en-US" sz="4000" b="1" dirty="0"/>
              <a:t>The foot is a symbol </a:t>
            </a:r>
            <a:br>
              <a:rPr lang="en-US" sz="4000" b="1" dirty="0"/>
            </a:br>
            <a:r>
              <a:rPr lang="en-US" sz="4000" b="1" dirty="0"/>
              <a:t>of authority</a:t>
            </a:r>
          </a:p>
        </p:txBody>
      </p:sp>
      <p:sp>
        <p:nvSpPr>
          <p:cNvPr id="3" name="Content Placeholder 2"/>
          <p:cNvSpPr>
            <a:spLocks noGrp="1"/>
          </p:cNvSpPr>
          <p:nvPr>
            <p:ph idx="1"/>
          </p:nvPr>
        </p:nvSpPr>
        <p:spPr>
          <a:xfrm>
            <a:off x="6232849" y="0"/>
            <a:ext cx="5709435" cy="6858000"/>
          </a:xfrm>
        </p:spPr>
        <p:txBody>
          <a:bodyPr>
            <a:normAutofit/>
          </a:bodyPr>
          <a:lstStyle/>
          <a:p>
            <a:r>
              <a:rPr lang="en-US" sz="3200" dirty="0"/>
              <a:t>When Jesus Christ returns in His second coming Revelation says that His feet will be as </a:t>
            </a:r>
            <a:r>
              <a:rPr lang="en-US" sz="3200" i="1" dirty="0"/>
              <a:t>“Fine Brass” </a:t>
            </a:r>
            <a:r>
              <a:rPr lang="en-US" sz="3200" dirty="0"/>
              <a:t>–  </a:t>
            </a:r>
            <a:r>
              <a:rPr lang="en-US" sz="3200" i="1" dirty="0"/>
              <a:t>Rev. 1:15</a:t>
            </a:r>
          </a:p>
          <a:p>
            <a:r>
              <a:rPr lang="en-US" sz="3200" dirty="0"/>
              <a:t>When a king was conquered, he would be brought to the victorious ruler and made to bow his head down to the ground – </a:t>
            </a:r>
            <a:r>
              <a:rPr lang="en-US" sz="3200" i="1" dirty="0"/>
              <a:t>Col. 2:15</a:t>
            </a:r>
          </a:p>
          <a:p>
            <a:r>
              <a:rPr lang="en-US" sz="3200" dirty="0"/>
              <a:t>The conqueror would put his foot on the neck of his defeated foe, symbolizing that he then had jurisdiction over him and his kingdom – </a:t>
            </a:r>
            <a:r>
              <a:rPr lang="en-US" sz="3200" i="1" dirty="0"/>
              <a:t>Heb. 2:14-15</a:t>
            </a:r>
          </a:p>
          <a:p>
            <a:endParaRPr lang="en-US" sz="3200" dirty="0"/>
          </a:p>
        </p:txBody>
      </p:sp>
      <p:pic>
        <p:nvPicPr>
          <p:cNvPr id="5" name="Picture 4"/>
          <p:cNvPicPr>
            <a:picLocks noChangeAspect="1"/>
          </p:cNvPicPr>
          <p:nvPr/>
        </p:nvPicPr>
        <p:blipFill>
          <a:blip r:embed="rId3"/>
          <a:stretch>
            <a:fillRect/>
          </a:stretch>
        </p:blipFill>
        <p:spPr>
          <a:xfrm>
            <a:off x="243289" y="2378006"/>
            <a:ext cx="5698168" cy="4272681"/>
          </a:xfrm>
          <a:prstGeom prst="rect">
            <a:avLst/>
          </a:prstGeom>
        </p:spPr>
      </p:pic>
      <p:pic>
        <p:nvPicPr>
          <p:cNvPr id="6" name="Picture 5"/>
          <p:cNvPicPr>
            <a:picLocks noChangeAspect="1"/>
          </p:cNvPicPr>
          <p:nvPr/>
        </p:nvPicPr>
        <p:blipFill rotWithShape="1">
          <a:blip r:embed="rId4"/>
          <a:srcRect l="3472" r="636" b="1338"/>
          <a:stretch/>
        </p:blipFill>
        <p:spPr>
          <a:xfrm>
            <a:off x="243288" y="2378006"/>
            <a:ext cx="5698169" cy="4272681"/>
          </a:xfrm>
          <a:prstGeom prst="rect">
            <a:avLst/>
          </a:prstGeom>
        </p:spPr>
      </p:pic>
    </p:spTree>
    <p:extLst>
      <p:ext uri="{BB962C8B-B14F-4D97-AF65-F5344CB8AC3E}">
        <p14:creationId xmlns:p14="http://schemas.microsoft.com/office/powerpoint/2010/main" val="2252686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98907"/>
            <a:ext cx="10515600" cy="1325563"/>
          </a:xfrm>
        </p:spPr>
        <p:txBody>
          <a:bodyPr/>
          <a:lstStyle/>
          <a:p>
            <a:pPr algn="ctr"/>
            <a:r>
              <a:rPr lang="en-US" b="1" dirty="0"/>
              <a:t>A Solider and his Army could never advance and conqueror the enemy with bare feet</a:t>
            </a:r>
          </a:p>
        </p:txBody>
      </p:sp>
      <p:sp>
        <p:nvSpPr>
          <p:cNvPr id="3" name="Content Placeholder 2"/>
          <p:cNvSpPr>
            <a:spLocks noGrp="1"/>
          </p:cNvSpPr>
          <p:nvPr>
            <p:ph idx="1"/>
          </p:nvPr>
        </p:nvSpPr>
        <p:spPr>
          <a:xfrm>
            <a:off x="0" y="1759352"/>
            <a:ext cx="7546694" cy="4417611"/>
          </a:xfrm>
        </p:spPr>
        <p:txBody>
          <a:bodyPr>
            <a:noAutofit/>
          </a:bodyPr>
          <a:lstStyle/>
          <a:p>
            <a:pPr marL="0" indent="0" algn="ctr">
              <a:buNone/>
            </a:pPr>
            <a:r>
              <a:rPr lang="en-US" sz="3600" i="1" dirty="0"/>
              <a:t>(Romans 10:14-15) “How then shall they call on him in whom they have not believed? and how shall they believe in him of whom they have not heard? and how shall they hear without a preacher? And how shall they preach, except they be sent? as it is written, How beautiful are the feet of them that preach the gospel of peace, and bring glad tidings of good things!”</a:t>
            </a:r>
          </a:p>
        </p:txBody>
      </p:sp>
      <p:pic>
        <p:nvPicPr>
          <p:cNvPr id="4" name="Picture 3"/>
          <p:cNvPicPr>
            <a:picLocks noChangeAspect="1"/>
          </p:cNvPicPr>
          <p:nvPr/>
        </p:nvPicPr>
        <p:blipFill>
          <a:blip r:embed="rId2"/>
          <a:stretch>
            <a:fillRect/>
          </a:stretch>
        </p:blipFill>
        <p:spPr>
          <a:xfrm>
            <a:off x="7735319" y="1979478"/>
            <a:ext cx="4456681" cy="2956265"/>
          </a:xfrm>
          <a:prstGeom prst="rect">
            <a:avLst/>
          </a:prstGeom>
        </p:spPr>
      </p:pic>
    </p:spTree>
    <p:extLst>
      <p:ext uri="{BB962C8B-B14F-4D97-AF65-F5344CB8AC3E}">
        <p14:creationId xmlns:p14="http://schemas.microsoft.com/office/powerpoint/2010/main" val="1447634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33632"/>
            <a:ext cx="12192000" cy="6602834"/>
          </a:xfrm>
        </p:spPr>
        <p:txBody>
          <a:bodyPr>
            <a:normAutofit/>
          </a:bodyPr>
          <a:lstStyle/>
          <a:p>
            <a:pPr algn="ctr"/>
            <a:r>
              <a:rPr lang="en-US" sz="3600" dirty="0"/>
              <a:t>A victorious soldier had to be prepared for battle. He had to have studied his enemy’s strategy, be confident in his own strategy, and have his feet firmly planted so that he could hold his ground when the attacks came. A soldier’s battle shoes were studded with nails or spikes, like cleats, to help him keep his balance in combat. He knew that, if he lost his footing and went down, it wouldn’t matter how great the rest of his armor was; the enemy had him. When we are ready with the gospel of peace, we live with the understanding that we are continually under attack from Satan. </a:t>
            </a:r>
            <a:r>
              <a:rPr lang="en-US" sz="3600" i="1" dirty="0"/>
              <a:t>2 Timothy 4:2 says to “preach the word; be ready in season and out of season.”</a:t>
            </a:r>
          </a:p>
        </p:txBody>
      </p:sp>
    </p:spTree>
    <p:extLst>
      <p:ext uri="{BB962C8B-B14F-4D97-AF65-F5344CB8AC3E}">
        <p14:creationId xmlns:p14="http://schemas.microsoft.com/office/powerpoint/2010/main" val="1654777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2000" cy="6765403"/>
          </a:xfrm>
        </p:spPr>
        <p:txBody>
          <a:bodyPr>
            <a:normAutofit/>
          </a:bodyPr>
          <a:lstStyle/>
          <a:p>
            <a:r>
              <a:rPr lang="en-US" sz="3600" dirty="0"/>
              <a:t>The gospel of peace is the message that Jesus gave to those who trust in Him - </a:t>
            </a:r>
            <a:r>
              <a:rPr lang="en-US" sz="3600" i="1" dirty="0"/>
              <a:t>(John 14:27; Romans 10:15)</a:t>
            </a:r>
          </a:p>
          <a:p>
            <a:r>
              <a:rPr lang="en-US" sz="3600" dirty="0"/>
              <a:t>It comes with the assurance from God that we are His children and nothing can snatch us out of His hands - </a:t>
            </a:r>
            <a:r>
              <a:rPr lang="en-US" sz="3600" i="1" dirty="0"/>
              <a:t>(John 10:29;             1 John 5:13)</a:t>
            </a:r>
          </a:p>
          <a:p>
            <a:r>
              <a:rPr lang="en-US" sz="3600" dirty="0"/>
              <a:t>It outlines clearly what is required to become a child of God -   </a:t>
            </a:r>
            <a:r>
              <a:rPr lang="en-US" sz="3600" i="1" dirty="0"/>
              <a:t>(1 Corinthians  15:1–6; John 1:12; Romans 10:8–10)</a:t>
            </a:r>
          </a:p>
          <a:p>
            <a:r>
              <a:rPr lang="en-US" sz="3600" dirty="0"/>
              <a:t>It is the message that Christ has entrusted to us to share with the world – </a:t>
            </a:r>
            <a:r>
              <a:rPr lang="en-US" sz="3600" i="1" dirty="0"/>
              <a:t>“Go ye into all the world and preach the Gospel.”</a:t>
            </a:r>
          </a:p>
        </p:txBody>
      </p:sp>
      <p:pic>
        <p:nvPicPr>
          <p:cNvPr id="4" name="Picture 3"/>
          <p:cNvPicPr>
            <a:picLocks noChangeAspect="1"/>
          </p:cNvPicPr>
          <p:nvPr/>
        </p:nvPicPr>
        <p:blipFill>
          <a:blip r:embed="rId2"/>
          <a:stretch>
            <a:fillRect/>
          </a:stretch>
        </p:blipFill>
        <p:spPr>
          <a:xfrm>
            <a:off x="868101" y="4815731"/>
            <a:ext cx="4084538" cy="2042269"/>
          </a:xfrm>
          <a:prstGeom prst="rect">
            <a:avLst/>
          </a:prstGeom>
          <a:ln>
            <a:noFill/>
          </a:ln>
          <a:effectLst>
            <a:softEdge rad="112500"/>
          </a:effectLst>
        </p:spPr>
      </p:pic>
      <p:pic>
        <p:nvPicPr>
          <p:cNvPr id="5" name="Picture 4"/>
          <p:cNvPicPr>
            <a:picLocks noChangeAspect="1"/>
          </p:cNvPicPr>
          <p:nvPr/>
        </p:nvPicPr>
        <p:blipFill rotWithShape="1">
          <a:blip r:embed="rId3"/>
          <a:srcRect l="4888" t="21481" r="23901"/>
          <a:stretch/>
        </p:blipFill>
        <p:spPr>
          <a:xfrm>
            <a:off x="7717914" y="4815730"/>
            <a:ext cx="2780325" cy="2042269"/>
          </a:xfrm>
          <a:prstGeom prst="rect">
            <a:avLst/>
          </a:prstGeom>
          <a:ln>
            <a:noFill/>
          </a:ln>
          <a:effectLst>
            <a:softEdge rad="112500"/>
          </a:effectLst>
        </p:spPr>
      </p:pic>
    </p:spTree>
    <p:extLst>
      <p:ext uri="{BB962C8B-B14F-4D97-AF65-F5344CB8AC3E}">
        <p14:creationId xmlns:p14="http://schemas.microsoft.com/office/powerpoint/2010/main" val="1458055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172" y="110482"/>
            <a:ext cx="9049353" cy="1325563"/>
          </a:xfrm>
        </p:spPr>
        <p:txBody>
          <a:bodyPr/>
          <a:lstStyle/>
          <a:p>
            <a:pPr algn="ctr"/>
            <a:r>
              <a:rPr lang="en-US" b="1" dirty="0"/>
              <a:t>THE DISCIPLINE RELATED TO </a:t>
            </a:r>
            <a:br>
              <a:rPr lang="en-US" b="1" dirty="0"/>
            </a:br>
            <a:r>
              <a:rPr lang="en-US" b="1" dirty="0"/>
              <a:t>THE SHOES OF THE GOSPEL </a:t>
            </a:r>
          </a:p>
        </p:txBody>
      </p:sp>
      <p:sp>
        <p:nvSpPr>
          <p:cNvPr id="3" name="Content Placeholder 2"/>
          <p:cNvSpPr>
            <a:spLocks noGrp="1"/>
          </p:cNvSpPr>
          <p:nvPr>
            <p:ph idx="1"/>
          </p:nvPr>
        </p:nvSpPr>
        <p:spPr>
          <a:xfrm>
            <a:off x="0" y="1713052"/>
            <a:ext cx="9016678" cy="5144947"/>
          </a:xfrm>
        </p:spPr>
        <p:txBody>
          <a:bodyPr>
            <a:normAutofit/>
          </a:bodyPr>
          <a:lstStyle/>
          <a:p>
            <a:r>
              <a:rPr lang="en-US" sz="3200" dirty="0"/>
              <a:t>Put on every day the </a:t>
            </a:r>
            <a:r>
              <a:rPr lang="en-US" sz="3200" i="1" dirty="0"/>
              <a:t>“shoes of the gospel of peace” </a:t>
            </a:r>
            <a:r>
              <a:rPr lang="en-US" sz="3200" dirty="0"/>
              <a:t>– </a:t>
            </a:r>
            <a:r>
              <a:rPr lang="en-US" sz="3200" i="1" dirty="0"/>
              <a:t>Rom. 13:12</a:t>
            </a:r>
          </a:p>
          <a:p>
            <a:r>
              <a:rPr lang="en-US" sz="3200" dirty="0"/>
              <a:t>Always be prepared to share the gospel – </a:t>
            </a:r>
            <a:r>
              <a:rPr lang="en-US" sz="3200" i="1" dirty="0"/>
              <a:t>“Preparation” </a:t>
            </a:r>
            <a:r>
              <a:rPr lang="en-US" sz="3200" dirty="0"/>
              <a:t>- The word implies readiness and constant vigilance.</a:t>
            </a:r>
          </a:p>
          <a:p>
            <a:r>
              <a:rPr lang="en-US" sz="3200" dirty="0"/>
              <a:t>Realize that it’s the gospel message that Satan opposes – </a:t>
            </a:r>
            <a:r>
              <a:rPr lang="en-US" sz="3200" i="1" dirty="0"/>
              <a:t>Matt. 13:39</a:t>
            </a:r>
          </a:p>
          <a:p>
            <a:r>
              <a:rPr lang="en-US" sz="3200" dirty="0"/>
              <a:t>It’s the gospel that advances Christ kingdom –</a:t>
            </a:r>
            <a:r>
              <a:rPr lang="en-US" sz="3200" i="1" dirty="0"/>
              <a:t> “And this </a:t>
            </a:r>
            <a:r>
              <a:rPr lang="en-US" sz="3200" i="1" dirty="0">
                <a:solidFill>
                  <a:srgbClr val="FFFF00"/>
                </a:solidFill>
              </a:rPr>
              <a:t>gospel of the kingdom </a:t>
            </a:r>
            <a:r>
              <a:rPr lang="en-US" sz="3200" i="1" dirty="0"/>
              <a:t>shall be preached in all the world for a witness unto all nations.”</a:t>
            </a:r>
          </a:p>
          <a:p>
            <a:endParaRPr lang="en-US" sz="3200" dirty="0"/>
          </a:p>
        </p:txBody>
      </p:sp>
      <p:pic>
        <p:nvPicPr>
          <p:cNvPr id="4" name="Picture 3"/>
          <p:cNvPicPr>
            <a:picLocks noChangeAspect="1"/>
          </p:cNvPicPr>
          <p:nvPr/>
        </p:nvPicPr>
        <p:blipFill>
          <a:blip r:embed="rId2"/>
          <a:stretch>
            <a:fillRect/>
          </a:stretch>
        </p:blipFill>
        <p:spPr>
          <a:xfrm>
            <a:off x="9153525" y="278755"/>
            <a:ext cx="3038475" cy="3810000"/>
          </a:xfrm>
          <a:prstGeom prst="rect">
            <a:avLst/>
          </a:prstGeom>
        </p:spPr>
      </p:pic>
      <p:pic>
        <p:nvPicPr>
          <p:cNvPr id="5" name="Picture 4"/>
          <p:cNvPicPr>
            <a:picLocks noChangeAspect="1"/>
          </p:cNvPicPr>
          <p:nvPr/>
        </p:nvPicPr>
        <p:blipFill>
          <a:blip r:embed="rId3"/>
          <a:stretch>
            <a:fillRect/>
          </a:stretch>
        </p:blipFill>
        <p:spPr>
          <a:xfrm>
            <a:off x="9358312" y="4668817"/>
            <a:ext cx="2628900" cy="1733550"/>
          </a:xfrm>
          <a:prstGeom prst="rect">
            <a:avLst/>
          </a:prstGeom>
        </p:spPr>
      </p:pic>
    </p:spTree>
    <p:extLst>
      <p:ext uri="{BB962C8B-B14F-4D97-AF65-F5344CB8AC3E}">
        <p14:creationId xmlns:p14="http://schemas.microsoft.com/office/powerpoint/2010/main" val="1025664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6652" y="429228"/>
            <a:ext cx="12058891" cy="6029446"/>
          </a:xfrm>
          <a:prstGeom prst="rect">
            <a:avLst/>
          </a:prstGeom>
        </p:spPr>
      </p:pic>
    </p:spTree>
    <p:extLst>
      <p:ext uri="{BB962C8B-B14F-4D97-AF65-F5344CB8AC3E}">
        <p14:creationId xmlns:p14="http://schemas.microsoft.com/office/powerpoint/2010/main" val="460878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rot="21091197">
            <a:off x="133638" y="3175290"/>
            <a:ext cx="3775978" cy="2092409"/>
          </a:xfrm>
          <a:prstGeom prst="rect">
            <a:avLst/>
          </a:prstGeom>
        </p:spPr>
      </p:pic>
      <p:pic>
        <p:nvPicPr>
          <p:cNvPr id="4" name="Picture 3"/>
          <p:cNvPicPr>
            <a:picLocks noChangeAspect="1"/>
          </p:cNvPicPr>
          <p:nvPr/>
        </p:nvPicPr>
        <p:blipFill>
          <a:blip r:embed="rId3"/>
          <a:stretch>
            <a:fillRect/>
          </a:stretch>
        </p:blipFill>
        <p:spPr>
          <a:xfrm>
            <a:off x="4441972" y="3887318"/>
            <a:ext cx="3577397" cy="2766029"/>
          </a:xfrm>
          <a:prstGeom prst="rect">
            <a:avLst/>
          </a:prstGeom>
        </p:spPr>
      </p:pic>
      <p:pic>
        <p:nvPicPr>
          <p:cNvPr id="5" name="Picture 4"/>
          <p:cNvPicPr>
            <a:picLocks noChangeAspect="1"/>
          </p:cNvPicPr>
          <p:nvPr/>
        </p:nvPicPr>
        <p:blipFill>
          <a:blip r:embed="rId4"/>
          <a:stretch>
            <a:fillRect/>
          </a:stretch>
        </p:blipFill>
        <p:spPr>
          <a:xfrm rot="699696">
            <a:off x="8557628" y="3128065"/>
            <a:ext cx="3344931" cy="2422489"/>
          </a:xfrm>
          <a:prstGeom prst="rect">
            <a:avLst/>
          </a:prstGeom>
        </p:spPr>
      </p:pic>
      <p:pic>
        <p:nvPicPr>
          <p:cNvPr id="6" name="Picture 5"/>
          <p:cNvPicPr>
            <a:picLocks noChangeAspect="1"/>
          </p:cNvPicPr>
          <p:nvPr/>
        </p:nvPicPr>
        <p:blipFill>
          <a:blip r:embed="rId5"/>
          <a:stretch>
            <a:fillRect/>
          </a:stretch>
        </p:blipFill>
        <p:spPr>
          <a:xfrm>
            <a:off x="3686759" y="-13916"/>
            <a:ext cx="4762500" cy="2828925"/>
          </a:xfrm>
          <a:prstGeom prst="rect">
            <a:avLst/>
          </a:prstGeom>
        </p:spPr>
      </p:pic>
    </p:spTree>
    <p:extLst>
      <p:ext uri="{BB962C8B-B14F-4D97-AF65-F5344CB8AC3E}">
        <p14:creationId xmlns:p14="http://schemas.microsoft.com/office/powerpoint/2010/main" val="3066513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31936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p:cNvPicPr>
            <a:picLocks noChangeAspect="1"/>
          </p:cNvPicPr>
          <p:nvPr/>
        </p:nvPicPr>
        <p:blipFill>
          <a:blip r:embed="rId2"/>
          <a:stretch>
            <a:fillRect/>
          </a:stretch>
        </p:blipFill>
        <p:spPr>
          <a:xfrm>
            <a:off x="1370044" y="0"/>
            <a:ext cx="9451911" cy="7151117"/>
          </a:xfrm>
          <a:prstGeom prst="rect">
            <a:avLst/>
          </a:prstGeom>
        </p:spPr>
      </p:pic>
    </p:spTree>
    <p:extLst>
      <p:ext uri="{BB962C8B-B14F-4D97-AF65-F5344CB8AC3E}">
        <p14:creationId xmlns:p14="http://schemas.microsoft.com/office/powerpoint/2010/main" val="4252703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4122575" y="223935"/>
            <a:ext cx="3981933" cy="635414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90617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14685"/>
            <a:ext cx="12192000" cy="6858000"/>
          </a:xfrm>
        </p:spPr>
        <p:txBody>
          <a:bodyPr>
            <a:normAutofit/>
          </a:bodyPr>
          <a:lstStyle/>
          <a:p>
            <a:r>
              <a:rPr lang="en-US" sz="3400" i="1" dirty="0"/>
              <a:t>1 John 5:4-5 - For whatsoever is born of God </a:t>
            </a:r>
            <a:r>
              <a:rPr lang="en-US" sz="3400" i="1" dirty="0" err="1">
                <a:solidFill>
                  <a:srgbClr val="FFFF00"/>
                </a:solidFill>
              </a:rPr>
              <a:t>overcometh</a:t>
            </a:r>
            <a:r>
              <a:rPr lang="en-US" sz="3400" i="1" dirty="0"/>
              <a:t> the world: and this is the victory that </a:t>
            </a:r>
            <a:r>
              <a:rPr lang="en-US" sz="3400" i="1" dirty="0" err="1">
                <a:solidFill>
                  <a:srgbClr val="FFFF00"/>
                </a:solidFill>
              </a:rPr>
              <a:t>overcometh</a:t>
            </a:r>
            <a:r>
              <a:rPr lang="en-US" sz="3400" i="1" dirty="0"/>
              <a:t> the world, even our faith. Who is he that </a:t>
            </a:r>
            <a:r>
              <a:rPr lang="en-US" sz="3400" i="1" dirty="0" err="1">
                <a:solidFill>
                  <a:srgbClr val="FFFF00"/>
                </a:solidFill>
              </a:rPr>
              <a:t>overcometh</a:t>
            </a:r>
            <a:r>
              <a:rPr lang="en-US" sz="3400" i="1" dirty="0"/>
              <a:t> the world, but he that believeth that Jesus is the Son of God?</a:t>
            </a:r>
          </a:p>
          <a:p>
            <a:r>
              <a:rPr lang="en-US" sz="3400" i="1" dirty="0"/>
              <a:t>Romans 6:14 - For </a:t>
            </a:r>
            <a:r>
              <a:rPr lang="en-US" sz="3400" i="1" dirty="0">
                <a:solidFill>
                  <a:srgbClr val="FFFF00"/>
                </a:solidFill>
              </a:rPr>
              <a:t>sin shall not have dominion over you</a:t>
            </a:r>
            <a:r>
              <a:rPr lang="en-US" sz="3400" i="1" dirty="0"/>
              <a:t>: for ye are not under the law, but under grace.</a:t>
            </a:r>
          </a:p>
          <a:p>
            <a:r>
              <a:rPr lang="en-US" sz="3400" i="1" dirty="0"/>
              <a:t>Romans 8:37 - Nay, in all these things we are </a:t>
            </a:r>
            <a:r>
              <a:rPr lang="en-US" sz="3400" i="1" dirty="0">
                <a:solidFill>
                  <a:srgbClr val="FFFF00"/>
                </a:solidFill>
              </a:rPr>
              <a:t>more than conquerors </a:t>
            </a:r>
            <a:r>
              <a:rPr lang="en-US" sz="3400" i="1" dirty="0"/>
              <a:t>through him that loved us.</a:t>
            </a:r>
          </a:p>
          <a:p>
            <a:r>
              <a:rPr lang="en-US" sz="3400" i="1" dirty="0"/>
              <a:t> 2 Corinthians 2:14 - Now thanks be unto God, which </a:t>
            </a:r>
            <a:r>
              <a:rPr lang="en-US" sz="3400" i="1" dirty="0">
                <a:solidFill>
                  <a:srgbClr val="FFFF00"/>
                </a:solidFill>
              </a:rPr>
              <a:t>always </a:t>
            </a:r>
            <a:r>
              <a:rPr lang="en-US" sz="3400" i="1" dirty="0" err="1">
                <a:solidFill>
                  <a:srgbClr val="FFFF00"/>
                </a:solidFill>
              </a:rPr>
              <a:t>causeth</a:t>
            </a:r>
            <a:r>
              <a:rPr lang="en-US" sz="3400" i="1" dirty="0">
                <a:solidFill>
                  <a:srgbClr val="FFFF00"/>
                </a:solidFill>
              </a:rPr>
              <a:t> us to triumph</a:t>
            </a:r>
            <a:r>
              <a:rPr lang="en-US" sz="3400" i="1" dirty="0"/>
              <a:t> in Christ.</a:t>
            </a:r>
          </a:p>
          <a:p>
            <a:r>
              <a:rPr lang="en-US" sz="3400" i="1" dirty="0"/>
              <a:t>Philippians 4:13 - </a:t>
            </a:r>
            <a:r>
              <a:rPr lang="en-US" sz="3400" i="1" dirty="0">
                <a:solidFill>
                  <a:srgbClr val="FFFF00"/>
                </a:solidFill>
              </a:rPr>
              <a:t>I can do all things through Christ </a:t>
            </a:r>
            <a:r>
              <a:rPr lang="en-US" sz="3400" i="1" dirty="0"/>
              <a:t>which </a:t>
            </a:r>
            <a:r>
              <a:rPr lang="en-US" sz="3400" i="1" dirty="0" err="1"/>
              <a:t>strengtheneth</a:t>
            </a:r>
            <a:r>
              <a:rPr lang="en-US" sz="3400" i="1" dirty="0"/>
              <a:t> me.</a:t>
            </a:r>
          </a:p>
          <a:p>
            <a:endParaRPr lang="en-US" sz="3400" i="1" dirty="0"/>
          </a:p>
          <a:p>
            <a:endParaRPr lang="en-US" sz="3400" i="1" dirty="0"/>
          </a:p>
          <a:p>
            <a:endParaRPr lang="en-US" sz="3400" i="1" dirty="0"/>
          </a:p>
        </p:txBody>
      </p:sp>
    </p:spTree>
    <p:extLst>
      <p:ext uri="{BB962C8B-B14F-4D97-AF65-F5344CB8AC3E}">
        <p14:creationId xmlns:p14="http://schemas.microsoft.com/office/powerpoint/2010/main" val="1976310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9116" y="341750"/>
            <a:ext cx="11685864" cy="6202362"/>
          </a:xfrm>
        </p:spPr>
        <p:txBody>
          <a:bodyPr>
            <a:noAutofit/>
          </a:bodyPr>
          <a:lstStyle/>
          <a:p>
            <a:pPr algn="ctr"/>
            <a:r>
              <a:rPr lang="en-US" sz="5400" i="1" dirty="0"/>
              <a:t>“I have written unto you, young men, because ye are strong, and the word of God </a:t>
            </a:r>
            <a:r>
              <a:rPr lang="en-US" sz="5400" i="1" dirty="0" err="1"/>
              <a:t>abideth</a:t>
            </a:r>
            <a:r>
              <a:rPr lang="en-US" sz="5400" i="1" dirty="0"/>
              <a:t> in you, and ye have </a:t>
            </a:r>
            <a:r>
              <a:rPr lang="en-US" sz="5400" i="1" dirty="0">
                <a:solidFill>
                  <a:srgbClr val="FFFF00"/>
                </a:solidFill>
              </a:rPr>
              <a:t>overcome the wicked one</a:t>
            </a:r>
            <a:r>
              <a:rPr lang="en-US" sz="5400" i="1" dirty="0"/>
              <a:t>.” </a:t>
            </a:r>
            <a:br>
              <a:rPr lang="en-US" sz="5400" i="1" dirty="0"/>
            </a:br>
            <a:r>
              <a:rPr lang="en-US" sz="5400" i="1" dirty="0"/>
              <a:t>(I John 2:14)</a:t>
            </a:r>
          </a:p>
        </p:txBody>
      </p:sp>
    </p:spTree>
    <p:extLst>
      <p:ext uri="{BB962C8B-B14F-4D97-AF65-F5344CB8AC3E}">
        <p14:creationId xmlns:p14="http://schemas.microsoft.com/office/powerpoint/2010/main" val="1122039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3976" y="361175"/>
            <a:ext cx="12191999" cy="1446550"/>
          </a:xfrm>
          <a:prstGeom prst="rect">
            <a:avLst/>
          </a:prstGeom>
        </p:spPr>
        <p:txBody>
          <a:bodyPr wrap="square">
            <a:spAutoFit/>
          </a:bodyPr>
          <a:lstStyle/>
          <a:p>
            <a:pPr algn="ctr"/>
            <a:r>
              <a:rPr lang="en-US" sz="4400" dirty="0"/>
              <a:t>HOW TO PUT ON YOUR ARMOR AND WEAPONS</a:t>
            </a:r>
          </a:p>
          <a:p>
            <a:pPr algn="ctr"/>
            <a:r>
              <a:rPr lang="en-US" sz="4400" i="1" dirty="0"/>
              <a:t>(Part 1)</a:t>
            </a:r>
          </a:p>
        </p:txBody>
      </p:sp>
      <p:pic>
        <p:nvPicPr>
          <p:cNvPr id="3" name="Picture 2"/>
          <p:cNvPicPr>
            <a:picLocks noChangeAspect="1"/>
          </p:cNvPicPr>
          <p:nvPr/>
        </p:nvPicPr>
        <p:blipFill>
          <a:blip r:embed="rId2"/>
          <a:stretch>
            <a:fillRect/>
          </a:stretch>
        </p:blipFill>
        <p:spPr>
          <a:xfrm>
            <a:off x="130628" y="1689475"/>
            <a:ext cx="5813575" cy="4358022"/>
          </a:xfrm>
          <a:prstGeom prst="rect">
            <a:avLst/>
          </a:prstGeom>
        </p:spPr>
      </p:pic>
      <p:pic>
        <p:nvPicPr>
          <p:cNvPr id="4" name="Picture 3"/>
          <p:cNvPicPr>
            <a:picLocks noChangeAspect="1"/>
          </p:cNvPicPr>
          <p:nvPr/>
        </p:nvPicPr>
        <p:blipFill>
          <a:blip r:embed="rId3"/>
          <a:stretch>
            <a:fillRect/>
          </a:stretch>
        </p:blipFill>
        <p:spPr>
          <a:xfrm>
            <a:off x="6194430" y="2378917"/>
            <a:ext cx="5277947" cy="2575638"/>
          </a:xfrm>
          <a:prstGeom prst="rect">
            <a:avLst/>
          </a:prstGeom>
        </p:spPr>
      </p:pic>
    </p:spTree>
    <p:extLst>
      <p:ext uri="{BB962C8B-B14F-4D97-AF65-F5344CB8AC3E}">
        <p14:creationId xmlns:p14="http://schemas.microsoft.com/office/powerpoint/2010/main" val="671711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cstate="print"/>
          <a:srcRect/>
          <a:stretch>
            <a:fillRect/>
          </a:stretch>
        </p:blipFill>
        <p:spPr bwMode="auto">
          <a:xfrm>
            <a:off x="1524000" y="-165735"/>
            <a:ext cx="9144000" cy="7189471"/>
          </a:xfrm>
          <a:prstGeom prst="rect">
            <a:avLst/>
          </a:prstGeom>
          <a:noFill/>
          <a:ln w="9525">
            <a:noFill/>
            <a:miter lim="800000"/>
            <a:headEnd/>
            <a:tailEnd/>
          </a:ln>
        </p:spPr>
      </p:pic>
    </p:spTree>
    <p:extLst>
      <p:ext uri="{BB962C8B-B14F-4D97-AF65-F5344CB8AC3E}">
        <p14:creationId xmlns:p14="http://schemas.microsoft.com/office/powerpoint/2010/main" val="3893435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073712" y="0"/>
            <a:ext cx="8044575" cy="6858000"/>
          </a:xfrm>
          <a:prstGeom prst="rect">
            <a:avLst/>
          </a:prstGeom>
        </p:spPr>
      </p:pic>
    </p:spTree>
    <p:extLst>
      <p:ext uri="{BB962C8B-B14F-4D97-AF65-F5344CB8AC3E}">
        <p14:creationId xmlns:p14="http://schemas.microsoft.com/office/powerpoint/2010/main" val="3648303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3237</TotalTime>
  <Words>1575</Words>
  <Application>Microsoft Office PowerPoint</Application>
  <PresentationFormat>Widescreen</PresentationFormat>
  <Paragraphs>81</Paragraphs>
  <Slides>38</Slides>
  <Notes>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38</vt:i4>
      </vt:variant>
    </vt:vector>
  </HeadingPairs>
  <TitlesOfParts>
    <vt:vector size="42" baseType="lpstr">
      <vt:lpstr>Arial</vt:lpstr>
      <vt:lpstr>Calibri</vt:lpstr>
      <vt:lpstr>Calibri Light</vt:lpstr>
      <vt:lpstr>Office Theme</vt:lpstr>
      <vt:lpstr>PowerPoint Presentation</vt:lpstr>
      <vt:lpstr>Topics to be studied</vt:lpstr>
      <vt:lpstr>PowerPoint Presentation</vt:lpstr>
      <vt:lpstr>PowerPoint Presentation</vt:lpstr>
      <vt:lpstr>PowerPoint Presentation</vt:lpstr>
      <vt:lpstr>“I have written unto you, young men, because ye are strong, and the word of God abideth in you, and ye have overcome the wicked one.”  (I John 2:14)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DISCIPLINE RELATED TO THE BELT OF TRUTH </vt:lpstr>
      <vt:lpstr>PowerPoint Presentation</vt:lpstr>
      <vt:lpstr>PowerPoint Presentation</vt:lpstr>
      <vt:lpstr>PowerPoint Presentation</vt:lpstr>
      <vt:lpstr>PowerPoint Presentation</vt:lpstr>
      <vt:lpstr>PowerPoint Presentation</vt:lpstr>
      <vt:lpstr>PowerPoint Presentation</vt:lpstr>
      <vt:lpstr>The plate armor was heavy and restricted motion; however, the protection it gave was necessary                       for the soldier’s survival.</vt:lpstr>
      <vt:lpstr>THE DISCIPLINE RELATED TO THE  BREASTPLATE OF RIGHTEOUSNESS  </vt:lpstr>
      <vt:lpstr>PowerPoint Presentation</vt:lpstr>
      <vt:lpstr>PowerPoint Presentation</vt:lpstr>
      <vt:lpstr>The foot is a symbol  of authority</vt:lpstr>
      <vt:lpstr>A Solider and his Army could never advance and conqueror the enemy with bare feet</vt:lpstr>
      <vt:lpstr>A victorious soldier had to be prepared for battle. He had to have studied his enemy’s strategy, be confident in his own strategy, and have his feet firmly planted so that he could hold his ground when the attacks came. A soldier’s battle shoes were studded with nails or spikes, like cleats, to help him keep his balance in combat. He knew that, if he lost his footing and went down, it wouldn’t matter how great the rest of his armor was; the enemy had him. When we are ready with the gospel of peace, we live with the understanding that we are continually under attack from Satan. 2 Timothy 4:2 says to “preach the word; be ready in season and out of season.”</vt:lpstr>
      <vt:lpstr>PowerPoint Presentation</vt:lpstr>
      <vt:lpstr>THE DISCIPLINE RELATED TO  THE SHOES OF THE GOSPEL </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 White</dc:creator>
  <cp:lastModifiedBy>Dan White</cp:lastModifiedBy>
  <cp:revision>63</cp:revision>
  <dcterms:created xsi:type="dcterms:W3CDTF">2017-04-20T15:52:42Z</dcterms:created>
  <dcterms:modified xsi:type="dcterms:W3CDTF">2017-05-03T12:12:45Z</dcterms:modified>
</cp:coreProperties>
</file>