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2" r:id="rId7"/>
    <p:sldId id="276" r:id="rId8"/>
    <p:sldId id="263" r:id="rId9"/>
    <p:sldId id="264" r:id="rId10"/>
    <p:sldId id="265" r:id="rId11"/>
    <p:sldId id="267" r:id="rId12"/>
    <p:sldId id="268" r:id="rId13"/>
    <p:sldId id="266" r:id="rId14"/>
    <p:sldId id="269" r:id="rId15"/>
    <p:sldId id="272" r:id="rId16"/>
    <p:sldId id="273" r:id="rId17"/>
    <p:sldId id="275" r:id="rId18"/>
    <p:sldId id="277" r:id="rId19"/>
    <p:sldId id="278" r:id="rId20"/>
    <p:sldId id="27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445" autoAdjust="0"/>
    <p:restoredTop sz="94660"/>
  </p:normalViewPr>
  <p:slideViewPr>
    <p:cSldViewPr>
      <p:cViewPr varScale="1">
        <p:scale>
          <a:sx n="89" d="100"/>
          <a:sy n="89" d="100"/>
        </p:scale>
        <p:origin x="-82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DD39C2-A3F9-47D1-A6DC-D1527CCA26CA}" type="datetimeFigureOut">
              <a:rPr lang="en-US" smtClean="0"/>
              <a:pPr/>
              <a:t>4/8/2009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2CE2DD-E2E2-4BEE-BCEC-C65D5C3423F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2CE2DD-E2E2-4BEE-BCEC-C65D5C3423F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2CE2DD-E2E2-4BEE-BCEC-C65D5C3423F9}"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2CE2DD-E2E2-4BEE-BCEC-C65D5C3423F9}"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2CE2DD-E2E2-4BEE-BCEC-C65D5C3423F9}"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2CE2DD-E2E2-4BEE-BCEC-C65D5C3423F9}"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2CE2DD-E2E2-4BEE-BCEC-C65D5C3423F9}"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2CE2DD-E2E2-4BEE-BCEC-C65D5C3423F9}"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2CE2DD-E2E2-4BEE-BCEC-C65D5C3423F9}"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2CE2DD-E2E2-4BEE-BCEC-C65D5C3423F9}"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2CE2DD-E2E2-4BEE-BCEC-C65D5C3423F9}"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2CE2DD-E2E2-4BEE-BCEC-C65D5C3423F9}"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2CE2DD-E2E2-4BEE-BCEC-C65D5C3423F9}"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2CE2DD-E2E2-4BEE-BCEC-C65D5C3423F9}" type="slidenum">
              <a:rPr lang="en-US" smtClean="0"/>
              <a:pPr/>
              <a:t>20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2CE2DD-E2E2-4BEE-BCEC-C65D5C3423F9}"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2CE2DD-E2E2-4BEE-BCEC-C65D5C3423F9}"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2CE2DD-E2E2-4BEE-BCEC-C65D5C3423F9}"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2CE2DD-E2E2-4BEE-BCEC-C65D5C3423F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2CE2DD-E2E2-4BEE-BCEC-C65D5C3423F9}"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2CE2DD-E2E2-4BEE-BCEC-C65D5C3423F9}"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2CE2DD-E2E2-4BEE-BCEC-C65D5C3423F9}"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CE7610-91F4-41AB-8DFA-1601D673DF8A}" type="datetimeFigureOut">
              <a:rPr lang="en-US" smtClean="0"/>
              <a:pPr/>
              <a:t>4/8/2009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571A17-6A25-47AA-AE61-AFEE60790B5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CE7610-91F4-41AB-8DFA-1601D673DF8A}" type="datetimeFigureOut">
              <a:rPr lang="en-US" smtClean="0"/>
              <a:pPr/>
              <a:t>4/8/2009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571A17-6A25-47AA-AE61-AFEE60790B5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CE7610-91F4-41AB-8DFA-1601D673DF8A}" type="datetimeFigureOut">
              <a:rPr lang="en-US" smtClean="0"/>
              <a:pPr/>
              <a:t>4/8/2009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571A17-6A25-47AA-AE61-AFEE60790B5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CE7610-91F4-41AB-8DFA-1601D673DF8A}" type="datetimeFigureOut">
              <a:rPr lang="en-US" smtClean="0"/>
              <a:pPr/>
              <a:t>4/8/2009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571A17-6A25-47AA-AE61-AFEE60790B5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CE7610-91F4-41AB-8DFA-1601D673DF8A}" type="datetimeFigureOut">
              <a:rPr lang="en-US" smtClean="0"/>
              <a:pPr/>
              <a:t>4/8/2009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571A17-6A25-47AA-AE61-AFEE60790B5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CE7610-91F4-41AB-8DFA-1601D673DF8A}" type="datetimeFigureOut">
              <a:rPr lang="en-US" smtClean="0"/>
              <a:pPr/>
              <a:t>4/8/2009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571A17-6A25-47AA-AE61-AFEE60790B5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CE7610-91F4-41AB-8DFA-1601D673DF8A}" type="datetimeFigureOut">
              <a:rPr lang="en-US" smtClean="0"/>
              <a:pPr/>
              <a:t>4/8/2009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571A17-6A25-47AA-AE61-AFEE60790B5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CE7610-91F4-41AB-8DFA-1601D673DF8A}" type="datetimeFigureOut">
              <a:rPr lang="en-US" smtClean="0"/>
              <a:pPr/>
              <a:t>4/8/2009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571A17-6A25-47AA-AE61-AFEE60790B5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E7610-91F4-41AB-8DFA-1601D673DF8A}" type="datetimeFigureOut">
              <a:rPr lang="en-US" smtClean="0"/>
              <a:pPr/>
              <a:t>4/8/2009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571A17-6A25-47AA-AE61-AFEE60790B5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CE7610-91F4-41AB-8DFA-1601D673DF8A}" type="datetimeFigureOut">
              <a:rPr lang="en-US" smtClean="0"/>
              <a:pPr/>
              <a:t>4/8/2009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571A17-6A25-47AA-AE61-AFEE60790B5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CE7610-91F4-41AB-8DFA-1601D673DF8A}" type="datetimeFigureOut">
              <a:rPr lang="en-US" smtClean="0"/>
              <a:pPr/>
              <a:t>4/8/2009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571A17-6A25-47AA-AE61-AFEE60790B5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E7610-91F4-41AB-8DFA-1601D673DF8A}" type="datetimeFigureOut">
              <a:rPr lang="en-US" smtClean="0"/>
              <a:pPr/>
              <a:t>4/8/2009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71A17-6A25-47AA-AE61-AFEE60790B5A}"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2" descr="C:\Users\Ptr. Daniel White\Desktop\Prophecy pictures\prophecy pictures\riches materal pos. plesures, worldly\Stock-Market-History-DJIA.jpg"/>
          <p:cNvPicPr>
            <a:picLocks noChangeAspect="1" noChangeArrowheads="1"/>
          </p:cNvPicPr>
          <p:nvPr/>
        </p:nvPicPr>
        <p:blipFill>
          <a:blip r:embed="rId3"/>
          <a:srcRect/>
          <a:stretch>
            <a:fillRect/>
          </a:stretch>
        </p:blipFill>
        <p:spPr bwMode="auto">
          <a:xfrm>
            <a:off x="0" y="0"/>
            <a:ext cx="9159025" cy="6858000"/>
          </a:xfrm>
          <a:prstGeom prst="rect">
            <a:avLst/>
          </a:prstGeom>
          <a:noFill/>
        </p:spPr>
      </p:pic>
      <p:sp>
        <p:nvSpPr>
          <p:cNvPr id="5" name="Rectangle 4"/>
          <p:cNvSpPr/>
          <p:nvPr/>
        </p:nvSpPr>
        <p:spPr>
          <a:xfrm>
            <a:off x="228600" y="3048000"/>
            <a:ext cx="8763000" cy="2862322"/>
          </a:xfrm>
          <a:prstGeom prst="rect">
            <a:avLst/>
          </a:prstGeom>
        </p:spPr>
        <p:txBody>
          <a:bodyPr wrap="square">
            <a:spAutoFit/>
          </a:bodyPr>
          <a:lstStyle/>
          <a:p>
            <a:pPr algn="ctr"/>
            <a:r>
              <a:rPr lang="en-US" sz="3600" i="1" dirty="0" smtClean="0">
                <a:effectLst>
                  <a:glow rad="101600">
                    <a:schemeClr val="bg1">
                      <a:alpha val="60000"/>
                    </a:schemeClr>
                  </a:glow>
                </a:effectLst>
              </a:rPr>
              <a:t>What does it mean to be </a:t>
            </a:r>
          </a:p>
          <a:p>
            <a:pPr algn="ctr"/>
            <a:r>
              <a:rPr lang="en-US" sz="3600" i="1" dirty="0" smtClean="0">
                <a:effectLst>
                  <a:glow rad="101600">
                    <a:schemeClr val="bg1">
                      <a:alpha val="60000"/>
                    </a:schemeClr>
                  </a:glow>
                </a:effectLst>
              </a:rPr>
              <a:t>financially  free?</a:t>
            </a:r>
          </a:p>
          <a:p>
            <a:endParaRPr lang="en-US" sz="3600" i="1" dirty="0" smtClean="0">
              <a:effectLst>
                <a:glow rad="101600">
                  <a:schemeClr val="bg1">
                    <a:alpha val="60000"/>
                  </a:schemeClr>
                </a:glow>
              </a:effectLst>
            </a:endParaRPr>
          </a:p>
          <a:p>
            <a:pPr algn="ctr"/>
            <a:r>
              <a:rPr lang="en-US" sz="3600" i="1" dirty="0" smtClean="0">
                <a:solidFill>
                  <a:srgbClr val="FFC000"/>
                </a:solidFill>
                <a:effectLst>
                  <a:glow rad="101600">
                    <a:schemeClr val="bg1">
                      <a:alpha val="60000"/>
                    </a:schemeClr>
                  </a:glow>
                </a:effectLst>
              </a:rPr>
              <a:t>“And ye shall know the truth and the truth shall make you free.” (John 8:32)</a:t>
            </a:r>
            <a:endParaRPr lang="en-US" sz="3600" i="1" dirty="0">
              <a:solidFill>
                <a:srgbClr val="FFC000"/>
              </a:solidFill>
              <a:effectLst>
                <a:glow rad="101600">
                  <a:schemeClr val="bg1">
                    <a:alpha val="60000"/>
                  </a:schemeClr>
                </a:glow>
              </a:effectLst>
            </a:endParaRPr>
          </a:p>
        </p:txBody>
      </p:sp>
      <p:sp>
        <p:nvSpPr>
          <p:cNvPr id="7" name="Rectangle 6"/>
          <p:cNvSpPr/>
          <p:nvPr/>
        </p:nvSpPr>
        <p:spPr>
          <a:xfrm>
            <a:off x="1371600" y="1371600"/>
            <a:ext cx="6324600" cy="1477328"/>
          </a:xfrm>
          <a:prstGeom prst="rect">
            <a:avLst/>
          </a:prstGeom>
        </p:spPr>
        <p:txBody>
          <a:bodyPr wrap="square">
            <a:spAutoFit/>
          </a:bodyPr>
          <a:lstStyle/>
          <a:p>
            <a:pPr algn="ctr"/>
            <a:r>
              <a:rPr lang="en-US" sz="5400" dirty="0" smtClean="0">
                <a:effectLst>
                  <a:glow rad="101600">
                    <a:schemeClr val="bg1">
                      <a:alpha val="60000"/>
                    </a:schemeClr>
                  </a:glow>
                </a:effectLst>
              </a:rPr>
              <a:t>Financial Freedom</a:t>
            </a:r>
          </a:p>
          <a:p>
            <a:pPr algn="ctr"/>
            <a:r>
              <a:rPr lang="en-US" sz="3600" dirty="0" smtClean="0">
                <a:effectLst>
                  <a:glow rad="101600">
                    <a:schemeClr val="bg1">
                      <a:alpha val="60000"/>
                    </a:schemeClr>
                  </a:glow>
                </a:effectLst>
              </a:rPr>
              <a:t>(Part 2)</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534400" cy="6248400"/>
          </a:xfrm>
        </p:spPr>
        <p:txBody>
          <a:bodyPr/>
          <a:lstStyle/>
          <a:p>
            <a:pPr>
              <a:buNone/>
            </a:pPr>
            <a:r>
              <a:rPr lang="en-US" sz="3600" dirty="0" smtClean="0">
                <a:solidFill>
                  <a:srgbClr val="FF0000"/>
                </a:solidFill>
                <a:effectLst>
                  <a:glow rad="101600">
                    <a:schemeClr val="bg1">
                      <a:alpha val="60000"/>
                    </a:schemeClr>
                  </a:glow>
                </a:effectLst>
              </a:rPr>
              <a:t>3. To give to others – </a:t>
            </a:r>
            <a:r>
              <a:rPr lang="en-US" sz="3600" i="1" dirty="0" smtClean="0">
                <a:solidFill>
                  <a:srgbClr val="FF0000"/>
                </a:solidFill>
                <a:effectLst>
                  <a:glow rad="101600">
                    <a:schemeClr val="bg1">
                      <a:alpha val="60000"/>
                    </a:schemeClr>
                  </a:glow>
                </a:effectLst>
              </a:rPr>
              <a:t>(Romans 12:13; Proverbs 22:9; Matthew 6:22; Galatians 6:6, 10)</a:t>
            </a:r>
          </a:p>
          <a:p>
            <a:pPr>
              <a:buFont typeface="Wingdings"/>
              <a:buChar char="Ø"/>
            </a:pPr>
            <a:r>
              <a:rPr lang="en-US" sz="3600" dirty="0" smtClean="0">
                <a:effectLst>
                  <a:glow rad="101600">
                    <a:schemeClr val="bg1">
                      <a:alpha val="60000"/>
                    </a:schemeClr>
                  </a:glow>
                </a:effectLst>
              </a:rPr>
              <a:t> God’s wisdom in this purpose –</a:t>
            </a:r>
          </a:p>
          <a:p>
            <a:pPr>
              <a:buFontTx/>
              <a:buChar char="-"/>
            </a:pPr>
            <a:r>
              <a:rPr lang="en-US" sz="3600" dirty="0" smtClean="0">
                <a:effectLst>
                  <a:glow rad="101600">
                    <a:schemeClr val="bg1">
                      <a:alpha val="60000"/>
                    </a:schemeClr>
                  </a:glow>
                </a:effectLst>
              </a:rPr>
              <a:t>To keep us from becoming materialistic – </a:t>
            </a:r>
            <a:r>
              <a:rPr lang="en-US" sz="3600" i="1" dirty="0" smtClean="0">
                <a:effectLst>
                  <a:glow rad="101600">
                    <a:schemeClr val="bg1">
                      <a:alpha val="60000"/>
                    </a:schemeClr>
                  </a:glow>
                </a:effectLst>
              </a:rPr>
              <a:t>(Prov. 28:22)</a:t>
            </a:r>
          </a:p>
          <a:p>
            <a:pPr>
              <a:buFontTx/>
              <a:buChar char="-"/>
            </a:pPr>
            <a:r>
              <a:rPr lang="en-US" sz="3600" dirty="0" smtClean="0">
                <a:effectLst>
                  <a:glow rad="101600">
                    <a:schemeClr val="bg1">
                      <a:alpha val="60000"/>
                    </a:schemeClr>
                  </a:glow>
                </a:effectLst>
              </a:rPr>
              <a:t>To demonstrate the mark of a true Christian </a:t>
            </a:r>
            <a:r>
              <a:rPr lang="en-US" sz="3600" i="1" dirty="0" smtClean="0">
                <a:effectLst>
                  <a:glow rad="101600">
                    <a:schemeClr val="bg1">
                      <a:alpha val="60000"/>
                    </a:schemeClr>
                  </a:glow>
                </a:effectLst>
              </a:rPr>
              <a:t>– (Titus 2:14)</a:t>
            </a:r>
          </a:p>
          <a:p>
            <a:pPr>
              <a:buFontTx/>
              <a:buChar char="-"/>
            </a:pPr>
            <a:r>
              <a:rPr lang="en-US" sz="3600" dirty="0" smtClean="0">
                <a:effectLst>
                  <a:glow rad="101600">
                    <a:schemeClr val="bg1">
                      <a:alpha val="60000"/>
                    </a:schemeClr>
                  </a:glow>
                </a:effectLst>
              </a:rPr>
              <a:t>To meet others needs </a:t>
            </a:r>
            <a:r>
              <a:rPr lang="en-US" sz="3600" i="1" dirty="0" smtClean="0">
                <a:effectLst>
                  <a:glow rad="101600">
                    <a:schemeClr val="bg1">
                      <a:alpha val="60000"/>
                    </a:schemeClr>
                  </a:glow>
                </a:effectLst>
              </a:rPr>
              <a:t>– (I John 3:17)</a:t>
            </a:r>
          </a:p>
          <a:p>
            <a:pPr>
              <a:buFontTx/>
              <a:buChar char="-"/>
            </a:pPr>
            <a:r>
              <a:rPr lang="en-US" sz="3600" dirty="0" smtClean="0">
                <a:effectLst>
                  <a:glow rad="101600">
                    <a:schemeClr val="bg1">
                      <a:alpha val="60000"/>
                    </a:schemeClr>
                  </a:glow>
                </a:effectLst>
              </a:rPr>
              <a:t>To glorify God –</a:t>
            </a:r>
            <a:r>
              <a:rPr lang="en-US" sz="3600" i="1" dirty="0" smtClean="0">
                <a:effectLst>
                  <a:glow rad="101600">
                    <a:schemeClr val="bg1">
                      <a:alpha val="60000"/>
                    </a:schemeClr>
                  </a:glow>
                </a:effectLst>
              </a:rPr>
              <a:t> ( II Corinthians 9:11)</a:t>
            </a:r>
          </a:p>
          <a:p>
            <a:pPr>
              <a:buNone/>
            </a:pPr>
            <a:endParaRPr lang="en-US" dirty="0" smtClean="0">
              <a:effectLst>
                <a:glow rad="101600">
                  <a:schemeClr val="bg1">
                    <a:alpha val="60000"/>
                  </a:schemeClr>
                </a:glow>
              </a:effectLst>
            </a:endParaRPr>
          </a:p>
          <a:p>
            <a:pPr>
              <a:buNone/>
            </a:pPr>
            <a:endParaRPr lang="en-US" i="1" dirty="0" smtClean="0">
              <a:solidFill>
                <a:srgbClr val="FF0000"/>
              </a:solidFill>
              <a:effectLst>
                <a:glow rad="101600">
                  <a:schemeClr val="bg1">
                    <a:alpha val="60000"/>
                  </a:schemeClr>
                </a:glow>
              </a:effectLst>
            </a:endParaRPr>
          </a:p>
          <a:p>
            <a:pPr>
              <a:buNone/>
            </a:pPr>
            <a:endParaRPr lang="en-US"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Debt Devours Resources and Our </a:t>
            </a:r>
            <a:br>
              <a:rPr lang="en-US" dirty="0" smtClean="0">
                <a:effectLst>
                  <a:glow rad="101600">
                    <a:schemeClr val="bg1">
                      <a:alpha val="60000"/>
                    </a:schemeClr>
                  </a:glow>
                </a:effectLst>
              </a:rPr>
            </a:br>
            <a:r>
              <a:rPr lang="en-US" dirty="0" smtClean="0">
                <a:effectLst>
                  <a:glow rad="101600">
                    <a:schemeClr val="bg1">
                      <a:alpha val="60000"/>
                    </a:schemeClr>
                  </a:glow>
                </a:effectLst>
              </a:rPr>
              <a:t>Ability to Give</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457200" y="1600200"/>
            <a:ext cx="8229600" cy="5257800"/>
          </a:xfrm>
        </p:spPr>
        <p:txBody>
          <a:bodyPr/>
          <a:lstStyle/>
          <a:p>
            <a:r>
              <a:rPr lang="en-US" dirty="0" smtClean="0">
                <a:effectLst>
                  <a:glow rad="101600">
                    <a:schemeClr val="bg1">
                      <a:alpha val="60000"/>
                    </a:schemeClr>
                  </a:glow>
                </a:effectLst>
              </a:rPr>
              <a:t>If you had a debt of $41,754.00</a:t>
            </a:r>
          </a:p>
          <a:p>
            <a:r>
              <a:rPr lang="en-US" dirty="0" smtClean="0">
                <a:effectLst>
                  <a:glow rad="101600">
                    <a:schemeClr val="bg1">
                      <a:alpha val="60000"/>
                    </a:schemeClr>
                  </a:glow>
                </a:effectLst>
              </a:rPr>
              <a:t>If you paid $6000.00 a year at 12% interest</a:t>
            </a:r>
          </a:p>
          <a:p>
            <a:r>
              <a:rPr lang="en-US" dirty="0" smtClean="0">
                <a:effectLst>
                  <a:glow rad="101600">
                    <a:schemeClr val="bg1">
                      <a:alpha val="60000"/>
                    </a:schemeClr>
                  </a:glow>
                </a:effectLst>
              </a:rPr>
              <a:t>How much interest would you pay before the loan was repaid –</a:t>
            </a:r>
          </a:p>
          <a:p>
            <a:endParaRPr lang="en-US" dirty="0" smtClean="0">
              <a:effectLst>
                <a:glow rad="101600">
                  <a:schemeClr val="bg1">
                    <a:alpha val="60000"/>
                  </a:schemeClr>
                </a:glow>
              </a:effectLst>
            </a:endParaRPr>
          </a:p>
          <a:p>
            <a:pPr>
              <a:buFont typeface="Wingdings"/>
              <a:buChar char="Ø"/>
            </a:pPr>
            <a:r>
              <a:rPr lang="en-US" dirty="0" smtClean="0">
                <a:effectLst>
                  <a:glow rad="101600">
                    <a:schemeClr val="bg1">
                      <a:alpha val="60000"/>
                    </a:schemeClr>
                  </a:glow>
                </a:effectLst>
              </a:rPr>
              <a:t>$3,500</a:t>
            </a:r>
          </a:p>
          <a:p>
            <a:pPr>
              <a:buFont typeface="Wingdings"/>
              <a:buChar char="Ø"/>
            </a:pPr>
            <a:r>
              <a:rPr lang="en-US" dirty="0" smtClean="0">
                <a:effectLst>
                  <a:glow rad="101600">
                    <a:schemeClr val="bg1">
                      <a:alpha val="60000"/>
                    </a:schemeClr>
                  </a:glow>
                </a:effectLst>
              </a:rPr>
              <a:t>$16,500</a:t>
            </a:r>
          </a:p>
          <a:p>
            <a:pPr>
              <a:buFont typeface="Wingdings"/>
              <a:buChar char="Ø"/>
            </a:pPr>
            <a:r>
              <a:rPr lang="en-US" dirty="0" smtClean="0">
                <a:solidFill>
                  <a:srgbClr val="FFC000"/>
                </a:solidFill>
                <a:effectLst>
                  <a:glow rad="101600">
                    <a:schemeClr val="bg1">
                      <a:alpha val="60000"/>
                    </a:schemeClr>
                  </a:glow>
                </a:effectLst>
              </a:rPr>
              <a:t>$53,696</a:t>
            </a:r>
          </a:p>
          <a:p>
            <a:pPr>
              <a:buFont typeface="Wingdings"/>
              <a:buChar char="Ø"/>
            </a:pPr>
            <a:r>
              <a:rPr lang="en-US" dirty="0" smtClean="0">
                <a:effectLst>
                  <a:glow rad="101600">
                    <a:schemeClr val="bg1">
                      <a:alpha val="60000"/>
                    </a:schemeClr>
                  </a:glow>
                </a:effectLst>
              </a:rPr>
              <a:t>Total </a:t>
            </a:r>
            <a:r>
              <a:rPr lang="en-US" b="1" dirty="0" smtClean="0">
                <a:solidFill>
                  <a:srgbClr val="FF0000"/>
                </a:solidFill>
                <a:effectLst>
                  <a:glow rad="101600">
                    <a:schemeClr val="bg1">
                      <a:alpha val="60000"/>
                    </a:schemeClr>
                  </a:glow>
                </a:effectLst>
              </a:rPr>
              <a:t>$94,450.00</a:t>
            </a:r>
          </a:p>
          <a:p>
            <a:endParaRPr lang="en-US" dirty="0"/>
          </a:p>
        </p:txBody>
      </p:sp>
      <p:pic>
        <p:nvPicPr>
          <p:cNvPr id="6" name="Picture 2"/>
          <p:cNvPicPr>
            <a:picLocks noChangeAspect="1" noChangeArrowheads="1"/>
          </p:cNvPicPr>
          <p:nvPr/>
        </p:nvPicPr>
        <p:blipFill>
          <a:blip r:embed="rId3"/>
          <a:srcRect/>
          <a:stretch>
            <a:fillRect/>
          </a:stretch>
        </p:blipFill>
        <p:spPr bwMode="auto">
          <a:xfrm>
            <a:off x="4953000" y="3201370"/>
            <a:ext cx="2921583" cy="36566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1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10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tr. Daniel White\Desktop\Prophecy pictures\prophecy pictures\riches materal pos. plesures, worldly\1 Dad's Pix (63).jpg"/>
          <p:cNvPicPr>
            <a:picLocks noChangeAspect="1" noChangeArrowheads="1"/>
          </p:cNvPicPr>
          <p:nvPr/>
        </p:nvPicPr>
        <p:blipFill>
          <a:blip r:embed="rId3"/>
          <a:srcRect/>
          <a:stretch>
            <a:fillRect/>
          </a:stretch>
        </p:blipFill>
        <p:spPr bwMode="auto">
          <a:xfrm>
            <a:off x="5870576" y="4572000"/>
            <a:ext cx="3048000" cy="2286000"/>
          </a:xfrm>
          <a:prstGeom prst="rect">
            <a:avLst/>
          </a:prstGeom>
          <a:noFill/>
        </p:spPr>
      </p:pic>
      <p:sp>
        <p:nvSpPr>
          <p:cNvPr id="4" name="Content Placeholder 3"/>
          <p:cNvSpPr>
            <a:spLocks noGrp="1"/>
          </p:cNvSpPr>
          <p:nvPr>
            <p:ph idx="1"/>
          </p:nvPr>
        </p:nvSpPr>
        <p:spPr>
          <a:xfrm>
            <a:off x="533400" y="304800"/>
            <a:ext cx="8229600" cy="6049963"/>
          </a:xfrm>
        </p:spPr>
        <p:txBody>
          <a:bodyPr>
            <a:normAutofit lnSpcReduction="10000"/>
          </a:bodyPr>
          <a:lstStyle/>
          <a:p>
            <a:r>
              <a:rPr lang="en-US" sz="3600" dirty="0" smtClean="0">
                <a:effectLst>
                  <a:glow rad="101600">
                    <a:schemeClr val="bg1">
                      <a:alpha val="60000"/>
                    </a:schemeClr>
                  </a:glow>
                </a:effectLst>
              </a:rPr>
              <a:t>Home - $130,000</a:t>
            </a:r>
          </a:p>
          <a:p>
            <a:r>
              <a:rPr lang="en-US" sz="3600" dirty="0" smtClean="0">
                <a:effectLst>
                  <a:glow rad="101600">
                    <a:schemeClr val="bg1">
                      <a:alpha val="60000"/>
                    </a:schemeClr>
                  </a:glow>
                </a:effectLst>
              </a:rPr>
              <a:t>Down payment - $20,000</a:t>
            </a:r>
          </a:p>
          <a:p>
            <a:r>
              <a:rPr lang="en-US" sz="3600" dirty="0" smtClean="0">
                <a:effectLst>
                  <a:glow rad="101600">
                    <a:schemeClr val="bg1">
                      <a:alpha val="60000"/>
                    </a:schemeClr>
                  </a:glow>
                </a:effectLst>
              </a:rPr>
              <a:t>30 year mortgage - $110,000 (7% interest)</a:t>
            </a:r>
          </a:p>
          <a:p>
            <a:r>
              <a:rPr lang="en-US" sz="3600" dirty="0" smtClean="0">
                <a:effectLst>
                  <a:glow rad="101600">
                    <a:schemeClr val="bg1">
                      <a:alpha val="60000"/>
                    </a:schemeClr>
                  </a:glow>
                </a:effectLst>
              </a:rPr>
              <a:t>Final cost - </a:t>
            </a:r>
            <a:r>
              <a:rPr lang="en-US" sz="3600" dirty="0" smtClean="0">
                <a:solidFill>
                  <a:srgbClr val="FF0000"/>
                </a:solidFill>
                <a:effectLst>
                  <a:glow rad="101600">
                    <a:schemeClr val="bg1">
                      <a:alpha val="60000"/>
                    </a:schemeClr>
                  </a:glow>
                </a:effectLst>
              </a:rPr>
              <a:t>$283,520 </a:t>
            </a:r>
            <a:r>
              <a:rPr lang="en-US" sz="3600" dirty="0" smtClean="0">
                <a:effectLst>
                  <a:glow rad="101600">
                    <a:schemeClr val="bg1">
                      <a:alpha val="60000"/>
                    </a:schemeClr>
                  </a:glow>
                </a:effectLst>
              </a:rPr>
              <a:t>(30 years)</a:t>
            </a:r>
          </a:p>
          <a:p>
            <a:r>
              <a:rPr lang="en-US" sz="3600" dirty="0" smtClean="0">
                <a:effectLst>
                  <a:glow rad="101600">
                    <a:schemeClr val="bg1">
                      <a:alpha val="60000"/>
                    </a:schemeClr>
                  </a:glow>
                </a:effectLst>
              </a:rPr>
              <a:t>If  you pay $256 extra per month.</a:t>
            </a:r>
          </a:p>
          <a:p>
            <a:r>
              <a:rPr lang="en-US" sz="3600" dirty="0" smtClean="0">
                <a:effectLst>
                  <a:glow rad="101600">
                    <a:schemeClr val="bg1">
                      <a:alpha val="60000"/>
                    </a:schemeClr>
                  </a:glow>
                </a:effectLst>
              </a:rPr>
              <a:t>You will save</a:t>
            </a:r>
            <a:r>
              <a:rPr lang="en-US" sz="3600" dirty="0" smtClean="0">
                <a:solidFill>
                  <a:srgbClr val="FF0000"/>
                </a:solidFill>
                <a:effectLst>
                  <a:glow rad="101600">
                    <a:schemeClr val="bg1">
                      <a:alpha val="60000"/>
                    </a:schemeClr>
                  </a:glow>
                </a:effectLst>
              </a:rPr>
              <a:t> $85,680 </a:t>
            </a:r>
            <a:r>
              <a:rPr lang="en-US" sz="3600" dirty="0" smtClean="0">
                <a:effectLst>
                  <a:glow rad="101600">
                    <a:schemeClr val="bg1">
                      <a:alpha val="60000"/>
                    </a:schemeClr>
                  </a:glow>
                </a:effectLst>
              </a:rPr>
              <a:t>and pay off your mortgage in 15 years.</a:t>
            </a:r>
          </a:p>
          <a:p>
            <a:r>
              <a:rPr lang="en-US" sz="3600" dirty="0" smtClean="0">
                <a:effectLst>
                  <a:glow rad="101600">
                    <a:schemeClr val="bg1">
                      <a:alpha val="60000"/>
                    </a:schemeClr>
                  </a:glow>
                </a:effectLst>
              </a:rPr>
              <a:t>97% of people do not pay                              extra on their mortgage.</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tr. Daniel White\Desktop\Prophecy pictures\prophecy pictures\faces\scan0035.jpg"/>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5486400" y="533400"/>
            <a:ext cx="3319463" cy="1398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3" descr="C:\Users\Ptr. Daniel White\Desktop\Prophecy pictures\prophecy pictures\faces\scan0034.jp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1143000" y="5094262"/>
            <a:ext cx="1828800" cy="1693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4"/>
          <p:cNvSpPr>
            <a:spLocks noGrp="1"/>
          </p:cNvSpPr>
          <p:nvPr>
            <p:ph idx="1"/>
          </p:nvPr>
        </p:nvSpPr>
        <p:spPr>
          <a:xfrm>
            <a:off x="457200" y="533400"/>
            <a:ext cx="8229600" cy="5592763"/>
          </a:xfrm>
        </p:spPr>
        <p:txBody>
          <a:bodyPr/>
          <a:lstStyle/>
          <a:p>
            <a:r>
              <a:rPr lang="en-US" dirty="0" smtClean="0">
                <a:effectLst>
                  <a:glow rad="101600">
                    <a:schemeClr val="bg1">
                      <a:alpha val="60000"/>
                    </a:schemeClr>
                  </a:glow>
                </a:effectLst>
              </a:rPr>
              <a:t>Interest (usury / </a:t>
            </a:r>
            <a:r>
              <a:rPr lang="en-US" i="1" dirty="0" smtClean="0">
                <a:effectLst>
                  <a:glow rad="101600">
                    <a:schemeClr val="bg1">
                      <a:alpha val="60000"/>
                    </a:schemeClr>
                  </a:glow>
                </a:effectLst>
              </a:rPr>
              <a:t>naskak</a:t>
            </a:r>
            <a:r>
              <a:rPr lang="en-US" dirty="0" smtClean="0">
                <a:effectLst>
                  <a:glow rad="101600">
                    <a:schemeClr val="bg1">
                      <a:alpha val="60000"/>
                    </a:schemeClr>
                  </a:glow>
                </a:effectLst>
              </a:rPr>
              <a:t>)</a:t>
            </a:r>
          </a:p>
          <a:p>
            <a:pPr>
              <a:buNone/>
            </a:pPr>
            <a:r>
              <a:rPr lang="en-US" dirty="0">
                <a:effectLst>
                  <a:glow rad="101600">
                    <a:schemeClr val="bg1">
                      <a:alpha val="60000"/>
                    </a:schemeClr>
                  </a:glow>
                </a:effectLst>
              </a:rPr>
              <a:t> </a:t>
            </a:r>
            <a:r>
              <a:rPr lang="en-US" dirty="0" smtClean="0">
                <a:effectLst>
                  <a:glow rad="101600">
                    <a:schemeClr val="bg1">
                      <a:alpha val="60000"/>
                    </a:schemeClr>
                  </a:glow>
                </a:effectLst>
              </a:rPr>
              <a:t>   </a:t>
            </a:r>
            <a:r>
              <a:rPr lang="en-US" i="1" dirty="0" smtClean="0">
                <a:solidFill>
                  <a:srgbClr val="FF0000"/>
                </a:solidFill>
                <a:effectLst>
                  <a:glow rad="101600">
                    <a:schemeClr val="bg1">
                      <a:alpha val="60000"/>
                    </a:schemeClr>
                  </a:glow>
                </a:effectLst>
              </a:rPr>
              <a:t>“To bite with a sting, like </a:t>
            </a:r>
          </a:p>
          <a:p>
            <a:pPr>
              <a:buNone/>
            </a:pPr>
            <a:r>
              <a:rPr lang="en-US" i="1" dirty="0">
                <a:solidFill>
                  <a:srgbClr val="FF0000"/>
                </a:solidFill>
                <a:effectLst>
                  <a:glow rad="101600">
                    <a:schemeClr val="bg1">
                      <a:alpha val="60000"/>
                    </a:schemeClr>
                  </a:glow>
                </a:effectLst>
              </a:rPr>
              <a:t> </a:t>
            </a:r>
            <a:r>
              <a:rPr lang="en-US" i="1" dirty="0" smtClean="0">
                <a:solidFill>
                  <a:srgbClr val="FF0000"/>
                </a:solidFill>
                <a:effectLst>
                  <a:glow rad="101600">
                    <a:schemeClr val="bg1">
                      <a:alpha val="60000"/>
                    </a:schemeClr>
                  </a:glow>
                </a:effectLst>
              </a:rPr>
              <a:t>      a serpent”</a:t>
            </a:r>
          </a:p>
          <a:p>
            <a:pPr>
              <a:buFont typeface="Wingdings"/>
              <a:buChar char="Ø"/>
            </a:pPr>
            <a:r>
              <a:rPr lang="en-US" dirty="0" smtClean="0">
                <a:effectLst>
                  <a:glow rad="101600">
                    <a:schemeClr val="bg1">
                      <a:alpha val="60000"/>
                    </a:schemeClr>
                  </a:glow>
                </a:effectLst>
              </a:rPr>
              <a:t>A snake is a hidden danger.</a:t>
            </a:r>
          </a:p>
          <a:p>
            <a:pPr>
              <a:buFont typeface="Wingdings"/>
              <a:buChar char="Ø"/>
            </a:pPr>
            <a:r>
              <a:rPr lang="en-US" dirty="0" smtClean="0">
                <a:effectLst>
                  <a:glow rad="101600">
                    <a:schemeClr val="bg1">
                      <a:alpha val="60000"/>
                    </a:schemeClr>
                  </a:glow>
                </a:effectLst>
              </a:rPr>
              <a:t>A Snake strikes before its victim is aware.</a:t>
            </a:r>
            <a:endParaRPr lang="en-US" dirty="0">
              <a:effectLst>
                <a:glow rad="101600">
                  <a:schemeClr val="bg1">
                    <a:alpha val="60000"/>
                  </a:schemeClr>
                </a:glow>
              </a:effectLst>
            </a:endParaRPr>
          </a:p>
          <a:p>
            <a:pPr>
              <a:buFont typeface="Wingdings"/>
              <a:buChar char="Ø"/>
            </a:pPr>
            <a:r>
              <a:rPr lang="en-US" dirty="0" smtClean="0">
                <a:effectLst>
                  <a:glow rad="101600">
                    <a:schemeClr val="bg1">
                      <a:alpha val="60000"/>
                    </a:schemeClr>
                  </a:glow>
                </a:effectLst>
              </a:rPr>
              <a:t>Snake bites result in alarming symptoms and can even result in death.</a:t>
            </a:r>
          </a:p>
          <a:p>
            <a:pPr>
              <a:buFont typeface="Arial" charset="0"/>
              <a:buChar char="•"/>
            </a:pPr>
            <a:r>
              <a:rPr lang="en-US" dirty="0" smtClean="0">
                <a:effectLst>
                  <a:glow rad="101600">
                    <a:schemeClr val="bg1">
                      <a:alpha val="60000"/>
                    </a:schemeClr>
                  </a:glow>
                </a:effectLst>
              </a:rPr>
              <a:t>Interest = bondage – </a:t>
            </a:r>
            <a:r>
              <a:rPr lang="en-US" i="1" dirty="0" smtClean="0">
                <a:effectLst>
                  <a:glow rad="101600">
                    <a:schemeClr val="bg1">
                      <a:alpha val="60000"/>
                    </a:schemeClr>
                  </a:glow>
                </a:effectLst>
              </a:rPr>
              <a:t>(Proverbs 22:7)</a:t>
            </a:r>
          </a:p>
          <a:p>
            <a:pPr>
              <a:buNone/>
            </a:pPr>
            <a:endParaRPr lang="en-US" dirty="0" smtClean="0"/>
          </a:p>
          <a:p>
            <a:pPr>
              <a:buNone/>
            </a:pPr>
            <a:endParaRPr lang="en-US" dirty="0"/>
          </a:p>
        </p:txBody>
      </p:sp>
      <p:pic>
        <p:nvPicPr>
          <p:cNvPr id="6146" name="Picture 2" descr="C:\Users\Ptr. Daniel White\Desktop\Prophecy pictures\prophecy pictures\revelation\scan0003.jpg"/>
          <p:cNvPicPr>
            <a:picLocks noChangeAspect="1" noChangeArrowheads="1"/>
          </p:cNvPicPr>
          <p:nvPr/>
        </p:nvPicPr>
        <p:blipFill>
          <a:blip r:embed="rId5">
            <a:duotone>
              <a:prstClr val="black"/>
              <a:schemeClr val="accent1">
                <a:tint val="45000"/>
                <a:satMod val="400000"/>
              </a:schemeClr>
            </a:duotone>
          </a:blip>
          <a:srcRect/>
          <a:stretch>
            <a:fillRect/>
          </a:stretch>
        </p:blipFill>
        <p:spPr bwMode="auto">
          <a:xfrm>
            <a:off x="7315200" y="4038600"/>
            <a:ext cx="1267017"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2000"/>
                                        <p:tgtEl>
                                          <p:spTgt spid="5">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p:cTn id="22" dur="1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1000" fill="hold"/>
                                        <p:tgtEl>
                                          <p:spTgt spid="5">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 calcmode="lin" valueType="num">
                                      <p:cBhvr>
                                        <p:cTn id="36" dur="1000" fill="hold"/>
                                        <p:tgtEl>
                                          <p:spTgt spid="5">
                                            <p:txEl>
                                              <p:pRg st="5" end="5"/>
                                            </p:txEl>
                                          </p:spTgt>
                                        </p:tgtEl>
                                        <p:attrNameLst>
                                          <p:attrName>ppt_w</p:attrName>
                                        </p:attrNameLst>
                                      </p:cBhvr>
                                      <p:tavLst>
                                        <p:tav tm="0">
                                          <p:val>
                                            <p:strVal val="#ppt_w*0.70"/>
                                          </p:val>
                                        </p:tav>
                                        <p:tav tm="100000">
                                          <p:val>
                                            <p:strVal val="#ppt_w"/>
                                          </p:val>
                                        </p:tav>
                                      </p:tavLst>
                                    </p:anim>
                                    <p:anim calcmode="lin" valueType="num">
                                      <p:cBhvr>
                                        <p:cTn id="37"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p:cTn id="43" dur="1000" fill="hold"/>
                                        <p:tgtEl>
                                          <p:spTgt spid="5">
                                            <p:txEl>
                                              <p:pRg st="6" end="6"/>
                                            </p:txEl>
                                          </p:spTgt>
                                        </p:tgtEl>
                                        <p:attrNameLst>
                                          <p:attrName>ppt_w</p:attrName>
                                        </p:attrNameLst>
                                      </p:cBhvr>
                                      <p:tavLst>
                                        <p:tav tm="0">
                                          <p:val>
                                            <p:strVal val="#ppt_w*0.70"/>
                                          </p:val>
                                        </p:tav>
                                        <p:tav tm="100000">
                                          <p:val>
                                            <p:strVal val="#ppt_w"/>
                                          </p:val>
                                        </p:tav>
                                      </p:tavLst>
                                    </p:anim>
                                    <p:anim calcmode="lin" valueType="num">
                                      <p:cBhvr>
                                        <p:cTn id="44" dur="1000" fill="hold"/>
                                        <p:tgtEl>
                                          <p:spTgt spid="5">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5">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146"/>
                                        </p:tgtEl>
                                        <p:attrNameLst>
                                          <p:attrName>style.visibility</p:attrName>
                                        </p:attrNameLst>
                                      </p:cBhvr>
                                      <p:to>
                                        <p:strVal val="visible"/>
                                      </p:to>
                                    </p:set>
                                    <p:animEffect transition="in" filter="fade">
                                      <p:cBhvr>
                                        <p:cTn id="50"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normAutofit lnSpcReduction="10000"/>
          </a:bodyPr>
          <a:lstStyle/>
          <a:p>
            <a:pPr>
              <a:buNone/>
            </a:pPr>
            <a:r>
              <a:rPr lang="en-US" dirty="0" smtClean="0">
                <a:solidFill>
                  <a:srgbClr val="FF0000"/>
                </a:solidFill>
                <a:effectLst>
                  <a:glow rad="101600">
                    <a:schemeClr val="bg1">
                      <a:alpha val="60000"/>
                    </a:schemeClr>
                  </a:glow>
                </a:effectLst>
              </a:rPr>
              <a:t>4. To demonstrate God’s power to provide –</a:t>
            </a:r>
          </a:p>
          <a:p>
            <a:pPr>
              <a:buNone/>
            </a:pPr>
            <a:r>
              <a:rPr lang="en-US" dirty="0">
                <a:solidFill>
                  <a:srgbClr val="FF0000"/>
                </a:solidFill>
                <a:effectLst>
                  <a:glow rad="101600">
                    <a:schemeClr val="bg1">
                      <a:alpha val="60000"/>
                    </a:schemeClr>
                  </a:glow>
                </a:effectLst>
              </a:rPr>
              <a:t> </a:t>
            </a:r>
            <a:r>
              <a:rPr lang="en-US" dirty="0" smtClean="0">
                <a:solidFill>
                  <a:srgbClr val="FF0000"/>
                </a:solidFill>
                <a:effectLst>
                  <a:glow rad="101600">
                    <a:schemeClr val="bg1">
                      <a:alpha val="60000"/>
                    </a:schemeClr>
                  </a:glow>
                </a:effectLst>
              </a:rPr>
              <a:t>    </a:t>
            </a:r>
            <a:r>
              <a:rPr lang="en-US" i="1" dirty="0" smtClean="0">
                <a:solidFill>
                  <a:srgbClr val="FF0000"/>
                </a:solidFill>
                <a:effectLst>
                  <a:glow rad="101600">
                    <a:schemeClr val="bg1">
                      <a:alpha val="60000"/>
                    </a:schemeClr>
                  </a:glow>
                </a:effectLst>
              </a:rPr>
              <a:t>(Malachi 3:10; Philippians 4:19)</a:t>
            </a:r>
          </a:p>
          <a:p>
            <a:pPr>
              <a:buFont typeface="Wingdings"/>
              <a:buChar char="Ø"/>
            </a:pPr>
            <a:r>
              <a:rPr lang="en-US" dirty="0" smtClean="0">
                <a:effectLst>
                  <a:glow rad="101600">
                    <a:schemeClr val="bg1">
                      <a:alpha val="60000"/>
                    </a:schemeClr>
                  </a:glow>
                </a:effectLst>
              </a:rPr>
              <a:t>When God provides our needs, who receives the glory?</a:t>
            </a:r>
            <a:r>
              <a:rPr lang="en-US" i="1" dirty="0" smtClean="0">
                <a:effectLst>
                  <a:glow rad="101600">
                    <a:schemeClr val="bg1">
                      <a:alpha val="60000"/>
                    </a:schemeClr>
                  </a:glow>
                </a:effectLst>
              </a:rPr>
              <a:t> (Ephesians 3:20)</a:t>
            </a:r>
          </a:p>
          <a:p>
            <a:pPr>
              <a:buFont typeface="Wingdings"/>
              <a:buChar char="Ø"/>
            </a:pPr>
            <a:r>
              <a:rPr lang="en-US" dirty="0" smtClean="0">
                <a:effectLst>
                  <a:glow rad="101600">
                    <a:schemeClr val="bg1">
                      <a:alpha val="60000"/>
                    </a:schemeClr>
                  </a:glow>
                </a:effectLst>
              </a:rPr>
              <a:t>God’s Wisdom in this purpose –</a:t>
            </a:r>
          </a:p>
          <a:p>
            <a:pPr>
              <a:buFontTx/>
              <a:buChar char="-"/>
            </a:pPr>
            <a:r>
              <a:rPr lang="en-US" dirty="0" smtClean="0">
                <a:effectLst>
                  <a:glow rad="101600">
                    <a:schemeClr val="bg1">
                      <a:alpha val="60000"/>
                    </a:schemeClr>
                  </a:glow>
                </a:effectLst>
              </a:rPr>
              <a:t>Cause us to trust Him (pray) – </a:t>
            </a:r>
            <a:r>
              <a:rPr lang="en-US" i="1" dirty="0" smtClean="0">
                <a:effectLst>
                  <a:glow rad="101600">
                    <a:schemeClr val="bg1">
                      <a:alpha val="60000"/>
                    </a:schemeClr>
                  </a:glow>
                </a:effectLst>
              </a:rPr>
              <a:t>(I Kings        18:21-40)</a:t>
            </a:r>
          </a:p>
          <a:p>
            <a:pPr>
              <a:buFontTx/>
              <a:buChar char="-"/>
            </a:pPr>
            <a:r>
              <a:rPr lang="en-US" dirty="0" smtClean="0">
                <a:effectLst>
                  <a:glow rad="101600">
                    <a:schemeClr val="bg1">
                      <a:alpha val="60000"/>
                    </a:schemeClr>
                  </a:glow>
                </a:effectLst>
              </a:rPr>
              <a:t>To prove that we have a mighty God who can and will meet our needs – </a:t>
            </a:r>
            <a:r>
              <a:rPr lang="en-US" i="1" dirty="0" smtClean="0">
                <a:solidFill>
                  <a:srgbClr val="FFC000"/>
                </a:solidFill>
                <a:effectLst>
                  <a:glow rad="101600">
                    <a:schemeClr val="bg1">
                      <a:alpha val="60000"/>
                    </a:schemeClr>
                  </a:glow>
                </a:effectLst>
              </a:rPr>
              <a:t>“Call upon me in the day of trouble: I will deliver thee, and thou shalt glorify me.” (Psalm 50:15)</a:t>
            </a:r>
          </a:p>
          <a:p>
            <a:pPr>
              <a:buFontTx/>
              <a:buChar char="-"/>
            </a:pPr>
            <a:r>
              <a:rPr lang="en-US" dirty="0" smtClean="0">
                <a:effectLst>
                  <a:glow rad="101600">
                    <a:schemeClr val="bg1">
                      <a:alpha val="60000"/>
                    </a:schemeClr>
                  </a:glow>
                </a:effectLst>
              </a:rPr>
              <a:t>Purify our hearts (confession of sin and selfish motives) </a:t>
            </a:r>
            <a:r>
              <a:rPr lang="en-US" i="1" dirty="0" smtClean="0">
                <a:effectLst>
                  <a:glow rad="101600">
                    <a:schemeClr val="bg1">
                      <a:alpha val="60000"/>
                    </a:schemeClr>
                  </a:glow>
                </a:effectLst>
              </a:rPr>
              <a:t>– (Psalm 66:18) </a:t>
            </a:r>
          </a:p>
          <a:p>
            <a:pPr>
              <a:buFontTx/>
              <a:buChar char="-"/>
            </a:pPr>
            <a:endParaRPr lang="en-US" i="1" dirty="0" smtClean="0">
              <a:effectLst>
                <a:glow rad="101600">
                  <a:schemeClr val="bg1">
                    <a:alpha val="60000"/>
                  </a:schemeClr>
                </a:glow>
              </a:effectLst>
            </a:endParaRPr>
          </a:p>
          <a:p>
            <a:pPr>
              <a:buFontTx/>
              <a:buChar char="-"/>
            </a:pPr>
            <a:endParaRPr lang="en-US" i="1" dirty="0" smtClean="0">
              <a:effectLst>
                <a:glow rad="101600">
                  <a:schemeClr val="bg1">
                    <a:alpha val="60000"/>
                  </a:schemeClr>
                </a:glow>
              </a:effectLst>
            </a:endParaRPr>
          </a:p>
          <a:p>
            <a:pPr>
              <a:buFontTx/>
              <a:buChar char="-"/>
            </a:pPr>
            <a:endParaRPr lang="en-US" i="1" dirty="0" smtClean="0">
              <a:effectLst>
                <a:glow rad="101600">
                  <a:schemeClr val="bg1">
                    <a:alpha val="60000"/>
                  </a:schemeClr>
                </a:glow>
              </a:effectLst>
            </a:endParaRPr>
          </a:p>
          <a:p>
            <a:pPr>
              <a:buFontTx/>
              <a:buChar char="-"/>
            </a:pPr>
            <a:endParaRPr lang="en-US" dirty="0" smtClean="0">
              <a:effectLst>
                <a:glow rad="101600">
                  <a:schemeClr val="bg1">
                    <a:alpha val="60000"/>
                  </a:schemeClr>
                </a:glow>
              </a:effectLst>
            </a:endParaRPr>
          </a:p>
          <a:p>
            <a:pPr>
              <a:buNone/>
            </a:pPr>
            <a:endParaRPr lang="en-US" i="1" dirty="0">
              <a:solidFill>
                <a:srgbClr val="FF00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01600">
                    <a:schemeClr val="bg1">
                      <a:alpha val="60000"/>
                    </a:schemeClr>
                  </a:glow>
                </a:effectLst>
              </a:rPr>
              <a:t>Possible Reasons for Lack of Funds</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effectLst>
                  <a:glow rad="101600">
                    <a:schemeClr val="bg1">
                      <a:alpha val="60000"/>
                    </a:schemeClr>
                  </a:glow>
                </a:effectLst>
              </a:rPr>
              <a:t>Failure to tithe – </a:t>
            </a:r>
            <a:r>
              <a:rPr lang="en-US" i="1" dirty="0" smtClean="0">
                <a:effectLst>
                  <a:glow rad="101600">
                    <a:schemeClr val="bg1">
                      <a:alpha val="60000"/>
                    </a:schemeClr>
                  </a:glow>
                </a:effectLst>
              </a:rPr>
              <a:t>(Malachi 3:10)</a:t>
            </a:r>
          </a:p>
          <a:p>
            <a:r>
              <a:rPr lang="en-US" dirty="0" smtClean="0">
                <a:effectLst>
                  <a:glow rad="101600">
                    <a:schemeClr val="bg1">
                      <a:alpha val="60000"/>
                    </a:schemeClr>
                  </a:glow>
                </a:effectLst>
              </a:rPr>
              <a:t>To much debt – </a:t>
            </a:r>
            <a:r>
              <a:rPr lang="en-US" i="1" dirty="0" smtClean="0">
                <a:effectLst>
                  <a:glow rad="101600">
                    <a:schemeClr val="bg1">
                      <a:alpha val="60000"/>
                    </a:schemeClr>
                  </a:glow>
                </a:effectLst>
              </a:rPr>
              <a:t>(Romans 13:8)</a:t>
            </a:r>
          </a:p>
          <a:p>
            <a:r>
              <a:rPr lang="en-US" dirty="0" smtClean="0">
                <a:effectLst>
                  <a:glow rad="101600">
                    <a:schemeClr val="bg1">
                      <a:alpha val="60000"/>
                    </a:schemeClr>
                  </a:glow>
                </a:effectLst>
              </a:rPr>
              <a:t>Failure to budget – 95% of people do not live by a budget.</a:t>
            </a:r>
          </a:p>
          <a:p>
            <a:r>
              <a:rPr lang="en-US" dirty="0" smtClean="0">
                <a:effectLst>
                  <a:glow rad="101600">
                    <a:schemeClr val="bg1">
                      <a:alpha val="60000"/>
                    </a:schemeClr>
                  </a:glow>
                </a:effectLst>
              </a:rPr>
              <a:t>Poor self-worth (inferiority) – </a:t>
            </a:r>
            <a:r>
              <a:rPr lang="en-US" i="1" dirty="0" smtClean="0">
                <a:effectLst>
                  <a:glow rad="101600">
                    <a:schemeClr val="bg1">
                      <a:alpha val="60000"/>
                    </a:schemeClr>
                  </a:glow>
                </a:effectLst>
              </a:rPr>
              <a:t>(Isaiah 45:9-10)</a:t>
            </a:r>
          </a:p>
          <a:p>
            <a:r>
              <a:rPr lang="en-US" dirty="0" smtClean="0">
                <a:effectLst>
                  <a:glow rad="101600">
                    <a:schemeClr val="bg1">
                      <a:alpha val="60000"/>
                    </a:schemeClr>
                  </a:glow>
                </a:effectLst>
              </a:rPr>
              <a:t>Immorality – </a:t>
            </a:r>
            <a:r>
              <a:rPr lang="en-US" i="1" dirty="0" smtClean="0">
                <a:effectLst>
                  <a:glow rad="101600">
                    <a:schemeClr val="bg1">
                      <a:alpha val="60000"/>
                    </a:schemeClr>
                  </a:glow>
                </a:effectLst>
              </a:rPr>
              <a:t>(Proverbs 5:8-10)</a:t>
            </a:r>
          </a:p>
          <a:p>
            <a:r>
              <a:rPr lang="en-US" dirty="0" smtClean="0">
                <a:effectLst>
                  <a:glow rad="101600">
                    <a:schemeClr val="bg1">
                      <a:alpha val="60000"/>
                    </a:schemeClr>
                  </a:glow>
                </a:effectLst>
              </a:rPr>
              <a:t>Rebellion against authority – </a:t>
            </a:r>
            <a:r>
              <a:rPr lang="en-US" i="1" dirty="0" smtClean="0">
                <a:effectLst>
                  <a:glow rad="101600">
                    <a:schemeClr val="bg1">
                      <a:alpha val="60000"/>
                    </a:schemeClr>
                  </a:glow>
                </a:effectLst>
              </a:rPr>
              <a:t>(Proverbs 3:33)</a:t>
            </a:r>
          </a:p>
          <a:p>
            <a:r>
              <a:rPr lang="en-US" dirty="0" smtClean="0">
                <a:effectLst>
                  <a:glow rad="101600">
                    <a:schemeClr val="bg1">
                      <a:alpha val="60000"/>
                    </a:schemeClr>
                  </a:glow>
                </a:effectLst>
              </a:rPr>
              <a:t>Failure to listen to cautions  – </a:t>
            </a:r>
            <a:r>
              <a:rPr lang="en-US" i="1" dirty="0" smtClean="0">
                <a:effectLst>
                  <a:glow rad="101600">
                    <a:schemeClr val="bg1">
                      <a:alpha val="60000"/>
                    </a:schemeClr>
                  </a:glow>
                </a:effectLst>
              </a:rPr>
              <a:t>(Proverbs 1:5)</a:t>
            </a:r>
          </a:p>
          <a:p>
            <a:r>
              <a:rPr lang="en-US" dirty="0" smtClean="0">
                <a:effectLst>
                  <a:glow rad="101600">
                    <a:schemeClr val="bg1">
                      <a:alpha val="60000"/>
                    </a:schemeClr>
                  </a:glow>
                </a:effectLst>
              </a:rPr>
              <a:t>Slothfulness – </a:t>
            </a:r>
            <a:r>
              <a:rPr lang="en-US" i="1" dirty="0" smtClean="0">
                <a:effectLst>
                  <a:glow rad="101600">
                    <a:schemeClr val="bg1">
                      <a:alpha val="60000"/>
                    </a:schemeClr>
                  </a:glow>
                </a:effectLst>
              </a:rPr>
              <a:t>(II Thessalonians 3:10)</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1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629400"/>
          </a:xfrm>
        </p:spPr>
        <p:txBody>
          <a:bodyPr>
            <a:normAutofit lnSpcReduction="10000"/>
          </a:bodyPr>
          <a:lstStyle/>
          <a:p>
            <a:r>
              <a:rPr lang="en-US" dirty="0" smtClean="0">
                <a:effectLst>
                  <a:glow rad="101600">
                    <a:schemeClr val="bg1">
                      <a:alpha val="60000"/>
                    </a:schemeClr>
                  </a:glow>
                </a:effectLst>
              </a:rPr>
              <a:t>Loss of a good name – </a:t>
            </a:r>
            <a:r>
              <a:rPr lang="en-US" i="1" dirty="0" smtClean="0">
                <a:effectLst>
                  <a:glow rad="101600">
                    <a:schemeClr val="bg1">
                      <a:alpha val="60000"/>
                    </a:schemeClr>
                  </a:glow>
                </a:effectLst>
              </a:rPr>
              <a:t>(Proverbs 22:1)</a:t>
            </a:r>
          </a:p>
          <a:p>
            <a:r>
              <a:rPr lang="en-US" dirty="0" smtClean="0">
                <a:effectLst>
                  <a:glow rad="101600">
                    <a:schemeClr val="bg1">
                      <a:alpha val="60000"/>
                    </a:schemeClr>
                  </a:glow>
                </a:effectLst>
              </a:rPr>
              <a:t>Overspending </a:t>
            </a:r>
            <a:r>
              <a:rPr lang="en-US" i="1" dirty="0" smtClean="0">
                <a:effectLst>
                  <a:glow rad="101600">
                    <a:schemeClr val="bg1">
                      <a:alpha val="60000"/>
                    </a:schemeClr>
                  </a:glow>
                </a:effectLst>
              </a:rPr>
              <a:t>– (I Timothy 6:6)</a:t>
            </a:r>
          </a:p>
          <a:p>
            <a:r>
              <a:rPr lang="en-US" dirty="0" smtClean="0">
                <a:effectLst>
                  <a:glow rad="101600">
                    <a:schemeClr val="bg1">
                      <a:alpha val="60000"/>
                    </a:schemeClr>
                  </a:glow>
                </a:effectLst>
              </a:rPr>
              <a:t>Not paying bills on time </a:t>
            </a:r>
            <a:r>
              <a:rPr lang="en-US" i="1" dirty="0" smtClean="0">
                <a:effectLst>
                  <a:glow rad="101600">
                    <a:schemeClr val="bg1">
                      <a:alpha val="60000"/>
                    </a:schemeClr>
                  </a:glow>
                </a:effectLst>
              </a:rPr>
              <a:t>– (Proverbs 10:4)</a:t>
            </a:r>
          </a:p>
          <a:p>
            <a:r>
              <a:rPr lang="en-US" dirty="0" smtClean="0">
                <a:effectLst>
                  <a:glow rad="101600">
                    <a:schemeClr val="bg1">
                      <a:alpha val="60000"/>
                    </a:schemeClr>
                  </a:glow>
                </a:effectLst>
              </a:rPr>
              <a:t>Co-signing – </a:t>
            </a:r>
            <a:r>
              <a:rPr lang="en-US" i="1" dirty="0" smtClean="0">
                <a:effectLst>
                  <a:glow rad="101600">
                    <a:schemeClr val="bg1">
                      <a:alpha val="60000"/>
                    </a:schemeClr>
                  </a:glow>
                </a:effectLst>
              </a:rPr>
              <a:t>(Proverbs 6:1-3)</a:t>
            </a:r>
          </a:p>
          <a:p>
            <a:r>
              <a:rPr lang="en-US" dirty="0" smtClean="0">
                <a:effectLst>
                  <a:glow rad="101600">
                    <a:schemeClr val="bg1">
                      <a:alpha val="60000"/>
                    </a:schemeClr>
                  </a:glow>
                </a:effectLst>
              </a:rPr>
              <a:t>Business partnership </a:t>
            </a:r>
            <a:r>
              <a:rPr lang="en-US" i="1" dirty="0" smtClean="0">
                <a:effectLst>
                  <a:glow rad="101600">
                    <a:schemeClr val="bg1">
                      <a:alpha val="60000"/>
                    </a:schemeClr>
                  </a:glow>
                </a:effectLst>
              </a:rPr>
              <a:t>– (II Corinthians 6:14)</a:t>
            </a:r>
          </a:p>
          <a:p>
            <a:r>
              <a:rPr lang="en-US" dirty="0" smtClean="0">
                <a:effectLst>
                  <a:glow rad="101600">
                    <a:schemeClr val="bg1">
                      <a:alpha val="60000"/>
                    </a:schemeClr>
                  </a:glow>
                </a:effectLst>
              </a:rPr>
              <a:t>Unwise investment decisions </a:t>
            </a:r>
            <a:r>
              <a:rPr lang="en-US" i="1" dirty="0" smtClean="0">
                <a:effectLst>
                  <a:glow rad="101600">
                    <a:schemeClr val="bg1">
                      <a:alpha val="60000"/>
                    </a:schemeClr>
                  </a:glow>
                </a:effectLst>
              </a:rPr>
              <a:t>–             (Proverbs 31: 11, 26)</a:t>
            </a:r>
          </a:p>
          <a:p>
            <a:r>
              <a:rPr lang="en-US" dirty="0" smtClean="0">
                <a:effectLst>
                  <a:glow rad="101600">
                    <a:schemeClr val="bg1">
                      <a:alpha val="60000"/>
                    </a:schemeClr>
                  </a:glow>
                </a:effectLst>
              </a:rPr>
              <a:t>Get rich quick schemes – </a:t>
            </a:r>
            <a:r>
              <a:rPr lang="en-US" i="1" dirty="0" smtClean="0">
                <a:effectLst>
                  <a:glow rad="101600">
                    <a:schemeClr val="bg1">
                      <a:alpha val="60000"/>
                    </a:schemeClr>
                  </a:glow>
                </a:effectLst>
              </a:rPr>
              <a:t>(Proverbs 28:22)</a:t>
            </a:r>
          </a:p>
          <a:p>
            <a:r>
              <a:rPr lang="en-US" dirty="0" smtClean="0">
                <a:effectLst>
                  <a:glow rad="101600">
                    <a:schemeClr val="bg1">
                      <a:alpha val="60000"/>
                    </a:schemeClr>
                  </a:glow>
                </a:effectLst>
              </a:rPr>
              <a:t>Choosing to serve money rather than God –  </a:t>
            </a:r>
            <a:r>
              <a:rPr lang="en-US" i="1" dirty="0" smtClean="0">
                <a:effectLst>
                  <a:glow rad="101600">
                    <a:schemeClr val="bg1">
                      <a:alpha val="60000"/>
                    </a:schemeClr>
                  </a:glow>
                </a:effectLst>
              </a:rPr>
              <a:t>(Matthew 6:24)</a:t>
            </a:r>
          </a:p>
          <a:p>
            <a:r>
              <a:rPr lang="en-US" dirty="0" smtClean="0">
                <a:effectLst>
                  <a:glow rad="101600">
                    <a:schemeClr val="bg1">
                      <a:alpha val="60000"/>
                    </a:schemeClr>
                  </a:glow>
                </a:effectLst>
              </a:rPr>
              <a:t>Lack of meekness – </a:t>
            </a:r>
            <a:r>
              <a:rPr lang="en-US" i="1" dirty="0" smtClean="0">
                <a:solidFill>
                  <a:srgbClr val="FFC000"/>
                </a:solidFill>
                <a:effectLst>
                  <a:glow rad="101600">
                    <a:schemeClr val="bg1">
                      <a:alpha val="60000"/>
                    </a:schemeClr>
                  </a:glow>
                </a:effectLst>
              </a:rPr>
              <a:t>“The meek will He guide in judgment: and the meek will He teach His ways.”</a:t>
            </a:r>
          </a:p>
          <a:p>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1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Do Godly Christians Ever Suffer Financial Need?</a:t>
            </a:r>
            <a:endParaRPr lang="en-US" dirty="0">
              <a:effectLst>
                <a:glow rad="101600">
                  <a:schemeClr val="bg1">
                    <a:alpha val="60000"/>
                  </a:schemeClr>
                </a:glow>
              </a:effectLst>
            </a:endParaRPr>
          </a:p>
        </p:txBody>
      </p:sp>
      <p:sp>
        <p:nvSpPr>
          <p:cNvPr id="3" name="Content Placeholder 2"/>
          <p:cNvSpPr>
            <a:spLocks noGrp="1"/>
          </p:cNvSpPr>
          <p:nvPr>
            <p:ph idx="4294967295"/>
          </p:nvPr>
        </p:nvSpPr>
        <p:spPr>
          <a:xfrm>
            <a:off x="457200" y="1905000"/>
            <a:ext cx="8534400" cy="4221163"/>
          </a:xfrm>
        </p:spPr>
        <p:txBody>
          <a:bodyPr>
            <a:normAutofit/>
          </a:bodyPr>
          <a:lstStyle/>
          <a:p>
            <a:pPr>
              <a:buFont typeface="Wingdings"/>
              <a:buChar char="Ø"/>
            </a:pPr>
            <a:r>
              <a:rPr lang="en-US" sz="3600" i="1" dirty="0" smtClean="0">
                <a:effectLst>
                  <a:glow rad="101600">
                    <a:schemeClr val="bg1">
                      <a:alpha val="60000"/>
                    </a:schemeClr>
                  </a:glow>
                </a:effectLst>
              </a:rPr>
              <a:t> Philippians 4:10-20</a:t>
            </a:r>
          </a:p>
          <a:p>
            <a:pPr>
              <a:buFont typeface="Wingdings"/>
              <a:buChar char="Ø"/>
            </a:pPr>
            <a:r>
              <a:rPr lang="en-US" sz="3600" i="1" dirty="0" smtClean="0">
                <a:effectLst>
                  <a:glow rad="101600">
                    <a:schemeClr val="bg1">
                      <a:alpha val="60000"/>
                    </a:schemeClr>
                  </a:glow>
                </a:effectLst>
              </a:rPr>
              <a:t> Revelation 2:8-10</a:t>
            </a:r>
          </a:p>
          <a:p>
            <a:pPr>
              <a:buFont typeface="Wingdings"/>
              <a:buChar char="Ø"/>
            </a:pPr>
            <a:r>
              <a:rPr lang="en-US" sz="3600" i="1" dirty="0">
                <a:effectLst>
                  <a:glow rad="101600">
                    <a:schemeClr val="bg1">
                      <a:alpha val="60000"/>
                    </a:schemeClr>
                  </a:glow>
                </a:effectLst>
              </a:rPr>
              <a:t> </a:t>
            </a:r>
            <a:r>
              <a:rPr lang="en-US" sz="3600" i="1" dirty="0" smtClean="0">
                <a:effectLst>
                  <a:glow rad="101600">
                    <a:schemeClr val="bg1">
                      <a:alpha val="60000"/>
                    </a:schemeClr>
                  </a:glow>
                </a:effectLst>
              </a:rPr>
              <a:t>I Peter 1:3-8</a:t>
            </a:r>
            <a:endParaRPr lang="en-US" sz="3600" i="1" dirty="0">
              <a:effectLst>
                <a:glow rad="101600">
                  <a:schemeClr val="bg1">
                    <a:alpha val="60000"/>
                  </a:schemeClr>
                </a:glow>
              </a:effectLst>
            </a:endParaRPr>
          </a:p>
        </p:txBody>
      </p:sp>
      <p:pic>
        <p:nvPicPr>
          <p:cNvPr id="7170" name="Picture 2" descr="C:\Users\Ptr. Daniel White\Desktop\Prophecy pictures\prophecy pictures\Persecution and suffering, poverity\Persecution of Christians 3.jpg"/>
          <p:cNvPicPr>
            <a:picLocks noChangeAspect="1" noChangeArrowheads="1"/>
          </p:cNvPicPr>
          <p:nvPr/>
        </p:nvPicPr>
        <p:blipFill>
          <a:blip r:embed="rId3"/>
          <a:srcRect/>
          <a:stretch>
            <a:fillRect/>
          </a:stretch>
        </p:blipFill>
        <p:spPr bwMode="auto">
          <a:xfrm>
            <a:off x="6324600" y="3733800"/>
            <a:ext cx="2225675" cy="2636535"/>
          </a:xfrm>
          <a:prstGeom prst="rect">
            <a:avLst/>
          </a:prstGeom>
          <a:noFill/>
        </p:spPr>
      </p:pic>
      <p:pic>
        <p:nvPicPr>
          <p:cNvPr id="7171" name="Picture 3" descr="C:\Users\Ptr. Daniel White\Desktop\Bible pictures\Bible pictures New Testament\PAUL\Tentmaking\Paul making tents C-949.jpg"/>
          <p:cNvPicPr>
            <a:picLocks noChangeAspect="1" noChangeArrowheads="1"/>
          </p:cNvPicPr>
          <p:nvPr/>
        </p:nvPicPr>
        <p:blipFill>
          <a:blip r:embed="rId4" cstate="print"/>
          <a:srcRect/>
          <a:stretch>
            <a:fillRect/>
          </a:stretch>
        </p:blipFill>
        <p:spPr bwMode="auto">
          <a:xfrm>
            <a:off x="5257800" y="1524000"/>
            <a:ext cx="1730625" cy="1956122"/>
          </a:xfrm>
          <a:prstGeom prst="rect">
            <a:avLst/>
          </a:prstGeom>
          <a:noFill/>
        </p:spPr>
      </p:pic>
      <p:pic>
        <p:nvPicPr>
          <p:cNvPr id="7172" name="Picture 4" descr="C:\Users\Ptr. Daniel White\Desktop\Prophecy pictures\prophecy pictures\Persecution and suffering, poverity\lionrome.jpg"/>
          <p:cNvPicPr>
            <a:picLocks noChangeAspect="1" noChangeArrowheads="1"/>
          </p:cNvPicPr>
          <p:nvPr/>
        </p:nvPicPr>
        <p:blipFill>
          <a:blip r:embed="rId5"/>
          <a:srcRect/>
          <a:stretch>
            <a:fillRect/>
          </a:stretch>
        </p:blipFill>
        <p:spPr bwMode="auto">
          <a:xfrm>
            <a:off x="1905000" y="4191000"/>
            <a:ext cx="3794125"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171"/>
                                        </p:tgtEl>
                                        <p:attrNameLst>
                                          <p:attrName>style.visibility</p:attrName>
                                        </p:attrNameLst>
                                      </p:cBhvr>
                                      <p:to>
                                        <p:strVal val="visible"/>
                                      </p:to>
                                    </p:set>
                                    <p:animEffect transition="in" filter="fade">
                                      <p:cBhvr>
                                        <p:cTn id="14" dur="2000"/>
                                        <p:tgtEl>
                                          <p:spTgt spid="7171"/>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170"/>
                                        </p:tgtEl>
                                        <p:attrNameLst>
                                          <p:attrName>style.visibility</p:attrName>
                                        </p:attrNameLst>
                                      </p:cBhvr>
                                      <p:to>
                                        <p:strVal val="visible"/>
                                      </p:to>
                                    </p:set>
                                    <p:animEffect transition="in" filter="fade">
                                      <p:cBhvr>
                                        <p:cTn id="26" dur="2000"/>
                                        <p:tgtEl>
                                          <p:spTgt spid="7170"/>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172"/>
                                        </p:tgtEl>
                                        <p:attrNameLst>
                                          <p:attrName>style.visibility</p:attrName>
                                        </p:attrNameLst>
                                      </p:cBhvr>
                                      <p:to>
                                        <p:strVal val="visible"/>
                                      </p:to>
                                    </p:set>
                                    <p:animEffect transition="in" filter="fade">
                                      <p:cBhvr>
                                        <p:cTn id="38"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01600">
                    <a:schemeClr val="bg1">
                      <a:alpha val="60000"/>
                    </a:schemeClr>
                  </a:glow>
                </a:effectLst>
              </a:rPr>
              <a:t>Benefits in Suffering Financial Need</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228600" y="1371600"/>
            <a:ext cx="8686800" cy="5486400"/>
          </a:xfrm>
        </p:spPr>
        <p:txBody>
          <a:bodyPr>
            <a:normAutofit/>
          </a:bodyPr>
          <a:lstStyle/>
          <a:p>
            <a:r>
              <a:rPr lang="en-US" dirty="0" smtClean="0">
                <a:effectLst>
                  <a:glow rad="101600">
                    <a:schemeClr val="bg1">
                      <a:alpha val="60000"/>
                    </a:schemeClr>
                  </a:glow>
                </a:effectLst>
              </a:rPr>
              <a:t>God’s way of getting our attention –        </a:t>
            </a:r>
            <a:r>
              <a:rPr lang="en-US" i="1" dirty="0" smtClean="0">
                <a:effectLst>
                  <a:glow rad="101600">
                    <a:schemeClr val="bg1">
                      <a:alpha val="60000"/>
                    </a:schemeClr>
                  </a:glow>
                </a:effectLst>
              </a:rPr>
              <a:t>(Matthew 11:28)</a:t>
            </a:r>
          </a:p>
          <a:p>
            <a:r>
              <a:rPr lang="en-US" dirty="0" smtClean="0">
                <a:effectLst>
                  <a:glow rad="101600">
                    <a:schemeClr val="bg1">
                      <a:alpha val="60000"/>
                    </a:schemeClr>
                  </a:glow>
                </a:effectLst>
              </a:rPr>
              <a:t>Causes us to examine our selves –            </a:t>
            </a:r>
            <a:r>
              <a:rPr lang="en-US" i="1" dirty="0" smtClean="0">
                <a:effectLst>
                  <a:glow rad="101600">
                    <a:schemeClr val="bg1">
                      <a:alpha val="60000"/>
                    </a:schemeClr>
                  </a:glow>
                </a:effectLst>
              </a:rPr>
              <a:t>(Proverbs 28:13)</a:t>
            </a:r>
          </a:p>
          <a:p>
            <a:r>
              <a:rPr lang="en-US" dirty="0" smtClean="0">
                <a:effectLst>
                  <a:glow rad="101600">
                    <a:schemeClr val="bg1">
                      <a:alpha val="60000"/>
                    </a:schemeClr>
                  </a:glow>
                </a:effectLst>
              </a:rPr>
              <a:t>Conquers pride – </a:t>
            </a:r>
            <a:r>
              <a:rPr lang="en-US" i="1" dirty="0" smtClean="0">
                <a:effectLst>
                  <a:glow rad="101600">
                    <a:schemeClr val="bg1">
                      <a:alpha val="60000"/>
                    </a:schemeClr>
                  </a:glow>
                </a:effectLst>
              </a:rPr>
              <a:t>(Proverbs 16:18)</a:t>
            </a:r>
          </a:p>
          <a:p>
            <a:r>
              <a:rPr lang="en-US" dirty="0" smtClean="0">
                <a:effectLst>
                  <a:glow rad="101600">
                    <a:schemeClr val="bg1">
                      <a:alpha val="60000"/>
                    </a:schemeClr>
                  </a:glow>
                </a:effectLst>
              </a:rPr>
              <a:t>Motivation to cry out to God – </a:t>
            </a:r>
            <a:r>
              <a:rPr lang="en-US" i="1" dirty="0" smtClean="0">
                <a:effectLst>
                  <a:glow rad="101600">
                    <a:schemeClr val="bg1">
                      <a:alpha val="60000"/>
                    </a:schemeClr>
                  </a:glow>
                </a:effectLst>
              </a:rPr>
              <a:t>(Psalms 3:4)</a:t>
            </a:r>
          </a:p>
          <a:p>
            <a:r>
              <a:rPr lang="en-US" dirty="0" smtClean="0">
                <a:effectLst>
                  <a:glow rad="101600">
                    <a:schemeClr val="bg1">
                      <a:alpha val="60000"/>
                    </a:schemeClr>
                  </a:glow>
                </a:effectLst>
              </a:rPr>
              <a:t>Purifies and strengthens our faith –               </a:t>
            </a:r>
            <a:r>
              <a:rPr lang="en-US" i="1" dirty="0" smtClean="0">
                <a:effectLst>
                  <a:glow rad="101600">
                    <a:schemeClr val="bg1">
                      <a:alpha val="60000"/>
                    </a:schemeClr>
                  </a:glow>
                </a:effectLst>
              </a:rPr>
              <a:t>(James 1:2-3)</a:t>
            </a:r>
          </a:p>
          <a:p>
            <a:r>
              <a:rPr lang="en-US" dirty="0" smtClean="0">
                <a:effectLst>
                  <a:glow rad="101600">
                    <a:schemeClr val="bg1">
                      <a:alpha val="60000"/>
                    </a:schemeClr>
                  </a:glow>
                </a:effectLst>
              </a:rPr>
              <a:t>Causes us to receive Christ’s power –                                          </a:t>
            </a:r>
            <a:r>
              <a:rPr lang="en-US" i="1" dirty="0" smtClean="0">
                <a:effectLst>
                  <a:glow rad="101600">
                    <a:schemeClr val="bg1">
                      <a:alpha val="60000"/>
                    </a:schemeClr>
                  </a:glow>
                </a:effectLst>
              </a:rPr>
              <a:t>(II Corinthians 12:7-10)</a:t>
            </a:r>
            <a:endParaRPr lang="en-US" b="1" i="1" dirty="0" smtClean="0">
              <a:effectLst>
                <a:glow rad="101600">
                  <a:schemeClr val="bg1">
                    <a:alpha val="60000"/>
                  </a:schemeClr>
                </a:glow>
              </a:effectLst>
            </a:endParaRPr>
          </a:p>
          <a:p>
            <a:endParaRPr lang="en-US" dirty="0">
              <a:effectLst>
                <a:glow rad="101600">
                  <a:schemeClr val="bg1">
                    <a:alpha val="60000"/>
                  </a:schemeClr>
                </a:glow>
              </a:effectLst>
            </a:endParaRPr>
          </a:p>
        </p:txBody>
      </p:sp>
      <p:pic>
        <p:nvPicPr>
          <p:cNvPr id="1026" name="Picture 2" descr="C:\Users\Ptr. Daniel White\Desktop\Bible pictures\Prophecy pictures\prophecy pictures\Praying\scan0003.jpg"/>
          <p:cNvPicPr>
            <a:picLocks noChangeAspect="1" noChangeArrowheads="1"/>
          </p:cNvPicPr>
          <p:nvPr/>
        </p:nvPicPr>
        <p:blipFill>
          <a:blip r:embed="rId3" cstate="print"/>
          <a:srcRect/>
          <a:stretch>
            <a:fillRect/>
          </a:stretch>
        </p:blipFill>
        <p:spPr bwMode="auto">
          <a:xfrm>
            <a:off x="6477000" y="1905000"/>
            <a:ext cx="2420938" cy="2130425"/>
          </a:xfrm>
          <a:prstGeom prst="rect">
            <a:avLst/>
          </a:prstGeom>
          <a:noFill/>
        </p:spPr>
      </p:pic>
      <p:pic>
        <p:nvPicPr>
          <p:cNvPr id="1028" name="Picture 4" descr="C:\Users\Ptr. Daniel White\Desktop\Bible pictures\Prophecy pictures\prophecy pictures\Praying\scan0058.jpg"/>
          <p:cNvPicPr>
            <a:picLocks noChangeAspect="1" noChangeArrowheads="1"/>
          </p:cNvPicPr>
          <p:nvPr/>
        </p:nvPicPr>
        <p:blipFill>
          <a:blip r:embed="rId4" cstate="print"/>
          <a:srcRect/>
          <a:stretch>
            <a:fillRect/>
          </a:stretch>
        </p:blipFill>
        <p:spPr bwMode="auto">
          <a:xfrm>
            <a:off x="6704497" y="4724401"/>
            <a:ext cx="2439503"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fade">
                                      <p:cBhvr>
                                        <p:cTn id="49"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629400"/>
          </a:xfrm>
        </p:spPr>
        <p:txBody>
          <a:bodyPr>
            <a:normAutofit fontScale="92500" lnSpcReduction="10000"/>
          </a:bodyPr>
          <a:lstStyle/>
          <a:p>
            <a:r>
              <a:rPr lang="en-US" dirty="0" smtClean="0">
                <a:effectLst>
                  <a:glow rad="101600">
                    <a:schemeClr val="bg1">
                      <a:alpha val="60000"/>
                    </a:schemeClr>
                  </a:glow>
                </a:effectLst>
              </a:rPr>
              <a:t>Causes us to reevaluate priorities –         </a:t>
            </a:r>
            <a:r>
              <a:rPr lang="en-US" i="1" dirty="0" smtClean="0">
                <a:effectLst>
                  <a:glow rad="101600">
                    <a:schemeClr val="bg1">
                      <a:alpha val="60000"/>
                    </a:schemeClr>
                  </a:glow>
                </a:effectLst>
              </a:rPr>
              <a:t>      (Haggai 1:3-8)</a:t>
            </a:r>
          </a:p>
          <a:p>
            <a:r>
              <a:rPr lang="en-US" dirty="0" smtClean="0">
                <a:effectLst>
                  <a:glow rad="101600">
                    <a:schemeClr val="bg1">
                      <a:alpha val="60000"/>
                    </a:schemeClr>
                  </a:glow>
                </a:effectLst>
              </a:rPr>
              <a:t>Sifts our friendships – </a:t>
            </a:r>
            <a:r>
              <a:rPr lang="en-US" i="1" dirty="0" smtClean="0">
                <a:effectLst>
                  <a:glow rad="101600">
                    <a:schemeClr val="bg1">
                      <a:alpha val="60000"/>
                    </a:schemeClr>
                  </a:glow>
                </a:effectLst>
              </a:rPr>
              <a:t>(Proverbs 17:17)</a:t>
            </a:r>
          </a:p>
          <a:p>
            <a:r>
              <a:rPr lang="en-US" dirty="0" smtClean="0">
                <a:effectLst>
                  <a:glow rad="101600">
                    <a:schemeClr val="bg1">
                      <a:alpha val="60000"/>
                    </a:schemeClr>
                  </a:glow>
                </a:effectLst>
              </a:rPr>
              <a:t>Prepares us to comfort others –                               </a:t>
            </a:r>
            <a:r>
              <a:rPr lang="en-US" i="1" dirty="0" smtClean="0">
                <a:effectLst>
                  <a:glow rad="101600">
                    <a:schemeClr val="bg1">
                      <a:alpha val="60000"/>
                    </a:schemeClr>
                  </a:glow>
                </a:effectLst>
              </a:rPr>
              <a:t>(II Corinthians 1:3-5)</a:t>
            </a:r>
          </a:p>
          <a:p>
            <a:r>
              <a:rPr lang="en-US" dirty="0" smtClean="0">
                <a:effectLst>
                  <a:glow rad="101600">
                    <a:schemeClr val="bg1">
                      <a:alpha val="60000"/>
                    </a:schemeClr>
                  </a:glow>
                </a:effectLst>
              </a:rPr>
              <a:t>Tests our love and commitment for God </a:t>
            </a:r>
            <a:r>
              <a:rPr lang="en-US" i="1" dirty="0" smtClean="0">
                <a:effectLst>
                  <a:glow rad="101600">
                    <a:schemeClr val="bg1">
                      <a:alpha val="60000"/>
                    </a:schemeClr>
                  </a:glow>
                </a:effectLst>
              </a:rPr>
              <a:t>– (Job)</a:t>
            </a:r>
          </a:p>
          <a:p>
            <a:r>
              <a:rPr lang="en-US" dirty="0" smtClean="0">
                <a:effectLst>
                  <a:glow rad="101600">
                    <a:schemeClr val="bg1">
                      <a:alpha val="60000"/>
                    </a:schemeClr>
                  </a:glow>
                </a:effectLst>
              </a:rPr>
              <a:t>Increases our hatred for disobedience – </a:t>
            </a:r>
            <a:r>
              <a:rPr lang="en-US" i="1" dirty="0" smtClean="0">
                <a:effectLst>
                  <a:glow rad="101600">
                    <a:schemeClr val="bg1">
                      <a:alpha val="60000"/>
                    </a:schemeClr>
                  </a:glow>
                </a:effectLst>
              </a:rPr>
              <a:t>(Galatians 6:7-8)</a:t>
            </a:r>
          </a:p>
          <a:p>
            <a:r>
              <a:rPr lang="en-US" dirty="0" smtClean="0">
                <a:effectLst>
                  <a:glow rad="101600">
                    <a:schemeClr val="bg1">
                      <a:alpha val="60000"/>
                    </a:schemeClr>
                  </a:glow>
                </a:effectLst>
              </a:rPr>
              <a:t>Develops godly character – </a:t>
            </a:r>
            <a:r>
              <a:rPr lang="en-US" i="1" dirty="0" smtClean="0">
                <a:effectLst>
                  <a:glow rad="101600">
                    <a:schemeClr val="bg1">
                      <a:alpha val="60000"/>
                    </a:schemeClr>
                  </a:glow>
                </a:effectLst>
              </a:rPr>
              <a:t>(I Peter 4:1-2)</a:t>
            </a:r>
          </a:p>
          <a:p>
            <a:r>
              <a:rPr lang="en-US" dirty="0" smtClean="0">
                <a:effectLst>
                  <a:glow rad="101600">
                    <a:schemeClr val="bg1">
                      <a:alpha val="60000"/>
                    </a:schemeClr>
                  </a:glow>
                </a:effectLst>
              </a:rPr>
              <a:t>Causes us to experience close fellowship with God – </a:t>
            </a:r>
            <a:r>
              <a:rPr lang="en-US" i="1" dirty="0" smtClean="0">
                <a:effectLst>
                  <a:glow rad="101600">
                    <a:schemeClr val="bg1">
                      <a:alpha val="60000"/>
                    </a:schemeClr>
                  </a:glow>
                </a:effectLst>
              </a:rPr>
              <a:t>(II Timothy 1:12</a:t>
            </a:r>
            <a:r>
              <a:rPr lang="en-US" i="1" dirty="0" smtClean="0">
                <a:effectLst>
                  <a:glow rad="101600">
                    <a:schemeClr val="bg1">
                      <a:alpha val="60000"/>
                    </a:schemeClr>
                  </a:glow>
                </a:effectLst>
              </a:rPr>
              <a:t>)</a:t>
            </a:r>
          </a:p>
          <a:p>
            <a:r>
              <a:rPr lang="en-US" dirty="0" smtClean="0">
                <a:effectLst>
                  <a:glow rad="101600">
                    <a:schemeClr val="bg1">
                      <a:alpha val="60000"/>
                    </a:schemeClr>
                  </a:glow>
                </a:effectLst>
              </a:rPr>
              <a:t>Unites families </a:t>
            </a:r>
            <a:r>
              <a:rPr lang="en-US" i="1" dirty="0" smtClean="0">
                <a:effectLst>
                  <a:glow rad="101600">
                    <a:schemeClr val="bg1">
                      <a:alpha val="60000"/>
                    </a:schemeClr>
                  </a:glow>
                </a:effectLst>
              </a:rPr>
              <a:t>– (Ephesians 6:1-4)</a:t>
            </a:r>
            <a:endParaRPr lang="en-US" i="1" dirty="0" smtClean="0">
              <a:effectLst>
                <a:glow rad="101600">
                  <a:schemeClr val="bg1">
                    <a:alpha val="60000"/>
                  </a:schemeClr>
                </a:glow>
              </a:effectLst>
            </a:endParaRPr>
          </a:p>
          <a:p>
            <a:r>
              <a:rPr lang="en-US" dirty="0" smtClean="0">
                <a:effectLst>
                  <a:glow rad="101600">
                    <a:schemeClr val="bg1">
                      <a:alpha val="60000"/>
                    </a:schemeClr>
                  </a:glow>
                </a:effectLst>
              </a:rPr>
              <a:t>Results in special rewards in heaven –           </a:t>
            </a:r>
            <a:r>
              <a:rPr lang="en-US" dirty="0" smtClean="0">
                <a:effectLst>
                  <a:glow rad="101600">
                    <a:schemeClr val="bg1">
                      <a:alpha val="60000"/>
                    </a:schemeClr>
                  </a:glow>
                </a:effectLst>
              </a:rPr>
              <a:t>      </a:t>
            </a:r>
            <a:r>
              <a:rPr lang="en-US" i="1" dirty="0" smtClean="0">
                <a:effectLst>
                  <a:glow rad="101600">
                    <a:schemeClr val="bg1">
                      <a:alpha val="60000"/>
                    </a:schemeClr>
                  </a:glow>
                </a:effectLst>
              </a:rPr>
              <a:t>(</a:t>
            </a:r>
            <a:r>
              <a:rPr lang="en-US" i="1" dirty="0" smtClean="0">
                <a:effectLst>
                  <a:glow rad="101600">
                    <a:schemeClr val="bg1">
                      <a:alpha val="60000"/>
                    </a:schemeClr>
                  </a:glow>
                </a:effectLst>
              </a:rPr>
              <a:t>James 1:12)</a:t>
            </a:r>
          </a:p>
        </p:txBody>
      </p:sp>
      <p:pic>
        <p:nvPicPr>
          <p:cNvPr id="2050" name="Picture 2" descr="C:\Users\Ptr. Daniel White\Desktop\Bible pictures\Prophecy pictures\prophecy pictures\Praying\14-1.gif"/>
          <p:cNvPicPr>
            <a:picLocks noChangeAspect="1" noChangeArrowheads="1"/>
          </p:cNvPicPr>
          <p:nvPr/>
        </p:nvPicPr>
        <p:blipFill>
          <a:blip r:embed="rId3"/>
          <a:srcRect/>
          <a:stretch>
            <a:fillRect/>
          </a:stretch>
        </p:blipFill>
        <p:spPr bwMode="auto">
          <a:xfrm>
            <a:off x="6934200" y="0"/>
            <a:ext cx="1924594" cy="2514600"/>
          </a:xfrm>
          <a:prstGeom prst="rect">
            <a:avLst/>
          </a:prstGeom>
          <a:noFill/>
        </p:spPr>
      </p:pic>
      <p:pic>
        <p:nvPicPr>
          <p:cNvPr id="2052" name="Picture 4" descr="C:\Users\Ptr. Daniel White\Desktop\Bible pictures\Prophecy pictures\prophecy pictures\crowns\1 Dad's Pix (5).bmp"/>
          <p:cNvPicPr>
            <a:picLocks noChangeAspect="1" noChangeArrowheads="1"/>
          </p:cNvPicPr>
          <p:nvPr/>
        </p:nvPicPr>
        <p:blipFill>
          <a:blip r:embed="rId4" cstate="print"/>
          <a:srcRect/>
          <a:stretch>
            <a:fillRect/>
          </a:stretch>
        </p:blipFill>
        <p:spPr bwMode="auto">
          <a:xfrm>
            <a:off x="6934200" y="5334000"/>
            <a:ext cx="2057400" cy="15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052"/>
                                        </p:tgtEl>
                                        <p:attrNameLst>
                                          <p:attrName>style.visibility</p:attrName>
                                        </p:attrNameLst>
                                      </p:cBhvr>
                                      <p:to>
                                        <p:strVal val="visible"/>
                                      </p:to>
                                    </p:set>
                                    <p:animEffect transition="in" filter="fade">
                                      <p:cBhvr>
                                        <p:cTn id="70"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effectLst>
                  <a:glow rad="101600">
                    <a:schemeClr val="bg1">
                      <a:alpha val="60000"/>
                    </a:schemeClr>
                  </a:glow>
                </a:effectLst>
              </a:rPr>
              <a:t>Review</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228600" y="1371600"/>
            <a:ext cx="8458200" cy="5486400"/>
          </a:xfrm>
        </p:spPr>
        <p:txBody>
          <a:bodyPr>
            <a:normAutofit/>
          </a:bodyPr>
          <a:lstStyle/>
          <a:p>
            <a:r>
              <a:rPr lang="en-US" dirty="0" smtClean="0">
                <a:effectLst>
                  <a:glow rad="101600">
                    <a:schemeClr val="bg1">
                      <a:alpha val="60000"/>
                    </a:schemeClr>
                  </a:glow>
                </a:effectLst>
              </a:rPr>
              <a:t>We are stewards of all God has entrusted to us.</a:t>
            </a:r>
          </a:p>
          <a:p>
            <a:r>
              <a:rPr lang="en-US" dirty="0" smtClean="0">
                <a:effectLst>
                  <a:glow rad="101600">
                    <a:schemeClr val="bg1">
                      <a:alpha val="60000"/>
                    </a:schemeClr>
                  </a:glow>
                </a:effectLst>
              </a:rPr>
              <a:t>We are responsible to manage God’s resources     according to His Word - </a:t>
            </a:r>
            <a:endParaRPr lang="en-US" dirty="0" smtClean="0">
              <a:solidFill>
                <a:srgbClr val="FFC000"/>
              </a:solidFill>
              <a:effectLst>
                <a:glow rad="101600">
                  <a:schemeClr val="bg1">
                    <a:alpha val="60000"/>
                  </a:schemeClr>
                </a:glow>
              </a:effectLst>
            </a:endParaRPr>
          </a:p>
          <a:p>
            <a:pPr>
              <a:buNone/>
            </a:pPr>
            <a:r>
              <a:rPr lang="en-US" i="1" dirty="0">
                <a:solidFill>
                  <a:srgbClr val="FFC000"/>
                </a:solidFill>
                <a:effectLst>
                  <a:glow rad="101600">
                    <a:schemeClr val="bg1">
                      <a:alpha val="60000"/>
                    </a:schemeClr>
                  </a:glow>
                </a:effectLst>
              </a:rPr>
              <a:t> </a:t>
            </a:r>
            <a:r>
              <a:rPr lang="en-US" i="1" dirty="0" smtClean="0">
                <a:solidFill>
                  <a:srgbClr val="FFC000"/>
                </a:solidFill>
                <a:effectLst>
                  <a:glow rad="101600">
                    <a:schemeClr val="bg1">
                      <a:alpha val="60000"/>
                    </a:schemeClr>
                  </a:glow>
                </a:effectLst>
              </a:rPr>
              <a:t>   “My money is a trust (stewardship) from God and must be earned and managed according to Biblical principles.”</a:t>
            </a:r>
          </a:p>
          <a:p>
            <a:r>
              <a:rPr lang="en-US" dirty="0" smtClean="0">
                <a:effectLst>
                  <a:glow rad="101600">
                    <a:schemeClr val="bg1">
                      <a:alpha val="60000"/>
                    </a:schemeClr>
                  </a:glow>
                </a:effectLst>
              </a:rPr>
              <a:t>Personal Commitment</a:t>
            </a:r>
            <a:r>
              <a:rPr lang="en-US" dirty="0"/>
              <a:t> </a:t>
            </a:r>
            <a:r>
              <a:rPr lang="en-US" dirty="0" smtClean="0">
                <a:effectLst>
                  <a:glow rad="101600">
                    <a:schemeClr val="bg1">
                      <a:alpha val="60000"/>
                    </a:schemeClr>
                  </a:glow>
                </a:effectLst>
              </a:rPr>
              <a:t>-</a:t>
            </a:r>
            <a:r>
              <a:rPr lang="en-US" dirty="0" smtClean="0"/>
              <a:t/>
            </a:r>
            <a:br>
              <a:rPr lang="en-US" dirty="0" smtClean="0"/>
            </a:br>
            <a:r>
              <a:rPr lang="en-US" i="1" dirty="0" smtClean="0">
                <a:solidFill>
                  <a:srgbClr val="FFC000"/>
                </a:solidFill>
                <a:effectLst>
                  <a:glow rad="101600">
                    <a:schemeClr val="bg1">
                      <a:alpha val="60000"/>
                    </a:schemeClr>
                  </a:glow>
                </a:effectLst>
              </a:rPr>
              <a:t>“I will purpose to work towards gaining and maintaining financial freedom according to Biblical principles.”</a:t>
            </a:r>
            <a:endParaRPr lang="en-US" dirty="0" smtClean="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295400"/>
          </a:xfrm>
        </p:spPr>
        <p:txBody>
          <a:bodyPr>
            <a:normAutofit fontScale="90000"/>
          </a:bodyPr>
          <a:lstStyle/>
          <a:p>
            <a:r>
              <a:rPr lang="en-US" dirty="0" smtClean="0"/>
              <a:t/>
            </a:r>
            <a:br>
              <a:rPr lang="en-US" dirty="0" smtClean="0"/>
            </a:br>
            <a:r>
              <a:rPr lang="en-US" dirty="0" smtClean="0">
                <a:effectLst>
                  <a:glow rad="101600">
                    <a:schemeClr val="bg1">
                      <a:alpha val="60000"/>
                    </a:schemeClr>
                  </a:glow>
                </a:effectLst>
              </a:rPr>
              <a:t>What Happens if You do not See the Benefits in Financial Need?</a:t>
            </a:r>
            <a:endParaRPr lang="en-US" dirty="0">
              <a:effectLst>
                <a:glow rad="101600">
                  <a:schemeClr val="bg1">
                    <a:alpha val="60000"/>
                  </a:schemeClr>
                </a:glow>
              </a:effectLst>
            </a:endParaRPr>
          </a:p>
        </p:txBody>
      </p:sp>
      <p:sp>
        <p:nvSpPr>
          <p:cNvPr id="5" name="Content Placeholder 4"/>
          <p:cNvSpPr>
            <a:spLocks noGrp="1"/>
          </p:cNvSpPr>
          <p:nvPr>
            <p:ph idx="1"/>
          </p:nvPr>
        </p:nvSpPr>
        <p:spPr>
          <a:xfrm>
            <a:off x="152400" y="1447800"/>
            <a:ext cx="8686800" cy="5410200"/>
          </a:xfrm>
        </p:spPr>
        <p:txBody>
          <a:bodyPr>
            <a:normAutofit/>
          </a:bodyPr>
          <a:lstStyle/>
          <a:p>
            <a:pPr>
              <a:buFont typeface="Arial" charset="0"/>
              <a:buChar char="•"/>
            </a:pPr>
            <a:r>
              <a:rPr lang="en-US" dirty="0" smtClean="0">
                <a:effectLst>
                  <a:glow rad="101600">
                    <a:schemeClr val="bg1">
                      <a:alpha val="60000"/>
                    </a:schemeClr>
                  </a:glow>
                </a:effectLst>
              </a:rPr>
              <a:t>Loss of joy – </a:t>
            </a:r>
            <a:r>
              <a:rPr lang="en-US" i="1" dirty="0" smtClean="0">
                <a:effectLst>
                  <a:glow rad="101600">
                    <a:schemeClr val="bg1">
                      <a:alpha val="60000"/>
                    </a:schemeClr>
                  </a:glow>
                </a:effectLst>
              </a:rPr>
              <a:t>(Nehemiah 8:10)</a:t>
            </a:r>
          </a:p>
          <a:p>
            <a:pPr>
              <a:buFont typeface="Arial" charset="0"/>
              <a:buChar char="•"/>
            </a:pPr>
            <a:r>
              <a:rPr lang="en-US" dirty="0" smtClean="0">
                <a:effectLst>
                  <a:glow rad="101600">
                    <a:schemeClr val="bg1">
                      <a:alpha val="60000"/>
                    </a:schemeClr>
                  </a:glow>
                </a:effectLst>
              </a:rPr>
              <a:t>Loss of peace – </a:t>
            </a:r>
            <a:r>
              <a:rPr lang="en-US" i="1" dirty="0" smtClean="0">
                <a:effectLst>
                  <a:glow rad="101600">
                    <a:schemeClr val="bg1">
                      <a:alpha val="60000"/>
                    </a:schemeClr>
                  </a:glow>
                </a:effectLst>
              </a:rPr>
              <a:t>(John 14:27)</a:t>
            </a:r>
          </a:p>
          <a:p>
            <a:pPr>
              <a:buFont typeface="Arial" charset="0"/>
              <a:buChar char="•"/>
            </a:pPr>
            <a:r>
              <a:rPr lang="en-US" dirty="0" smtClean="0">
                <a:effectLst>
                  <a:glow rad="101600">
                    <a:schemeClr val="bg1">
                      <a:alpha val="60000"/>
                    </a:schemeClr>
                  </a:glow>
                </a:effectLst>
              </a:rPr>
              <a:t>Loss of testimony –                                                   </a:t>
            </a:r>
            <a:r>
              <a:rPr lang="en-US" i="1" dirty="0" smtClean="0">
                <a:effectLst>
                  <a:glow rad="101600">
                    <a:schemeClr val="bg1">
                      <a:alpha val="60000"/>
                    </a:schemeClr>
                  </a:glow>
                </a:effectLst>
              </a:rPr>
              <a:t>(II Thessalonians 1:10)</a:t>
            </a:r>
          </a:p>
          <a:p>
            <a:pPr>
              <a:buFont typeface="Arial" charset="0"/>
              <a:buChar char="•"/>
            </a:pPr>
            <a:r>
              <a:rPr lang="en-US" dirty="0" smtClean="0">
                <a:effectLst>
                  <a:glow rad="101600">
                    <a:schemeClr val="bg1">
                      <a:alpha val="60000"/>
                    </a:schemeClr>
                  </a:glow>
                </a:effectLst>
              </a:rPr>
              <a:t>Anger – </a:t>
            </a:r>
            <a:r>
              <a:rPr lang="en-US" i="1" dirty="0" smtClean="0">
                <a:effectLst>
                  <a:glow rad="101600">
                    <a:schemeClr val="bg1">
                      <a:alpha val="60000"/>
                    </a:schemeClr>
                  </a:glow>
                </a:effectLst>
              </a:rPr>
              <a:t>(Ephesians 4:31)</a:t>
            </a:r>
          </a:p>
          <a:p>
            <a:pPr>
              <a:buFont typeface="Arial" charset="0"/>
              <a:buChar char="•"/>
            </a:pPr>
            <a:r>
              <a:rPr lang="en-US" dirty="0" smtClean="0">
                <a:effectLst>
                  <a:glow rad="101600">
                    <a:schemeClr val="bg1">
                      <a:alpha val="60000"/>
                    </a:schemeClr>
                  </a:glow>
                </a:effectLst>
              </a:rPr>
              <a:t>Resentment – </a:t>
            </a:r>
            <a:r>
              <a:rPr lang="en-US" i="1" dirty="0" smtClean="0">
                <a:effectLst>
                  <a:glow rad="101600">
                    <a:schemeClr val="bg1">
                      <a:alpha val="60000"/>
                    </a:schemeClr>
                  </a:glow>
                </a:effectLst>
              </a:rPr>
              <a:t>(I Peter 2:1)</a:t>
            </a:r>
          </a:p>
          <a:p>
            <a:pPr>
              <a:buFont typeface="Arial" charset="0"/>
              <a:buChar char="•"/>
            </a:pPr>
            <a:r>
              <a:rPr lang="en-US" dirty="0" smtClean="0">
                <a:effectLst>
                  <a:glow rad="101600">
                    <a:schemeClr val="bg1">
                      <a:alpha val="60000"/>
                    </a:schemeClr>
                  </a:glow>
                </a:effectLst>
              </a:rPr>
              <a:t>Bitterness – </a:t>
            </a:r>
            <a:r>
              <a:rPr lang="en-US" i="1" dirty="0" smtClean="0">
                <a:effectLst>
                  <a:glow rad="101600">
                    <a:schemeClr val="bg1">
                      <a:alpha val="60000"/>
                    </a:schemeClr>
                  </a:glow>
                </a:effectLst>
              </a:rPr>
              <a:t>(Hebrews 12:15)</a:t>
            </a:r>
          </a:p>
          <a:p>
            <a:pPr>
              <a:buFont typeface="Arial" charset="0"/>
              <a:buChar char="•"/>
            </a:pPr>
            <a:r>
              <a:rPr lang="en-US" dirty="0" smtClean="0">
                <a:effectLst>
                  <a:glow rad="101600">
                    <a:schemeClr val="bg1">
                      <a:alpha val="60000"/>
                    </a:schemeClr>
                  </a:glow>
                </a:effectLst>
              </a:rPr>
              <a:t>Unprofitable servant of the Lord –                           </a:t>
            </a:r>
            <a:r>
              <a:rPr lang="en-US" i="1" dirty="0" smtClean="0">
                <a:effectLst>
                  <a:glow rad="101600">
                    <a:schemeClr val="bg1">
                      <a:alpha val="60000"/>
                    </a:schemeClr>
                  </a:glow>
                </a:effectLst>
              </a:rPr>
              <a:t>(I Corinthians 9:27)</a:t>
            </a:r>
          </a:p>
          <a:p>
            <a:pPr>
              <a:buNone/>
            </a:pPr>
            <a:endParaRPr lang="en-US" dirty="0"/>
          </a:p>
        </p:txBody>
      </p:sp>
      <p:pic>
        <p:nvPicPr>
          <p:cNvPr id="3079" name="Picture 7"/>
          <p:cNvPicPr>
            <a:picLocks noChangeAspect="1" noChangeArrowheads="1"/>
          </p:cNvPicPr>
          <p:nvPr/>
        </p:nvPicPr>
        <p:blipFill>
          <a:blip r:embed="rId3"/>
          <a:srcRect/>
          <a:stretch>
            <a:fillRect/>
          </a:stretch>
        </p:blipFill>
        <p:spPr bwMode="auto">
          <a:xfrm>
            <a:off x="6781800" y="4270375"/>
            <a:ext cx="1728787" cy="2587625"/>
          </a:xfrm>
          <a:prstGeom prst="rect">
            <a:avLst/>
          </a:prstGeom>
          <a:noFill/>
          <a:ln w="9525">
            <a:noFill/>
            <a:miter lim="800000"/>
            <a:headEnd/>
            <a:tailEnd/>
          </a:ln>
          <a:effectLst/>
        </p:spPr>
      </p:pic>
      <p:pic>
        <p:nvPicPr>
          <p:cNvPr id="3080" name="Picture 8"/>
          <p:cNvPicPr>
            <a:picLocks noChangeAspect="1" noChangeArrowheads="1"/>
          </p:cNvPicPr>
          <p:nvPr/>
        </p:nvPicPr>
        <p:blipFill>
          <a:blip r:embed="rId4"/>
          <a:srcRect/>
          <a:stretch>
            <a:fillRect/>
          </a:stretch>
        </p:blipFill>
        <p:spPr bwMode="auto">
          <a:xfrm>
            <a:off x="6553200" y="1295400"/>
            <a:ext cx="2209800" cy="2895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1000" fill="hold"/>
                                        <p:tgtEl>
                                          <p:spTgt spid="5">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1000" fill="hold"/>
                                        <p:tgtEl>
                                          <p:spTgt spid="5">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1000" fill="hold"/>
                                        <p:tgtEl>
                                          <p:spTgt spid="5">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5">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079"/>
                                        </p:tgtEl>
                                        <p:attrNameLst>
                                          <p:attrName>style.visibility</p:attrName>
                                        </p:attrNameLst>
                                      </p:cBhvr>
                                      <p:to>
                                        <p:strVal val="visible"/>
                                      </p:to>
                                    </p:set>
                                    <p:animEffect transition="in" filter="fade">
                                      <p:cBhvr>
                                        <p:cTn id="56" dur="2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00800"/>
          </a:xfrm>
        </p:spPr>
        <p:txBody>
          <a:bodyPr/>
          <a:lstStyle/>
          <a:p>
            <a:r>
              <a:rPr lang="en-US" dirty="0" smtClean="0">
                <a:effectLst>
                  <a:glow rad="101600">
                    <a:schemeClr val="bg1">
                      <a:alpha val="60000"/>
                    </a:schemeClr>
                  </a:glow>
                </a:effectLst>
              </a:rPr>
              <a:t>Financial freedom is knowing how to receive  provisions from the Lord. </a:t>
            </a:r>
          </a:p>
          <a:p>
            <a:pPr>
              <a:buNone/>
            </a:pPr>
            <a:endParaRPr lang="en-US" dirty="0" smtClean="0">
              <a:effectLst>
                <a:glow rad="101600">
                  <a:schemeClr val="bg1">
                    <a:alpha val="60000"/>
                  </a:schemeClr>
                </a:glow>
              </a:effectLst>
            </a:endParaRPr>
          </a:p>
          <a:p>
            <a:pPr>
              <a:buNone/>
            </a:pPr>
            <a:endParaRPr lang="en-US" dirty="0" smtClean="0">
              <a:effectLst>
                <a:glow rad="101600">
                  <a:schemeClr val="bg1">
                    <a:alpha val="60000"/>
                  </a:schemeClr>
                </a:glow>
              </a:effectLst>
            </a:endParaRPr>
          </a:p>
          <a:p>
            <a:r>
              <a:rPr lang="en-US" dirty="0" smtClean="0">
                <a:effectLst>
                  <a:glow rad="101600">
                    <a:schemeClr val="bg1">
                      <a:alpha val="60000"/>
                    </a:schemeClr>
                  </a:glow>
                </a:effectLst>
              </a:rPr>
              <a:t>Financial freedom is knowing how </a:t>
            </a:r>
            <a:br>
              <a:rPr lang="en-US" dirty="0" smtClean="0">
                <a:effectLst>
                  <a:glow rad="101600">
                    <a:schemeClr val="bg1">
                      <a:alpha val="60000"/>
                    </a:schemeClr>
                  </a:glow>
                </a:effectLst>
              </a:rPr>
            </a:br>
            <a:r>
              <a:rPr lang="en-US" dirty="0" smtClean="0">
                <a:effectLst>
                  <a:glow rad="101600">
                    <a:schemeClr val="bg1">
                      <a:alpha val="60000"/>
                    </a:schemeClr>
                  </a:glow>
                </a:effectLst>
              </a:rPr>
              <a:t>to manage money.</a:t>
            </a:r>
          </a:p>
          <a:p>
            <a:pPr>
              <a:buNone/>
            </a:pPr>
            <a:endParaRPr lang="en-US" dirty="0" smtClean="0">
              <a:effectLst>
                <a:glow rad="101600">
                  <a:schemeClr val="bg1">
                    <a:alpha val="60000"/>
                  </a:schemeClr>
                </a:glow>
              </a:effectLst>
            </a:endParaRPr>
          </a:p>
          <a:p>
            <a:pPr>
              <a:buNone/>
            </a:pPr>
            <a:endParaRPr lang="en-US" dirty="0">
              <a:effectLst>
                <a:glow rad="101600">
                  <a:schemeClr val="bg1">
                    <a:alpha val="60000"/>
                  </a:schemeClr>
                </a:glow>
              </a:effectLst>
            </a:endParaRPr>
          </a:p>
          <a:p>
            <a:pPr>
              <a:buNone/>
            </a:pPr>
            <a:endParaRPr lang="en-US" dirty="0" smtClean="0">
              <a:effectLst>
                <a:glow rad="101600">
                  <a:schemeClr val="bg1">
                    <a:alpha val="60000"/>
                  </a:schemeClr>
                </a:glow>
              </a:effectLst>
            </a:endParaRPr>
          </a:p>
          <a:p>
            <a:r>
              <a:rPr lang="en-US" dirty="0" smtClean="0">
                <a:effectLst>
                  <a:glow rad="101600">
                    <a:schemeClr val="bg1">
                      <a:alpha val="60000"/>
                    </a:schemeClr>
                  </a:glow>
                </a:effectLst>
              </a:rPr>
              <a:t>Financial freedom is developing </a:t>
            </a:r>
            <a:br>
              <a:rPr lang="en-US" dirty="0" smtClean="0">
                <a:effectLst>
                  <a:glow rad="101600">
                    <a:schemeClr val="bg1">
                      <a:alpha val="60000"/>
                    </a:schemeClr>
                  </a:glow>
                </a:effectLst>
              </a:rPr>
            </a:br>
            <a:r>
              <a:rPr lang="en-US" dirty="0" smtClean="0">
                <a:effectLst>
                  <a:glow rad="101600">
                    <a:schemeClr val="bg1">
                      <a:alpha val="60000"/>
                    </a:schemeClr>
                  </a:glow>
                </a:effectLst>
              </a:rPr>
              <a:t>a giving spirit.</a:t>
            </a:r>
            <a:endParaRPr lang="en-US" dirty="0"/>
          </a:p>
        </p:txBody>
      </p:sp>
      <p:pic>
        <p:nvPicPr>
          <p:cNvPr id="1026" name="Picture 2" descr="C:\Users\Ptr. Daniel White\Desktop\Bible pictures\4-Bib Pics-Misc\GIVING\Giving 1474105.jpg"/>
          <p:cNvPicPr>
            <a:picLocks noChangeAspect="1" noChangeArrowheads="1"/>
          </p:cNvPicPr>
          <p:nvPr/>
        </p:nvPicPr>
        <p:blipFill>
          <a:blip r:embed="rId3" cstate="print"/>
          <a:srcRect/>
          <a:stretch>
            <a:fillRect/>
          </a:stretch>
        </p:blipFill>
        <p:spPr bwMode="auto">
          <a:xfrm>
            <a:off x="6477000" y="4953000"/>
            <a:ext cx="2059517" cy="1544638"/>
          </a:xfrm>
          <a:prstGeom prst="rect">
            <a:avLst/>
          </a:prstGeom>
          <a:noFill/>
        </p:spPr>
      </p:pic>
      <p:pic>
        <p:nvPicPr>
          <p:cNvPr id="1027" name="Picture 3" descr="C:\Users\Ptr. Daniel White\Desktop\Prophecy pictures\prophecy pictures\Praying\scan0036.jp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6477000" y="762000"/>
            <a:ext cx="1858962" cy="1751735"/>
          </a:xfrm>
          <a:prstGeom prst="rect">
            <a:avLst/>
          </a:prstGeom>
          <a:noFill/>
        </p:spPr>
      </p:pic>
      <p:pic>
        <p:nvPicPr>
          <p:cNvPr id="1029" name="Picture 5" descr="C:\Users\Ptr. Daniel White\Desktop\Prophecy pictures\prophecy pictures\bibles and book of life\bible-studying-pen-papger.gif.jpg"/>
          <p:cNvPicPr>
            <a:picLocks noChangeAspect="1" noChangeArrowheads="1"/>
          </p:cNvPicPr>
          <p:nvPr/>
        </p:nvPicPr>
        <p:blipFill>
          <a:blip r:embed="rId5">
            <a:duotone>
              <a:prstClr val="black"/>
              <a:schemeClr val="accent6">
                <a:tint val="45000"/>
                <a:satMod val="400000"/>
              </a:schemeClr>
            </a:duotone>
          </a:blip>
          <a:srcRect/>
          <a:stretch>
            <a:fillRect/>
          </a:stretch>
        </p:blipFill>
        <p:spPr bwMode="auto">
          <a:xfrm>
            <a:off x="4267200" y="3200400"/>
            <a:ext cx="1905000" cy="1571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2000"/>
                                        <p:tgtEl>
                                          <p:spTgt spid="1029"/>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amond(in)">
                                      <p:cBhvr>
                                        <p:cTn id="27" dur="2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fade">
                                      <p:cBhvr>
                                        <p:cTn id="3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effectLst>
                  <a:glow rad="101600">
                    <a:schemeClr val="bg1">
                      <a:alpha val="60000"/>
                    </a:schemeClr>
                  </a:glow>
                </a:effectLst>
              </a:rPr>
              <a:t>Financial Freedom</a:t>
            </a:r>
            <a:endParaRPr lang="en-US" dirty="0">
              <a:effectLst>
                <a:glow rad="101600">
                  <a:schemeClr val="bg1">
                    <a:alpha val="60000"/>
                  </a:schemeClr>
                </a:glow>
              </a:effectLst>
            </a:endParaRPr>
          </a:p>
        </p:txBody>
      </p:sp>
      <p:sp>
        <p:nvSpPr>
          <p:cNvPr id="3" name="Content Placeholder 2"/>
          <p:cNvSpPr>
            <a:spLocks noGrp="1"/>
          </p:cNvSpPr>
          <p:nvPr>
            <p:ph idx="4294967295"/>
          </p:nvPr>
        </p:nvSpPr>
        <p:spPr>
          <a:xfrm>
            <a:off x="228600" y="1600200"/>
            <a:ext cx="8915400" cy="5029200"/>
          </a:xfrm>
        </p:spPr>
        <p:txBody>
          <a:bodyPr>
            <a:noAutofit/>
          </a:bodyPr>
          <a:lstStyle/>
          <a:p>
            <a:r>
              <a:rPr lang="en-US" sz="3400" dirty="0" smtClean="0">
                <a:effectLst>
                  <a:glow rad="101600">
                    <a:schemeClr val="bg1">
                      <a:alpha val="60000"/>
                    </a:schemeClr>
                  </a:glow>
                </a:effectLst>
              </a:rPr>
              <a:t>Financial freedom is committing ourselves to God’s purposes for money – </a:t>
            </a:r>
          </a:p>
          <a:p>
            <a:pPr>
              <a:buNone/>
            </a:pPr>
            <a:r>
              <a:rPr lang="en-US" sz="3400" i="1" dirty="0" smtClean="0">
                <a:solidFill>
                  <a:srgbClr val="FFC000"/>
                </a:solidFill>
                <a:effectLst>
                  <a:glow rad="101600">
                    <a:schemeClr val="bg1">
                      <a:alpha val="60000"/>
                    </a:schemeClr>
                  </a:glow>
                </a:effectLst>
              </a:rPr>
              <a:t>   “The purpose of money is not to free us from daily dependence on God, but to demonstrate God’s love and power in our lives.”</a:t>
            </a:r>
          </a:p>
          <a:p>
            <a:pPr>
              <a:buNone/>
            </a:pPr>
            <a:r>
              <a:rPr lang="en-US" sz="3400" i="1" dirty="0" smtClean="0">
                <a:solidFill>
                  <a:srgbClr val="FFC000"/>
                </a:solidFill>
                <a:effectLst>
                  <a:glow rad="101600">
                    <a:schemeClr val="bg1">
                      <a:alpha val="60000"/>
                    </a:schemeClr>
                  </a:glow>
                </a:effectLst>
              </a:rPr>
              <a:t>  “Give us this day our daily bread…If God so clothed the grass of the field, which today is, and tomorrow is cast into the oven, shall He not much more clothe you, O ye of little faith.”</a:t>
            </a:r>
            <a:endParaRPr lang="en-US" sz="3400" i="1" dirty="0">
              <a:solidFill>
                <a:srgbClr val="FFC000"/>
              </a:solidFill>
              <a:effectLst>
                <a:glow rad="101600">
                  <a:schemeClr val="bg1">
                    <a:alpha val="60000"/>
                  </a:schemeClr>
                </a:glow>
              </a:effectLst>
            </a:endParaRPr>
          </a:p>
        </p:txBody>
      </p:sp>
      <p:pic>
        <p:nvPicPr>
          <p:cNvPr id="4098" name="Picture 2" descr="C:\Users\Ptr. Daniel White\Desktop\Bible pictures\Prophecy pictures\prophecy pictures\riches materal pos. plesures, worldly\Blue_Money.jpg"/>
          <p:cNvPicPr>
            <a:picLocks noChangeAspect="1" noChangeArrowheads="1"/>
          </p:cNvPicPr>
          <p:nvPr/>
        </p:nvPicPr>
        <p:blipFill>
          <a:blip r:embed="rId3" cstate="print"/>
          <a:srcRect/>
          <a:stretch>
            <a:fillRect/>
          </a:stretch>
        </p:blipFill>
        <p:spPr bwMode="auto">
          <a:xfrm>
            <a:off x="7083425" y="0"/>
            <a:ext cx="2060575" cy="1648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86800" cy="6934200"/>
          </a:xfrm>
        </p:spPr>
        <p:txBody>
          <a:bodyPr>
            <a:normAutofit lnSpcReduction="10000"/>
          </a:bodyPr>
          <a:lstStyle/>
          <a:p>
            <a:pPr>
              <a:buNone/>
            </a:pPr>
            <a:r>
              <a:rPr lang="en-US" dirty="0" smtClean="0">
                <a:solidFill>
                  <a:srgbClr val="FF0000"/>
                </a:solidFill>
                <a:effectLst>
                  <a:glow rad="101600">
                    <a:schemeClr val="bg1">
                      <a:alpha val="60000"/>
                    </a:schemeClr>
                  </a:glow>
                </a:effectLst>
              </a:rPr>
              <a:t>1. To provide basic needs –</a:t>
            </a:r>
          </a:p>
          <a:p>
            <a:pPr>
              <a:buFont typeface="Wingdings"/>
              <a:buChar char="Ø"/>
            </a:pPr>
            <a:r>
              <a:rPr lang="en-US" dirty="0" smtClean="0">
                <a:effectLst>
                  <a:glow rad="101600">
                    <a:schemeClr val="bg1">
                      <a:alpha val="60000"/>
                    </a:schemeClr>
                  </a:glow>
                </a:effectLst>
              </a:rPr>
              <a:t>Only a few things, such as food, clothing and shelter, are necessary to maintain life – </a:t>
            </a:r>
            <a:r>
              <a:rPr lang="en-US" i="1" dirty="0" smtClean="0">
                <a:effectLst>
                  <a:glow rad="101600">
                    <a:schemeClr val="bg1">
                      <a:alpha val="60000"/>
                    </a:schemeClr>
                  </a:glow>
                </a:effectLst>
              </a:rPr>
              <a:t>(Matthew 6:26, 28-30; I Timothy 6:8)</a:t>
            </a:r>
            <a:endParaRPr lang="en-US" dirty="0">
              <a:effectLst>
                <a:glow rad="101600">
                  <a:schemeClr val="bg1">
                    <a:alpha val="60000"/>
                  </a:schemeClr>
                </a:glow>
              </a:effectLst>
            </a:endParaRPr>
          </a:p>
          <a:p>
            <a:pPr>
              <a:buFont typeface="Wingdings"/>
              <a:buChar char="Ø"/>
            </a:pPr>
            <a:r>
              <a:rPr lang="en-US" dirty="0" smtClean="0">
                <a:effectLst>
                  <a:glow rad="101600">
                    <a:schemeClr val="bg1">
                      <a:alpha val="60000"/>
                    </a:schemeClr>
                  </a:glow>
                </a:effectLst>
              </a:rPr>
              <a:t>God’s wisdom in this purpose –</a:t>
            </a:r>
          </a:p>
          <a:p>
            <a:pPr>
              <a:buFontTx/>
              <a:buChar char="-"/>
            </a:pPr>
            <a:r>
              <a:rPr lang="en-US" dirty="0" smtClean="0">
                <a:effectLst>
                  <a:glow rad="101600">
                    <a:schemeClr val="bg1">
                      <a:alpha val="60000"/>
                    </a:schemeClr>
                  </a:glow>
                </a:effectLst>
              </a:rPr>
              <a:t>To establish daily dependence on Him – </a:t>
            </a:r>
            <a:r>
              <a:rPr lang="en-US" i="1" dirty="0" smtClean="0">
                <a:effectLst>
                  <a:glow rad="101600">
                    <a:schemeClr val="bg1">
                      <a:alpha val="60000"/>
                    </a:schemeClr>
                  </a:glow>
                </a:effectLst>
              </a:rPr>
              <a:t>(Matthew 6:11)</a:t>
            </a:r>
          </a:p>
          <a:p>
            <a:pPr>
              <a:buFontTx/>
              <a:buChar char="-"/>
            </a:pPr>
            <a:r>
              <a:rPr lang="en-US" dirty="0" smtClean="0">
                <a:effectLst>
                  <a:glow rad="101600">
                    <a:schemeClr val="bg1">
                      <a:alpha val="60000"/>
                    </a:schemeClr>
                  </a:glow>
                </a:effectLst>
              </a:rPr>
              <a:t>To deepen our love for the Lord - </a:t>
            </a:r>
            <a:r>
              <a:rPr lang="en-US" i="1" dirty="0" smtClean="0">
                <a:effectLst>
                  <a:glow rad="101600">
                    <a:schemeClr val="bg1">
                      <a:alpha val="60000"/>
                    </a:schemeClr>
                  </a:glow>
                </a:effectLst>
              </a:rPr>
              <a:t>(John 15:5)</a:t>
            </a:r>
          </a:p>
          <a:p>
            <a:pPr>
              <a:buFontTx/>
              <a:buChar char="-"/>
            </a:pPr>
            <a:r>
              <a:rPr lang="en-US" dirty="0" smtClean="0">
                <a:effectLst>
                  <a:glow rad="101600">
                    <a:schemeClr val="bg1">
                      <a:alpha val="60000"/>
                    </a:schemeClr>
                  </a:glow>
                </a:effectLst>
              </a:rPr>
              <a:t>To develop a grateful spirit  - </a:t>
            </a:r>
            <a:r>
              <a:rPr lang="en-US" i="1" dirty="0" smtClean="0">
                <a:effectLst>
                  <a:glow rad="101600">
                    <a:schemeClr val="bg1">
                      <a:alpha val="60000"/>
                    </a:schemeClr>
                  </a:glow>
                </a:effectLst>
              </a:rPr>
              <a:t>(Psalms 136:1)</a:t>
            </a:r>
          </a:p>
          <a:p>
            <a:pPr>
              <a:buFontTx/>
              <a:buChar char="-"/>
            </a:pPr>
            <a:r>
              <a:rPr lang="en-US" dirty="0" smtClean="0">
                <a:effectLst>
                  <a:glow rad="101600">
                    <a:schemeClr val="bg1">
                      <a:alpha val="60000"/>
                    </a:schemeClr>
                  </a:glow>
                </a:effectLst>
              </a:rPr>
              <a:t>To teach us contentment (key to living within our means) –</a:t>
            </a:r>
            <a:r>
              <a:rPr lang="en-US" i="1" dirty="0" smtClean="0">
                <a:effectLst>
                  <a:glow rad="101600">
                    <a:schemeClr val="bg1">
                      <a:alpha val="60000"/>
                    </a:schemeClr>
                  </a:glow>
                </a:effectLst>
              </a:rPr>
              <a:t> (I Timothy 6:6)</a:t>
            </a:r>
          </a:p>
          <a:p>
            <a:pPr>
              <a:buFontTx/>
              <a:buChar char="-"/>
            </a:pPr>
            <a:r>
              <a:rPr lang="en-US" dirty="0" smtClean="0">
                <a:effectLst>
                  <a:glow rad="101600">
                    <a:schemeClr val="bg1">
                      <a:alpha val="60000"/>
                    </a:schemeClr>
                  </a:glow>
                </a:effectLst>
              </a:rPr>
              <a:t>To help us enjoy the things we have – </a:t>
            </a:r>
            <a:r>
              <a:rPr lang="en-US" i="1" dirty="0" smtClean="0">
                <a:solidFill>
                  <a:srgbClr val="FFC000"/>
                </a:solidFill>
                <a:effectLst>
                  <a:glow rad="101600">
                    <a:schemeClr val="bg1">
                      <a:alpha val="60000"/>
                    </a:schemeClr>
                  </a:glow>
                </a:effectLst>
              </a:rPr>
              <a:t>“Be content with such things as ye have…”</a:t>
            </a:r>
            <a:endParaRPr lang="en-US" i="1" dirty="0">
              <a:solidFill>
                <a:srgbClr val="FFC0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304800"/>
            <a:ext cx="8763000" cy="6400800"/>
          </a:xfrm>
        </p:spPr>
        <p:txBody>
          <a:bodyPr/>
          <a:lstStyle/>
          <a:p>
            <a:pPr>
              <a:buNone/>
            </a:pPr>
            <a:r>
              <a:rPr lang="en-US" dirty="0" smtClean="0">
                <a:solidFill>
                  <a:srgbClr val="FF0000"/>
                </a:solidFill>
                <a:effectLst>
                  <a:glow rad="101600">
                    <a:schemeClr val="bg1">
                      <a:alpha val="60000"/>
                    </a:schemeClr>
                  </a:glow>
                </a:effectLst>
              </a:rPr>
              <a:t>2. To confirm His direction for our lives -  </a:t>
            </a:r>
            <a:r>
              <a:rPr lang="en-US" i="1" dirty="0" smtClean="0">
                <a:solidFill>
                  <a:srgbClr val="FF0000"/>
                </a:solidFill>
                <a:effectLst>
                  <a:glow rad="101600">
                    <a:schemeClr val="bg1">
                      <a:alpha val="60000"/>
                    </a:schemeClr>
                  </a:glow>
                </a:effectLst>
              </a:rPr>
              <a:t>(Proverbs    3:5-7; Psalm 37:7)</a:t>
            </a:r>
          </a:p>
          <a:p>
            <a:pPr>
              <a:buFont typeface="Wingdings"/>
              <a:buChar char="Ø"/>
            </a:pPr>
            <a:r>
              <a:rPr lang="en-US" dirty="0" smtClean="0">
                <a:effectLst>
                  <a:glow rad="101600">
                    <a:schemeClr val="bg1">
                      <a:alpha val="60000"/>
                    </a:schemeClr>
                  </a:glow>
                </a:effectLst>
              </a:rPr>
              <a:t>God will use the supply of money or the lack of it to confirm His direction for many of the decisions we must make in our lives –</a:t>
            </a:r>
          </a:p>
          <a:p>
            <a:pPr>
              <a:buFont typeface="Wingdings"/>
              <a:buChar char="Ø"/>
            </a:pPr>
            <a:r>
              <a:rPr lang="en-US" dirty="0" smtClean="0">
                <a:effectLst>
                  <a:glow rad="101600">
                    <a:schemeClr val="bg1">
                      <a:alpha val="60000"/>
                    </a:schemeClr>
                  </a:glow>
                </a:effectLst>
              </a:rPr>
              <a:t>If </a:t>
            </a:r>
            <a:r>
              <a:rPr lang="en-US" dirty="0">
                <a:effectLst>
                  <a:glow rad="101600">
                    <a:schemeClr val="bg1">
                      <a:alpha val="60000"/>
                    </a:schemeClr>
                  </a:glow>
                </a:effectLst>
              </a:rPr>
              <a:t> </a:t>
            </a:r>
            <a:r>
              <a:rPr lang="en-US" dirty="0" smtClean="0">
                <a:effectLst>
                  <a:glow rad="101600">
                    <a:schemeClr val="bg1">
                      <a:alpha val="60000"/>
                    </a:schemeClr>
                  </a:glow>
                </a:effectLst>
              </a:rPr>
              <a:t>you think that you should buy a new car but you do not have the money for it, you can safely assume that until God provides the funds, it is not His will for you to buy a car - </a:t>
            </a:r>
            <a:r>
              <a:rPr lang="en-US" i="1" dirty="0" smtClean="0">
                <a:solidFill>
                  <a:srgbClr val="FFC000"/>
                </a:solidFill>
                <a:effectLst>
                  <a:glow rad="101600">
                    <a:schemeClr val="bg1">
                      <a:alpha val="60000"/>
                    </a:schemeClr>
                  </a:glow>
                </a:effectLst>
              </a:rPr>
              <a:t>“Owe no man any thing…thou shalt not borrow…” </a:t>
            </a:r>
          </a:p>
          <a:p>
            <a:pPr>
              <a:buNone/>
            </a:pPr>
            <a:r>
              <a:rPr lang="en-US" dirty="0" smtClean="0"/>
              <a:t>                                                 </a:t>
            </a:r>
          </a:p>
        </p:txBody>
      </p:sp>
      <p:pic>
        <p:nvPicPr>
          <p:cNvPr id="2050" name="Picture 2" descr="C:\Users\Ptr. Daniel White\Desktop\Prophecy pictures\prophecy pictures\riches materal pos. plesures, worldly\2003_dodge_viper.jpg"/>
          <p:cNvPicPr>
            <a:picLocks noChangeAspect="1" noChangeArrowheads="1"/>
          </p:cNvPicPr>
          <p:nvPr/>
        </p:nvPicPr>
        <p:blipFill>
          <a:blip r:embed="rId3"/>
          <a:srcRect/>
          <a:stretch>
            <a:fillRect/>
          </a:stretch>
        </p:blipFill>
        <p:spPr bwMode="auto">
          <a:xfrm>
            <a:off x="6934200" y="5111750"/>
            <a:ext cx="1981200" cy="1746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fade">
                                      <p:cBhvr>
                                        <p:cTn id="3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lstStyle/>
          <a:p>
            <a:r>
              <a:rPr lang="en-US" dirty="0" smtClean="0">
                <a:solidFill>
                  <a:srgbClr val="FF0000"/>
                </a:solidFill>
                <a:effectLst>
                  <a:glow rad="101600">
                    <a:schemeClr val="bg1">
                      <a:alpha val="60000"/>
                    </a:schemeClr>
                  </a:glow>
                </a:effectLst>
              </a:rPr>
              <a:t>Most people carry a car loan for their entire lives, paying an average of $378.00 a month.</a:t>
            </a: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effectLst>
                  <a:glow rad="101600">
                    <a:schemeClr val="bg1">
                      <a:alpha val="60000"/>
                    </a:schemeClr>
                  </a:glow>
                </a:effectLst>
              </a:rPr>
              <a:t>Take that same amount invested from age 25 to age 65</a:t>
            </a: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effectLst>
                  <a:glow rad="101600">
                    <a:schemeClr val="bg1">
                      <a:alpha val="60000"/>
                    </a:schemeClr>
                  </a:glow>
                </a:effectLst>
              </a:rPr>
              <a:t>The amount of your retirement would be more than $4 million</a:t>
            </a:r>
            <a:r>
              <a:rPr lang="en-US" dirty="0" smtClean="0">
                <a:solidFill>
                  <a:srgbClr val="FF0000"/>
                </a:solidFill>
              </a:rPr>
              <a:t>.</a:t>
            </a:r>
            <a:endParaRPr lang="en-US" dirty="0">
              <a:solidFill>
                <a:srgbClr val="FF0000"/>
              </a:solidFill>
            </a:endParaRPr>
          </a:p>
        </p:txBody>
      </p:sp>
      <p:sp>
        <p:nvSpPr>
          <p:cNvPr id="3" name="Rounded Rectangle 2"/>
          <p:cNvSpPr/>
          <p:nvPr/>
        </p:nvSpPr>
        <p:spPr>
          <a:xfrm>
            <a:off x="533400" y="3048000"/>
            <a:ext cx="82296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a:xfrm>
            <a:off x="609600" y="4953000"/>
            <a:ext cx="81534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1000"/>
                                        <p:tgtEl>
                                          <p:spTgt spid="3"/>
                                        </p:tgtEl>
                                        <p:attrNameLst>
                                          <p:attrName>ppt_x</p:attrName>
                                        </p:attrNameLst>
                                      </p:cBhvr>
                                      <p:tavLst>
                                        <p:tav tm="0">
                                          <p:val>
                                            <p:strVal val="ppt_x"/>
                                          </p:val>
                                        </p:tav>
                                        <p:tav tm="100000">
                                          <p:val>
                                            <p:strVal val="ppt_x"/>
                                          </p:val>
                                        </p:tav>
                                      </p:tavLst>
                                    </p:anim>
                                    <p:anim calcmode="lin" valueType="num">
                                      <p:cBhvr additive="base">
                                        <p:cTn id="7" dur="1000"/>
                                        <p:tgtEl>
                                          <p:spTgt spid="3"/>
                                        </p:tgtEl>
                                        <p:attrNameLst>
                                          <p:attrName>ppt_y</p:attrName>
                                        </p:attrNameLst>
                                      </p:cBhvr>
                                      <p:tavLst>
                                        <p:tav tm="0">
                                          <p:val>
                                            <p:strVal val="ppt_y"/>
                                          </p:val>
                                        </p:tav>
                                        <p:tav tm="100000">
                                          <p:val>
                                            <p:strVal val="1+ppt_h/2"/>
                                          </p:val>
                                        </p:tav>
                                      </p:tavLst>
                                    </p:anim>
                                    <p:set>
                                      <p:cBhvr>
                                        <p:cTn id="8" dur="1" fill="hold">
                                          <p:stCondLst>
                                            <p:cond delay="9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1000"/>
                                        <p:tgtEl>
                                          <p:spTgt spid="4"/>
                                        </p:tgtEl>
                                        <p:attrNameLst>
                                          <p:attrName>ppt_x</p:attrName>
                                        </p:attrNameLst>
                                      </p:cBhvr>
                                      <p:tavLst>
                                        <p:tav tm="0">
                                          <p:val>
                                            <p:strVal val="ppt_x"/>
                                          </p:val>
                                        </p:tav>
                                        <p:tav tm="100000">
                                          <p:val>
                                            <p:strVal val="ppt_x"/>
                                          </p:val>
                                        </p:tav>
                                      </p:tavLst>
                                    </p:anim>
                                    <p:anim calcmode="lin" valueType="num">
                                      <p:cBhvr additive="base">
                                        <p:cTn id="13" dur="1000"/>
                                        <p:tgtEl>
                                          <p:spTgt spid="4"/>
                                        </p:tgtEl>
                                        <p:attrNameLst>
                                          <p:attrName>ppt_y</p:attrName>
                                        </p:attrNameLst>
                                      </p:cBhvr>
                                      <p:tavLst>
                                        <p:tav tm="0">
                                          <p:val>
                                            <p:strVal val="ppt_y"/>
                                          </p:val>
                                        </p:tav>
                                        <p:tav tm="100000">
                                          <p:val>
                                            <p:strVal val="1+ppt_h/2"/>
                                          </p:val>
                                        </p:tav>
                                      </p:tavLst>
                                    </p:anim>
                                    <p:set>
                                      <p:cBhvr>
                                        <p:cTn id="14"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477000"/>
          </a:xfrm>
        </p:spPr>
        <p:txBody>
          <a:bodyPr/>
          <a:lstStyle/>
          <a:p>
            <a:r>
              <a:rPr lang="en-US" dirty="0" smtClean="0">
                <a:effectLst>
                  <a:glow rad="101600">
                    <a:schemeClr val="bg1">
                      <a:alpha val="60000"/>
                    </a:schemeClr>
                  </a:glow>
                </a:effectLst>
              </a:rPr>
              <a:t>A new car loses 60% of its value in the first four years - $17,000 loss on the average car!</a:t>
            </a:r>
          </a:p>
          <a:p>
            <a:r>
              <a:rPr lang="en-US" dirty="0" smtClean="0">
                <a:effectLst>
                  <a:glow rad="101600">
                    <a:schemeClr val="bg1">
                      <a:alpha val="60000"/>
                    </a:schemeClr>
                  </a:glow>
                </a:effectLst>
              </a:rPr>
              <a:t>Dave Ramsey –</a:t>
            </a:r>
          </a:p>
          <a:p>
            <a:pPr>
              <a:buNone/>
            </a:pPr>
            <a:r>
              <a:rPr lang="en-US" dirty="0">
                <a:effectLst>
                  <a:glow rad="101600">
                    <a:schemeClr val="bg1">
                      <a:alpha val="60000"/>
                    </a:schemeClr>
                  </a:glow>
                </a:effectLst>
              </a:rPr>
              <a:t> </a:t>
            </a:r>
            <a:r>
              <a:rPr lang="en-US" dirty="0" smtClean="0">
                <a:effectLst>
                  <a:glow rad="101600">
                    <a:schemeClr val="bg1">
                      <a:alpha val="60000"/>
                    </a:schemeClr>
                  </a:glow>
                </a:effectLst>
              </a:rPr>
              <a:t>   </a:t>
            </a:r>
            <a:r>
              <a:rPr lang="en-US" dirty="0" smtClean="0">
                <a:solidFill>
                  <a:srgbClr val="FFC000"/>
                </a:solidFill>
                <a:effectLst>
                  <a:glow rad="101600">
                    <a:schemeClr val="bg1">
                      <a:alpha val="60000"/>
                    </a:schemeClr>
                  </a:glow>
                </a:effectLst>
              </a:rPr>
              <a:t>Myth: </a:t>
            </a:r>
            <a:r>
              <a:rPr lang="en-US" dirty="0" smtClean="0">
                <a:effectLst>
                  <a:glow rad="101600">
                    <a:schemeClr val="bg1">
                      <a:alpha val="60000"/>
                    </a:schemeClr>
                  </a:glow>
                </a:effectLst>
              </a:rPr>
              <a:t>Car payments are a way of life; you’ll always have one.</a:t>
            </a:r>
          </a:p>
          <a:p>
            <a:pPr>
              <a:buNone/>
            </a:pPr>
            <a:r>
              <a:rPr lang="en-US" dirty="0">
                <a:solidFill>
                  <a:srgbClr val="FFC000"/>
                </a:solidFill>
                <a:effectLst>
                  <a:glow rad="101600">
                    <a:schemeClr val="bg1">
                      <a:alpha val="60000"/>
                    </a:schemeClr>
                  </a:glow>
                </a:effectLst>
              </a:rPr>
              <a:t> </a:t>
            </a:r>
            <a:r>
              <a:rPr lang="en-US" dirty="0" smtClean="0">
                <a:solidFill>
                  <a:srgbClr val="FFC000"/>
                </a:solidFill>
                <a:effectLst>
                  <a:glow rad="101600">
                    <a:schemeClr val="bg1">
                      <a:alpha val="60000"/>
                    </a:schemeClr>
                  </a:glow>
                </a:effectLst>
              </a:rPr>
              <a:t>   Truth: </a:t>
            </a:r>
            <a:r>
              <a:rPr lang="en-US" dirty="0" smtClean="0">
                <a:effectLst>
                  <a:glow rad="101600">
                    <a:schemeClr val="bg1">
                      <a:alpha val="60000"/>
                    </a:schemeClr>
                  </a:glow>
                </a:effectLst>
              </a:rPr>
              <a:t>Staying away from car payments by driving reliable used cars is what the average millionaire does; that is how he or she became a millionaire.</a:t>
            </a:r>
          </a:p>
          <a:p>
            <a:r>
              <a:rPr lang="en-US" dirty="0" smtClean="0">
                <a:effectLst>
                  <a:glow rad="101600">
                    <a:schemeClr val="bg1">
                      <a:alpha val="60000"/>
                    </a:schemeClr>
                  </a:glow>
                </a:effectLst>
              </a:rPr>
              <a:t>90% of people in our culture buy things they can’t afford.</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77000"/>
          </a:xfrm>
        </p:spPr>
        <p:txBody>
          <a:bodyPr/>
          <a:lstStyle/>
          <a:p>
            <a:pPr>
              <a:buFont typeface="Wingdings"/>
              <a:buChar char="Ø"/>
            </a:pPr>
            <a:r>
              <a:rPr lang="en-US" sz="3600" dirty="0" smtClean="0">
                <a:effectLst>
                  <a:glow rad="101600">
                    <a:schemeClr val="bg1">
                      <a:alpha val="60000"/>
                    </a:schemeClr>
                  </a:glow>
                </a:effectLst>
              </a:rPr>
              <a:t> God’s wisdom in this purpose -</a:t>
            </a:r>
          </a:p>
          <a:p>
            <a:pPr>
              <a:buFontTx/>
              <a:buChar char="-"/>
            </a:pPr>
            <a:r>
              <a:rPr lang="en-US" sz="3600" dirty="0" smtClean="0">
                <a:effectLst>
                  <a:glow rad="101600">
                    <a:schemeClr val="bg1">
                      <a:alpha val="60000"/>
                    </a:schemeClr>
                  </a:glow>
                </a:effectLst>
              </a:rPr>
              <a:t>To build our faith – </a:t>
            </a:r>
            <a:r>
              <a:rPr lang="en-US" sz="3600" i="1" dirty="0" smtClean="0">
                <a:effectLst>
                  <a:glow rad="101600">
                    <a:schemeClr val="bg1">
                      <a:alpha val="60000"/>
                    </a:schemeClr>
                  </a:glow>
                </a:effectLst>
              </a:rPr>
              <a:t>(Hebrews 11:7)</a:t>
            </a:r>
          </a:p>
          <a:p>
            <a:pPr>
              <a:buFontTx/>
              <a:buChar char="-"/>
            </a:pPr>
            <a:r>
              <a:rPr lang="en-US" sz="3600" dirty="0" smtClean="0">
                <a:effectLst>
                  <a:glow rad="101600">
                    <a:schemeClr val="bg1">
                      <a:alpha val="60000"/>
                    </a:schemeClr>
                  </a:glow>
                </a:effectLst>
              </a:rPr>
              <a:t>To determine who is the Lord of our life –                </a:t>
            </a:r>
            <a:r>
              <a:rPr lang="en-US" sz="3600" i="1" dirty="0" smtClean="0">
                <a:effectLst>
                  <a:glow rad="101600">
                    <a:schemeClr val="bg1">
                      <a:alpha val="60000"/>
                    </a:schemeClr>
                  </a:glow>
                </a:effectLst>
              </a:rPr>
              <a:t>(I Timothy 6:17)</a:t>
            </a:r>
          </a:p>
          <a:p>
            <a:pPr>
              <a:buFontTx/>
              <a:buChar char="-"/>
            </a:pPr>
            <a:r>
              <a:rPr lang="en-US" sz="3600" dirty="0" smtClean="0">
                <a:effectLst>
                  <a:glow rad="101600">
                    <a:schemeClr val="bg1">
                      <a:alpha val="60000"/>
                    </a:schemeClr>
                  </a:glow>
                </a:effectLst>
              </a:rPr>
              <a:t>To protect us from harm – </a:t>
            </a:r>
            <a:r>
              <a:rPr lang="en-US" sz="3600" i="1" dirty="0" smtClean="0">
                <a:effectLst>
                  <a:glow rad="101600">
                    <a:schemeClr val="bg1">
                      <a:alpha val="60000"/>
                    </a:schemeClr>
                  </a:glow>
                </a:effectLst>
              </a:rPr>
              <a:t>(I Timothy 6:9)</a:t>
            </a:r>
          </a:p>
          <a:p>
            <a:pPr>
              <a:buFontTx/>
              <a:buChar char="-"/>
            </a:pPr>
            <a:r>
              <a:rPr lang="en-US" sz="3600" dirty="0" smtClean="0">
                <a:effectLst>
                  <a:glow rad="101600">
                    <a:schemeClr val="bg1">
                      <a:alpha val="60000"/>
                    </a:schemeClr>
                  </a:glow>
                </a:effectLst>
              </a:rPr>
              <a:t>To teach us patience – </a:t>
            </a:r>
            <a:r>
              <a:rPr lang="en-US" sz="3600" i="1" dirty="0" smtClean="0">
                <a:effectLst>
                  <a:glow rad="101600">
                    <a:schemeClr val="bg1">
                      <a:alpha val="60000"/>
                    </a:schemeClr>
                  </a:glow>
                </a:effectLst>
              </a:rPr>
              <a:t>(James 1:3-4)</a:t>
            </a:r>
          </a:p>
          <a:p>
            <a:pPr>
              <a:buFontTx/>
              <a:buChar char="-"/>
            </a:pPr>
            <a:r>
              <a:rPr lang="en-US" sz="3600" dirty="0" smtClean="0">
                <a:effectLst>
                  <a:glow rad="101600">
                    <a:schemeClr val="bg1">
                      <a:alpha val="60000"/>
                    </a:schemeClr>
                  </a:glow>
                </a:effectLst>
              </a:rPr>
              <a:t>To cause us to focus on eternal things – </a:t>
            </a:r>
            <a:r>
              <a:rPr lang="en-US" sz="3600" i="1" dirty="0" smtClean="0">
                <a:effectLst>
                  <a:glow rad="101600">
                    <a:schemeClr val="bg1">
                      <a:alpha val="60000"/>
                    </a:schemeClr>
                  </a:glow>
                </a:effectLst>
              </a:rPr>
              <a:t>(Philippians 3:7-8)</a:t>
            </a:r>
          </a:p>
          <a:p>
            <a:pPr>
              <a:buFontTx/>
              <a:buChar char="-"/>
            </a:pPr>
            <a:endParaRPr lang="en-US" dirty="0" smtClean="0"/>
          </a:p>
          <a:p>
            <a:pPr>
              <a:buNone/>
            </a:pPr>
            <a:endParaRPr lang="en-US" dirty="0"/>
          </a:p>
        </p:txBody>
      </p:sp>
      <p:pic>
        <p:nvPicPr>
          <p:cNvPr id="3074" name="Picture 2" descr="C:\Users\Ptr. Daniel White\Desktop\Prophecy pictures\prophecy pictures\heaven\1 Dad's Pix (8).bmp"/>
          <p:cNvPicPr>
            <a:picLocks noChangeAspect="1" noChangeArrowheads="1"/>
          </p:cNvPicPr>
          <p:nvPr/>
        </p:nvPicPr>
        <p:blipFill>
          <a:blip r:embed="rId3"/>
          <a:srcRect/>
          <a:stretch>
            <a:fillRect/>
          </a:stretch>
        </p:blipFill>
        <p:spPr bwMode="auto">
          <a:xfrm>
            <a:off x="5334000" y="4724400"/>
            <a:ext cx="2466975" cy="1952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074"/>
                                        </p:tgtEl>
                                        <p:attrNameLst>
                                          <p:attrName>style.visibility</p:attrName>
                                        </p:attrNameLst>
                                      </p:cBhvr>
                                      <p:to>
                                        <p:strVal val="visible"/>
                                      </p:to>
                                    </p:set>
                                    <p:animEffect transition="in" filter="fade">
                                      <p:cBhvr>
                                        <p:cTn id="43"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2321</TotalTime>
  <Words>1338</Words>
  <Application>Microsoft Office PowerPoint</Application>
  <PresentationFormat>On-screen Show (4:3)</PresentationFormat>
  <Paragraphs>153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Review</vt:lpstr>
      <vt:lpstr>Slide 3</vt:lpstr>
      <vt:lpstr>Financial Freedom</vt:lpstr>
      <vt:lpstr>Slide 5</vt:lpstr>
      <vt:lpstr>Slide 6</vt:lpstr>
      <vt:lpstr>Most people carry a car loan for their entire lives, paying an average of $378.00 a month.  Take that same amount invested from age 25 to age 65  The amount of your retirement would be more than $4 million.</vt:lpstr>
      <vt:lpstr>Slide 8</vt:lpstr>
      <vt:lpstr>Slide 9</vt:lpstr>
      <vt:lpstr>Slide 10</vt:lpstr>
      <vt:lpstr>Debt Devours Resources and Our  Ability to Give</vt:lpstr>
      <vt:lpstr>Slide 12</vt:lpstr>
      <vt:lpstr>Slide 13</vt:lpstr>
      <vt:lpstr>Slide 14</vt:lpstr>
      <vt:lpstr>Possible Reasons for Lack of Funds</vt:lpstr>
      <vt:lpstr>Slide 16</vt:lpstr>
      <vt:lpstr>Do Godly Christians Ever Suffer Financial Need?</vt:lpstr>
      <vt:lpstr>Benefits in Suffering Financial Need</vt:lpstr>
      <vt:lpstr>Slide 19</vt:lpstr>
      <vt:lpstr> What Happens if You do not See the Benefits in Financial Need?</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Ptr. Daniel White</dc:creator>
  <cp:lastModifiedBy>Ptr. Daniel White</cp:lastModifiedBy>
  <cp:revision>155</cp:revision>
  <dcterms:created xsi:type="dcterms:W3CDTF">2009-03-31T13:41:04Z</dcterms:created>
  <dcterms:modified xsi:type="dcterms:W3CDTF">2009-04-08T21:39:40Z</dcterms:modified>
</cp:coreProperties>
</file>